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0"/>
  </p:notesMasterIdLst>
  <p:sldIdLst>
    <p:sldId id="416" r:id="rId2"/>
    <p:sldId id="257" r:id="rId3"/>
    <p:sldId id="258" r:id="rId4"/>
    <p:sldId id="422" r:id="rId5"/>
    <p:sldId id="259" r:id="rId6"/>
    <p:sldId id="267" r:id="rId7"/>
    <p:sldId id="268" r:id="rId8"/>
    <p:sldId id="269" r:id="rId9"/>
    <p:sldId id="272" r:id="rId10"/>
    <p:sldId id="423" r:id="rId11"/>
    <p:sldId id="424" r:id="rId12"/>
    <p:sldId id="425" r:id="rId13"/>
    <p:sldId id="274" r:id="rId14"/>
    <p:sldId id="275" r:id="rId15"/>
    <p:sldId id="364" r:id="rId16"/>
    <p:sldId id="392" r:id="rId17"/>
    <p:sldId id="278" r:id="rId18"/>
    <p:sldId id="276" r:id="rId19"/>
    <p:sldId id="277" r:id="rId20"/>
    <p:sldId id="279" r:id="rId21"/>
    <p:sldId id="280" r:id="rId22"/>
    <p:sldId id="393" r:id="rId23"/>
    <p:sldId id="282" r:id="rId24"/>
    <p:sldId id="283" r:id="rId25"/>
    <p:sldId id="284" r:id="rId26"/>
    <p:sldId id="361" r:id="rId27"/>
    <p:sldId id="367" r:id="rId28"/>
    <p:sldId id="368" r:id="rId29"/>
    <p:sldId id="285" r:id="rId30"/>
    <p:sldId id="286" r:id="rId31"/>
    <p:sldId id="287" r:id="rId32"/>
    <p:sldId id="288" r:id="rId33"/>
    <p:sldId id="289" r:id="rId34"/>
    <p:sldId id="290" r:id="rId35"/>
    <p:sldId id="291" r:id="rId36"/>
    <p:sldId id="394" r:id="rId37"/>
    <p:sldId id="395" r:id="rId38"/>
    <p:sldId id="375" r:id="rId39"/>
    <p:sldId id="396" r:id="rId40"/>
    <p:sldId id="379" r:id="rId41"/>
    <p:sldId id="380" r:id="rId42"/>
    <p:sldId id="376" r:id="rId43"/>
    <p:sldId id="397" r:id="rId44"/>
    <p:sldId id="292" r:id="rId45"/>
    <p:sldId id="293" r:id="rId46"/>
    <p:sldId id="369" r:id="rId47"/>
    <p:sldId id="381" r:id="rId48"/>
    <p:sldId id="427" r:id="rId49"/>
    <p:sldId id="428" r:id="rId50"/>
    <p:sldId id="429" r:id="rId51"/>
    <p:sldId id="430" r:id="rId52"/>
    <p:sldId id="431" r:id="rId53"/>
    <p:sldId id="432" r:id="rId54"/>
    <p:sldId id="297" r:id="rId55"/>
    <p:sldId id="295" r:id="rId56"/>
    <p:sldId id="296" r:id="rId57"/>
    <p:sldId id="370" r:id="rId58"/>
    <p:sldId id="298" r:id="rId59"/>
    <p:sldId id="299" r:id="rId60"/>
    <p:sldId id="300" r:id="rId61"/>
    <p:sldId id="301" r:id="rId62"/>
    <p:sldId id="302" r:id="rId63"/>
    <p:sldId id="303" r:id="rId64"/>
    <p:sldId id="304" r:id="rId65"/>
    <p:sldId id="382" r:id="rId66"/>
    <p:sldId id="383" r:id="rId67"/>
    <p:sldId id="305" r:id="rId68"/>
    <p:sldId id="365" r:id="rId69"/>
    <p:sldId id="366" r:id="rId70"/>
    <p:sldId id="384" r:id="rId71"/>
    <p:sldId id="306" r:id="rId72"/>
    <p:sldId id="385" r:id="rId73"/>
    <p:sldId id="386" r:id="rId74"/>
    <p:sldId id="387" r:id="rId75"/>
    <p:sldId id="307" r:id="rId76"/>
    <p:sldId id="388" r:id="rId77"/>
    <p:sldId id="421" r:id="rId78"/>
    <p:sldId id="426" r:id="rId79"/>
    <p:sldId id="497" r:id="rId80"/>
    <p:sldId id="498" r:id="rId81"/>
    <p:sldId id="499" r:id="rId82"/>
    <p:sldId id="500" r:id="rId83"/>
    <p:sldId id="501" r:id="rId84"/>
    <p:sldId id="502" r:id="rId85"/>
    <p:sldId id="503" r:id="rId86"/>
    <p:sldId id="504" r:id="rId87"/>
    <p:sldId id="505" r:id="rId88"/>
    <p:sldId id="506" r:id="rId89"/>
    <p:sldId id="507" r:id="rId90"/>
    <p:sldId id="508" r:id="rId91"/>
    <p:sldId id="509" r:id="rId92"/>
    <p:sldId id="510" r:id="rId93"/>
    <p:sldId id="511" r:id="rId94"/>
    <p:sldId id="512" r:id="rId95"/>
    <p:sldId id="440" r:id="rId96"/>
    <p:sldId id="441" r:id="rId97"/>
    <p:sldId id="442" r:id="rId98"/>
    <p:sldId id="443" r:id="rId99"/>
    <p:sldId id="444" r:id="rId100"/>
    <p:sldId id="445" r:id="rId101"/>
    <p:sldId id="446" r:id="rId102"/>
    <p:sldId id="447" r:id="rId103"/>
    <p:sldId id="448" r:id="rId104"/>
    <p:sldId id="449" r:id="rId105"/>
    <p:sldId id="450" r:id="rId106"/>
    <p:sldId id="451" r:id="rId107"/>
    <p:sldId id="452" r:id="rId108"/>
    <p:sldId id="453" r:id="rId109"/>
    <p:sldId id="454" r:id="rId110"/>
    <p:sldId id="455" r:id="rId111"/>
    <p:sldId id="456" r:id="rId112"/>
    <p:sldId id="457" r:id="rId113"/>
    <p:sldId id="458" r:id="rId114"/>
    <p:sldId id="459" r:id="rId115"/>
    <p:sldId id="460" r:id="rId116"/>
    <p:sldId id="461" r:id="rId117"/>
    <p:sldId id="462" r:id="rId118"/>
    <p:sldId id="463" r:id="rId119"/>
    <p:sldId id="464" r:id="rId120"/>
    <p:sldId id="465" r:id="rId121"/>
    <p:sldId id="466" r:id="rId122"/>
    <p:sldId id="467" r:id="rId123"/>
    <p:sldId id="468" r:id="rId124"/>
    <p:sldId id="469" r:id="rId125"/>
    <p:sldId id="470" r:id="rId126"/>
    <p:sldId id="471" r:id="rId127"/>
    <p:sldId id="472" r:id="rId128"/>
    <p:sldId id="473" r:id="rId129"/>
    <p:sldId id="474" r:id="rId130"/>
    <p:sldId id="475" r:id="rId131"/>
    <p:sldId id="476" r:id="rId132"/>
    <p:sldId id="477" r:id="rId133"/>
    <p:sldId id="478" r:id="rId134"/>
    <p:sldId id="479" r:id="rId135"/>
    <p:sldId id="480" r:id="rId136"/>
    <p:sldId id="481" r:id="rId137"/>
    <p:sldId id="482" r:id="rId138"/>
    <p:sldId id="484" r:id="rId139"/>
    <p:sldId id="487" r:id="rId140"/>
    <p:sldId id="488" r:id="rId141"/>
    <p:sldId id="489" r:id="rId142"/>
    <p:sldId id="490" r:id="rId143"/>
    <p:sldId id="491" r:id="rId144"/>
    <p:sldId id="492" r:id="rId145"/>
    <p:sldId id="493" r:id="rId146"/>
    <p:sldId id="494" r:id="rId147"/>
    <p:sldId id="495" r:id="rId148"/>
    <p:sldId id="496" r:id="rId149"/>
  </p:sldIdLst>
  <p:sldSz cx="9144000" cy="6858000" type="screen4x3"/>
  <p:notesSz cx="7099300" cy="102346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Olivier Duriez" initials="OD" lastIdx="5"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84" d="100"/>
          <a:sy n="84" d="100"/>
        </p:scale>
        <p:origin x="1354" y="82"/>
      </p:cViewPr>
      <p:guideLst>
        <p:guide orient="horz" pos="2160"/>
        <p:guide pos="2880"/>
      </p:guideLst>
    </p:cSldViewPr>
  </p:slideViewPr>
  <p:notesTextViewPr>
    <p:cViewPr>
      <p:scale>
        <a:sx n="100" d="100"/>
        <a:sy n="100" d="100"/>
      </p:scale>
      <p:origin x="0" y="0"/>
    </p:cViewPr>
  </p:notesTextViewPr>
  <p:sorterViewPr>
    <p:cViewPr>
      <p:scale>
        <a:sx n="70" d="100"/>
        <a:sy n="7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notesMaster" Target="notesMasters/notesMaster1.xml"/><Relationship Id="rId155"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commentAuthors" Target="commentAuthor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fr-FR"/>
          </a:p>
        </p:txBody>
      </p:sp>
      <p:sp>
        <p:nvSpPr>
          <p:cNvPr id="3" name="Espace réservé de la date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B6AD0D2C-9F35-4FED-9202-5171197F5651}" type="datetimeFigureOut">
              <a:rPr lang="fr-FR" smtClean="0"/>
              <a:pPr/>
              <a:t>20/01/2019</a:t>
            </a:fld>
            <a:endParaRPr lang="fr-FR"/>
          </a:p>
        </p:txBody>
      </p:sp>
      <p:sp>
        <p:nvSpPr>
          <p:cNvPr id="4" name="Espace réservé de l'image des diapositives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fr-FR"/>
          </a:p>
        </p:txBody>
      </p:sp>
      <p:sp>
        <p:nvSpPr>
          <p:cNvPr id="5" name="Espace réservé des commentaires 4"/>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1888DBA7-B154-4054-921C-8F76FF9B0F38}" type="slidenum">
              <a:rPr lang="fr-FR" smtClean="0"/>
              <a:pPr/>
              <a:t>‹N°›</a:t>
            </a:fld>
            <a:endParaRPr lang="fr-FR"/>
          </a:p>
        </p:txBody>
      </p:sp>
    </p:spTree>
    <p:extLst>
      <p:ext uri="{BB962C8B-B14F-4D97-AF65-F5344CB8AC3E}">
        <p14:creationId xmlns:p14="http://schemas.microsoft.com/office/powerpoint/2010/main" val="3691253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1311756D-3F86-47E0-AD8C-4CE9A09F4FE3}" type="slidenum">
              <a:rPr lang="fr-FR" smtClean="0"/>
              <a:pPr/>
              <a:t>13</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noRot="1" noChangeAspect="1" noChangeArrowheads="1" noTextEdit="1"/>
          </p:cNvSpPr>
          <p:nvPr>
            <p:ph type="sldImg"/>
          </p:nvPr>
        </p:nvSpPr>
        <p:spPr>
          <a:ln/>
        </p:spPr>
      </p:sp>
      <p:sp>
        <p:nvSpPr>
          <p:cNvPr id="81922"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noRot="1" noChangeAspect="1" noChangeArrowheads="1" noTextEdit="1"/>
          </p:cNvSpPr>
          <p:nvPr>
            <p:ph type="sldImg"/>
          </p:nvPr>
        </p:nvSpPr>
        <p:spPr>
          <a:ln/>
        </p:spPr>
      </p:sp>
      <p:sp>
        <p:nvSpPr>
          <p:cNvPr id="83970"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noRot="1" noChangeAspect="1" noChangeArrowheads="1" noTextEdit="1"/>
          </p:cNvSpPr>
          <p:nvPr>
            <p:ph type="sldImg"/>
          </p:nvPr>
        </p:nvSpPr>
        <p:spPr>
          <a:ln/>
        </p:spPr>
      </p:sp>
      <p:sp>
        <p:nvSpPr>
          <p:cNvPr id="86018"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Rot="1" noChangeAspect="1" noChangeArrowheads="1" noTextEdit="1"/>
          </p:cNvSpPr>
          <p:nvPr>
            <p:ph type="sldImg"/>
          </p:nvPr>
        </p:nvSpPr>
        <p:spPr>
          <a:ln/>
        </p:spPr>
      </p:sp>
      <p:sp>
        <p:nvSpPr>
          <p:cNvPr id="88066"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p:cNvSpPr>
            <a:spLocks noGrp="1" noRot="1" noChangeAspect="1" noChangeArrowheads="1" noTextEdit="1"/>
          </p:cNvSpPr>
          <p:nvPr>
            <p:ph type="sldImg"/>
          </p:nvPr>
        </p:nvSpPr>
        <p:spPr>
          <a:ln/>
        </p:spPr>
      </p:sp>
      <p:sp>
        <p:nvSpPr>
          <p:cNvPr id="90114"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p:cNvSpPr>
            <a:spLocks noGrp="1" noRot="1" noChangeAspect="1" noChangeArrowheads="1" noTextEdit="1"/>
          </p:cNvSpPr>
          <p:nvPr>
            <p:ph type="sldImg"/>
          </p:nvPr>
        </p:nvSpPr>
        <p:spPr>
          <a:ln/>
        </p:spPr>
      </p:sp>
      <p:sp>
        <p:nvSpPr>
          <p:cNvPr id="92162"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p:cNvSpPr>
            <a:spLocks noGrp="1" noRot="1" noChangeAspect="1" noChangeArrowheads="1" noTextEdit="1"/>
          </p:cNvSpPr>
          <p:nvPr>
            <p:ph type="sldImg"/>
          </p:nvPr>
        </p:nvSpPr>
        <p:spPr>
          <a:ln/>
        </p:spPr>
      </p:sp>
      <p:sp>
        <p:nvSpPr>
          <p:cNvPr id="94210"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p:cNvSpPr>
            <a:spLocks noGrp="1" noRot="1" noChangeAspect="1" noChangeArrowheads="1" noTextEdit="1"/>
          </p:cNvSpPr>
          <p:nvPr>
            <p:ph type="sldImg"/>
          </p:nvPr>
        </p:nvSpPr>
        <p:spPr>
          <a:ln/>
        </p:spPr>
      </p:sp>
      <p:sp>
        <p:nvSpPr>
          <p:cNvPr id="96258" name="Rectangle 3"/>
          <p:cNvSpPr>
            <a:spLocks noGrp="1" noChangeArrowheads="1"/>
          </p:cNvSpPr>
          <p:nvPr>
            <p:ph type="body" idx="1"/>
          </p:nvPr>
        </p:nvSpPr>
        <p:spPr>
          <a:noFill/>
          <a:ln/>
        </p:spPr>
        <p:txBody>
          <a:bodyPr/>
          <a:lstStyle/>
          <a:p>
            <a:pPr eaLnBrk="1" hangingPunct="1"/>
            <a:endParaRPr lang="fr-FR"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fld id="{55C91206-6B82-4710-A2A4-31CC60084040}" type="datetimeFigureOut">
              <a:rPr lang="fr-FR" smtClean="0"/>
              <a:pPr/>
              <a:t>20/01/2019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7B6CAF2-F165-491A-BF7C-B64412B0C363}" type="slidenum">
              <a:rPr lang="fr-FR" smtClean="0"/>
              <a:pPr/>
              <a:t>‹N°›</a:t>
            </a:fld>
            <a:endParaRPr lang="fr-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55C91206-6B82-4710-A2A4-31CC60084040}" type="datetimeFigureOut">
              <a:rPr lang="fr-FR" smtClean="0"/>
              <a:pPr/>
              <a:t>20/01/2019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7B6CAF2-F165-491A-BF7C-B64412B0C363}" type="slidenum">
              <a:rPr lang="fr-FR" smtClean="0"/>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55C91206-6B82-4710-A2A4-31CC60084040}" type="datetimeFigureOut">
              <a:rPr lang="fr-FR" smtClean="0"/>
              <a:pPr/>
              <a:t>20/01/2019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7B6CAF2-F165-491A-BF7C-B64412B0C363}" type="slidenum">
              <a:rPr lang="fr-FR" smtClean="0"/>
              <a:pP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55C91206-6B82-4710-A2A4-31CC60084040}" type="datetimeFigureOut">
              <a:rPr lang="fr-FR" smtClean="0"/>
              <a:pPr/>
              <a:t>20/01/2019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7B6CAF2-F165-491A-BF7C-B64412B0C363}" type="slidenum">
              <a:rPr lang="fr-FR" smtClean="0"/>
              <a:pPr/>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55C91206-6B82-4710-A2A4-31CC60084040}" type="datetimeFigureOut">
              <a:rPr lang="fr-FR" smtClean="0"/>
              <a:pPr/>
              <a:t>20/01/2019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7B6CAF2-F165-491A-BF7C-B64412B0C363}" type="slidenum">
              <a:rPr lang="fr-FR" smtClean="0"/>
              <a:pPr/>
              <a:t>‹N°›</a:t>
            </a:fld>
            <a:endParaRPr lang="fr-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55C91206-6B82-4710-A2A4-31CC60084040}" type="datetimeFigureOut">
              <a:rPr lang="fr-FR" smtClean="0"/>
              <a:pPr/>
              <a:t>20/01/2019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7B6CAF2-F165-491A-BF7C-B64412B0C363}" type="slidenum">
              <a:rPr lang="fr-FR" smtClean="0"/>
              <a:pPr/>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55C91206-6B82-4710-A2A4-31CC60084040}" type="datetimeFigureOut">
              <a:rPr lang="fr-FR" smtClean="0"/>
              <a:pPr/>
              <a:t>20/01/2019</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7B6CAF2-F165-491A-BF7C-B64412B0C363}" type="slidenum">
              <a:rPr lang="fr-FR" smtClean="0"/>
              <a:pPr/>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p>
            <a:fld id="{55C91206-6B82-4710-A2A4-31CC60084040}" type="datetimeFigureOut">
              <a:rPr lang="fr-FR" smtClean="0"/>
              <a:pPr/>
              <a:t>20/01/2019</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7B6CAF2-F165-491A-BF7C-B64412B0C363}" type="slidenum">
              <a:rPr lang="fr-FR" smtClean="0"/>
              <a:pPr/>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55C91206-6B82-4710-A2A4-31CC60084040}" type="datetimeFigureOut">
              <a:rPr lang="fr-FR" smtClean="0"/>
              <a:pPr/>
              <a:t>20/01/2019</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57B6CAF2-F165-491A-BF7C-B64412B0C363}" type="slidenum">
              <a:rPr lang="fr-FR" smtClean="0"/>
              <a:pPr/>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55C91206-6B82-4710-A2A4-31CC60084040}" type="datetimeFigureOut">
              <a:rPr lang="fr-FR" smtClean="0"/>
              <a:pPr/>
              <a:t>20/01/2019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7B6CAF2-F165-491A-BF7C-B64412B0C363}" type="slidenum">
              <a:rPr lang="fr-FR" smtClean="0"/>
              <a:pPr/>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55C91206-6B82-4710-A2A4-31CC60084040}" type="datetimeFigureOut">
              <a:rPr lang="fr-FR" smtClean="0"/>
              <a:pPr/>
              <a:t>20/01/2019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7B6CAF2-F165-491A-BF7C-B64412B0C363}" type="slidenum">
              <a:rPr lang="fr-FR" smtClean="0"/>
              <a:pPr/>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C91206-6B82-4710-A2A4-31CC60084040}" type="datetimeFigureOut">
              <a:rPr lang="fr-FR" smtClean="0"/>
              <a:pPr/>
              <a:t>20/01/2019</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B6CAF2-F165-491A-BF7C-B64412B0C363}" type="slidenum">
              <a:rPr lang="fr-FR" smtClean="0"/>
              <a:pPr/>
              <a:t>‹N°›</a:t>
            </a:fld>
            <a:endParaRPr lang="fr-F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www.mbr-pwrc.usgs.gov/software/presence.html" TargetMode="Externa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1.wmf"/><Relationship Id="rId5" Type="http://schemas.openxmlformats.org/officeDocument/2006/relationships/oleObject" Target="../embeddings/oleObject2.bin"/><Relationship Id="rId4" Type="http://schemas.openxmlformats.org/officeDocument/2006/relationships/image" Target="../media/image20.w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20.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20.wmf"/></Relationships>
</file>

<file path=ppt/slides/_rels/slide51.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21.wmf"/><Relationship Id="rId5" Type="http://schemas.openxmlformats.org/officeDocument/2006/relationships/oleObject" Target="../embeddings/oleObject7.bin"/><Relationship Id="rId4" Type="http://schemas.openxmlformats.org/officeDocument/2006/relationships/image" Target="../media/image20.wmf"/></Relationships>
</file>

<file path=ppt/slides/_rels/slide52.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21.wmf"/><Relationship Id="rId5" Type="http://schemas.openxmlformats.org/officeDocument/2006/relationships/oleObject" Target="../embeddings/oleObject10.bin"/><Relationship Id="rId4" Type="http://schemas.openxmlformats.org/officeDocument/2006/relationships/image" Target="../media/image20.w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22.wmf"/><Relationship Id="rId5" Type="http://schemas.openxmlformats.org/officeDocument/2006/relationships/oleObject" Target="../embeddings/oleObject13.bin"/><Relationship Id="rId4" Type="http://schemas.openxmlformats.org/officeDocument/2006/relationships/image" Target="../media/image21.w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26.wmf"/><Relationship Id="rId5" Type="http://schemas.openxmlformats.org/officeDocument/2006/relationships/oleObject" Target="../embeddings/oleObject15.bin"/><Relationship Id="rId4" Type="http://schemas.openxmlformats.org/officeDocument/2006/relationships/image" Target="../media/image25.w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7.xml"/><Relationship Id="rId1" Type="http://schemas.openxmlformats.org/officeDocument/2006/relationships/vmlDrawing" Target="../drawings/vmlDrawing8.vml"/><Relationship Id="rId4" Type="http://schemas.openxmlformats.org/officeDocument/2006/relationships/image" Target="../media/image28.e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7.xml"/><Relationship Id="rId1" Type="http://schemas.openxmlformats.org/officeDocument/2006/relationships/vmlDrawing" Target="../drawings/vmlDrawing9.vml"/><Relationship Id="rId4" Type="http://schemas.openxmlformats.org/officeDocument/2006/relationships/image" Target="../media/image28.e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7.xml"/><Relationship Id="rId1" Type="http://schemas.openxmlformats.org/officeDocument/2006/relationships/vmlDrawing" Target="../drawings/vmlDrawing10.vml"/><Relationship Id="rId4" Type="http://schemas.openxmlformats.org/officeDocument/2006/relationships/image" Target="../media/image28.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7.xml"/><Relationship Id="rId1" Type="http://schemas.openxmlformats.org/officeDocument/2006/relationships/vmlDrawing" Target="../drawings/vmlDrawing11.vml"/><Relationship Id="rId4" Type="http://schemas.openxmlformats.org/officeDocument/2006/relationships/image" Target="../media/image29.e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7.xml"/><Relationship Id="rId1" Type="http://schemas.openxmlformats.org/officeDocument/2006/relationships/vmlDrawing" Target="../drawings/vmlDrawing12.vml"/><Relationship Id="rId4" Type="http://schemas.openxmlformats.org/officeDocument/2006/relationships/image" Target="../media/image30.e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7.xml"/><Relationship Id="rId1" Type="http://schemas.openxmlformats.org/officeDocument/2006/relationships/vmlDrawing" Target="../drawings/vmlDrawing13.vml"/><Relationship Id="rId4" Type="http://schemas.openxmlformats.org/officeDocument/2006/relationships/image" Target="../media/image31.emf"/></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7.xml"/><Relationship Id="rId1" Type="http://schemas.openxmlformats.org/officeDocument/2006/relationships/vmlDrawing" Target="../drawings/vmlDrawing14.vml"/><Relationship Id="rId4" Type="http://schemas.openxmlformats.org/officeDocument/2006/relationships/image" Target="../media/image32.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23.wmf"/><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23.wmf"/><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34.wmf"/><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706090"/>
          </a:xfrm>
        </p:spPr>
        <p:txBody>
          <a:bodyPr>
            <a:normAutofit fontScale="90000"/>
          </a:bodyPr>
          <a:lstStyle/>
          <a:p>
            <a:r>
              <a:rPr lang="fr-FR" dirty="0" smtClean="0"/>
              <a:t>HMBE291 </a:t>
            </a:r>
            <a:r>
              <a:rPr lang="fr-FR" dirty="0" smtClean="0"/>
              <a:t>– Gestion des populations</a:t>
            </a:r>
            <a:endParaRPr lang="fr-FR" dirty="0"/>
          </a:p>
        </p:txBody>
      </p:sp>
      <p:graphicFrame>
        <p:nvGraphicFramePr>
          <p:cNvPr id="3" name="Tableau 2"/>
          <p:cNvGraphicFramePr>
            <a:graphicFrameLocks noGrp="1"/>
          </p:cNvGraphicFramePr>
          <p:nvPr>
            <p:extLst>
              <p:ext uri="{D42A27DB-BD31-4B8C-83A1-F6EECF244321}">
                <p14:modId xmlns:p14="http://schemas.microsoft.com/office/powerpoint/2010/main" val="3967479928"/>
              </p:ext>
            </p:extLst>
          </p:nvPr>
        </p:nvGraphicFramePr>
        <p:xfrm>
          <a:off x="424072" y="1268760"/>
          <a:ext cx="8424937" cy="5467892"/>
        </p:xfrm>
        <a:graphic>
          <a:graphicData uri="http://schemas.openxmlformats.org/drawingml/2006/table">
            <a:tbl>
              <a:tblPr>
                <a:tableStyleId>{5940675A-B579-460E-94D1-54222C63F5DA}</a:tableStyleId>
              </a:tblPr>
              <a:tblGrid>
                <a:gridCol w="395206">
                  <a:extLst>
                    <a:ext uri="{9D8B030D-6E8A-4147-A177-3AD203B41FA5}">
                      <a16:colId xmlns:a16="http://schemas.microsoft.com/office/drawing/2014/main" val="20000"/>
                    </a:ext>
                  </a:extLst>
                </a:gridCol>
                <a:gridCol w="772031">
                  <a:extLst>
                    <a:ext uri="{9D8B030D-6E8A-4147-A177-3AD203B41FA5}">
                      <a16:colId xmlns:a16="http://schemas.microsoft.com/office/drawing/2014/main" val="20001"/>
                    </a:ext>
                  </a:extLst>
                </a:gridCol>
                <a:gridCol w="1029373">
                  <a:extLst>
                    <a:ext uri="{9D8B030D-6E8A-4147-A177-3AD203B41FA5}">
                      <a16:colId xmlns:a16="http://schemas.microsoft.com/office/drawing/2014/main" val="20002"/>
                    </a:ext>
                  </a:extLst>
                </a:gridCol>
                <a:gridCol w="624977">
                  <a:extLst>
                    <a:ext uri="{9D8B030D-6E8A-4147-A177-3AD203B41FA5}">
                      <a16:colId xmlns:a16="http://schemas.microsoft.com/office/drawing/2014/main" val="20003"/>
                    </a:ext>
                  </a:extLst>
                </a:gridCol>
                <a:gridCol w="428907">
                  <a:extLst>
                    <a:ext uri="{9D8B030D-6E8A-4147-A177-3AD203B41FA5}">
                      <a16:colId xmlns:a16="http://schemas.microsoft.com/office/drawing/2014/main" val="20004"/>
                    </a:ext>
                  </a:extLst>
                </a:gridCol>
                <a:gridCol w="1115155">
                  <a:extLst>
                    <a:ext uri="{9D8B030D-6E8A-4147-A177-3AD203B41FA5}">
                      <a16:colId xmlns:a16="http://schemas.microsoft.com/office/drawing/2014/main" val="20005"/>
                    </a:ext>
                  </a:extLst>
                </a:gridCol>
                <a:gridCol w="1130473">
                  <a:extLst>
                    <a:ext uri="{9D8B030D-6E8A-4147-A177-3AD203B41FA5}">
                      <a16:colId xmlns:a16="http://schemas.microsoft.com/office/drawing/2014/main" val="20006"/>
                    </a:ext>
                  </a:extLst>
                </a:gridCol>
                <a:gridCol w="2928815">
                  <a:extLst>
                    <a:ext uri="{9D8B030D-6E8A-4147-A177-3AD203B41FA5}">
                      <a16:colId xmlns:a16="http://schemas.microsoft.com/office/drawing/2014/main" val="20007"/>
                    </a:ext>
                  </a:extLst>
                </a:gridCol>
              </a:tblGrid>
              <a:tr h="266233">
                <a:tc>
                  <a:txBody>
                    <a:bodyPr/>
                    <a:lstStyle/>
                    <a:p>
                      <a:pPr algn="ctr" fontAlgn="t"/>
                      <a:r>
                        <a:rPr lang="fr-FR" sz="1100" b="0" i="0" u="none" strike="noStrike" dirty="0">
                          <a:solidFill>
                            <a:srgbClr val="000000"/>
                          </a:solidFill>
                          <a:effectLst/>
                          <a:latin typeface="Calibri" panose="020F0502020204030204" pitchFamily="34" charset="0"/>
                        </a:rPr>
                        <a:t>jour</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date</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heure</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TD/TP/CM</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duree</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salle </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intervenant</a:t>
                      </a:r>
                    </a:p>
                  </a:txBody>
                  <a:tcPr marL="7620" marR="7620" marT="7620" marB="0"/>
                </a:tc>
                <a:tc>
                  <a:txBody>
                    <a:bodyPr/>
                    <a:lstStyle/>
                    <a:p>
                      <a:pPr algn="l" fontAlgn="t"/>
                      <a:r>
                        <a:rPr lang="fr-FR" sz="1100" b="0" i="0" u="none" strike="noStrike">
                          <a:solidFill>
                            <a:srgbClr val="000000"/>
                          </a:solidFill>
                          <a:effectLst/>
                          <a:latin typeface="Calibri" panose="020F0502020204030204" pitchFamily="34" charset="0"/>
                        </a:rPr>
                        <a:t>contenu</a:t>
                      </a:r>
                    </a:p>
                  </a:txBody>
                  <a:tcPr marL="7620" marR="7620" marT="7620" marB="0"/>
                </a:tc>
                <a:extLst>
                  <a:ext uri="{0D108BD9-81ED-4DB2-BD59-A6C34878D82A}">
                    <a16:rowId xmlns:a16="http://schemas.microsoft.com/office/drawing/2014/main" val="10000"/>
                  </a:ext>
                </a:extLst>
              </a:tr>
              <a:tr h="266233">
                <a:tc>
                  <a:txBody>
                    <a:bodyPr/>
                    <a:lstStyle/>
                    <a:p>
                      <a:pPr algn="ctr" fontAlgn="t"/>
                      <a:r>
                        <a:rPr lang="fr-FR" sz="1100" b="0" i="0" u="none" strike="noStrike">
                          <a:solidFill>
                            <a:srgbClr val="000000"/>
                          </a:solidFill>
                          <a:effectLst/>
                          <a:latin typeface="Calibri" panose="020F0502020204030204" pitchFamily="34" charset="0"/>
                        </a:rPr>
                        <a:t>Lundi</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21/01/19</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9:45 - 13:00</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CM</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3</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TD1.05</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O Duriez</a:t>
                      </a:r>
                    </a:p>
                  </a:txBody>
                  <a:tcPr marL="7620" marR="7620" marT="7620" marB="0"/>
                </a:tc>
                <a:tc>
                  <a:txBody>
                    <a:bodyPr/>
                    <a:lstStyle/>
                    <a:p>
                      <a:pPr algn="l" fontAlgn="t"/>
                      <a:r>
                        <a:rPr lang="fr-FR" sz="1100" b="0" i="0" u="none" strike="noStrike">
                          <a:solidFill>
                            <a:srgbClr val="000000"/>
                          </a:solidFill>
                          <a:effectLst/>
                          <a:latin typeface="Calibri" panose="020F0502020204030204" pitchFamily="34" charset="0"/>
                        </a:rPr>
                        <a:t>CM1 taille de population</a:t>
                      </a:r>
                    </a:p>
                  </a:txBody>
                  <a:tcPr marL="7620" marR="7620" marT="7620" marB="0"/>
                </a:tc>
                <a:extLst>
                  <a:ext uri="{0D108BD9-81ED-4DB2-BD59-A6C34878D82A}">
                    <a16:rowId xmlns:a16="http://schemas.microsoft.com/office/drawing/2014/main" val="10001"/>
                  </a:ext>
                </a:extLst>
              </a:tr>
              <a:tr h="266233">
                <a:tc>
                  <a:txBody>
                    <a:bodyPr/>
                    <a:lstStyle/>
                    <a:p>
                      <a:pPr algn="ctr" fontAlgn="t"/>
                      <a:r>
                        <a:rPr lang="fr-FR" sz="1100" b="0" i="0" u="none" strike="noStrike">
                          <a:solidFill>
                            <a:srgbClr val="000000"/>
                          </a:solidFill>
                          <a:effectLst/>
                          <a:latin typeface="Calibri" panose="020F0502020204030204" pitchFamily="34" charset="0"/>
                        </a:rPr>
                        <a:t> </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21/01/19</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15:00 - 18:15</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TP</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3</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TD info 5.08</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O Duriez + T Chambert</a:t>
                      </a:r>
                    </a:p>
                  </a:txBody>
                  <a:tcPr marL="7620" marR="7620" marT="7620" marB="0"/>
                </a:tc>
                <a:tc>
                  <a:txBody>
                    <a:bodyPr/>
                    <a:lstStyle/>
                    <a:p>
                      <a:pPr algn="l" fontAlgn="t"/>
                      <a:r>
                        <a:rPr lang="fr-FR" sz="1100" b="0" i="0" u="none" strike="noStrike">
                          <a:solidFill>
                            <a:srgbClr val="000000"/>
                          </a:solidFill>
                          <a:effectLst/>
                          <a:latin typeface="Calibri" panose="020F0502020204030204" pitchFamily="34" charset="0"/>
                        </a:rPr>
                        <a:t>TP tableurs et fichier de données</a:t>
                      </a:r>
                    </a:p>
                  </a:txBody>
                  <a:tcPr marL="7620" marR="7620" marT="7620" marB="0"/>
                </a:tc>
                <a:extLst>
                  <a:ext uri="{0D108BD9-81ED-4DB2-BD59-A6C34878D82A}">
                    <a16:rowId xmlns:a16="http://schemas.microsoft.com/office/drawing/2014/main" val="10002"/>
                  </a:ext>
                </a:extLst>
              </a:tr>
              <a:tr h="133117">
                <a:tc>
                  <a:txBody>
                    <a:bodyPr/>
                    <a:lstStyle/>
                    <a:p>
                      <a:pPr algn="ctr" fontAlgn="t"/>
                      <a:r>
                        <a:rPr lang="fr-FR" sz="1100" b="0" i="0" u="none" strike="noStrike">
                          <a:solidFill>
                            <a:srgbClr val="000000"/>
                          </a:solidFill>
                          <a:effectLst/>
                          <a:latin typeface="Calibri" panose="020F0502020204030204" pitchFamily="34" charset="0"/>
                        </a:rPr>
                        <a:t>Lundi</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28/01/19</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08:00 - 11:15</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TP</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3</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TD info 6.06 et 6.03</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O Duriez + T Chambert</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TP1 estim taille pops - CMR (ex iguane avec MARK-Capture)</a:t>
                      </a:r>
                    </a:p>
                  </a:txBody>
                  <a:tcPr marL="7620" marR="7620" marT="7620" marB="0"/>
                </a:tc>
                <a:extLst>
                  <a:ext uri="{0D108BD9-81ED-4DB2-BD59-A6C34878D82A}">
                    <a16:rowId xmlns:a16="http://schemas.microsoft.com/office/drawing/2014/main" val="10003"/>
                  </a:ext>
                </a:extLst>
              </a:tr>
              <a:tr h="266233">
                <a:tc>
                  <a:txBody>
                    <a:bodyPr/>
                    <a:lstStyle/>
                    <a:p>
                      <a:pPr algn="ctr" fontAlgn="t"/>
                      <a:r>
                        <a:rPr lang="fr-FR" sz="1100" b="0" i="0" u="none" strike="noStrike">
                          <a:solidFill>
                            <a:srgbClr val="000000"/>
                          </a:solidFill>
                          <a:effectLst/>
                          <a:latin typeface="Calibri" panose="020F0502020204030204" pitchFamily="34" charset="0"/>
                        </a:rPr>
                        <a:t> </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28/01/19</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13:15 - 16:30</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TP</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3</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TD info 5.08</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O Duriez + T Chambert</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TP2 estim taille pops - presence-absence (ex lezard ocellé)</a:t>
                      </a:r>
                    </a:p>
                  </a:txBody>
                  <a:tcPr marL="7620" marR="7620" marT="7620" marB="0"/>
                </a:tc>
                <a:extLst>
                  <a:ext uri="{0D108BD9-81ED-4DB2-BD59-A6C34878D82A}">
                    <a16:rowId xmlns:a16="http://schemas.microsoft.com/office/drawing/2014/main" val="10004"/>
                  </a:ext>
                </a:extLst>
              </a:tr>
              <a:tr h="266233">
                <a:tc>
                  <a:txBody>
                    <a:bodyPr/>
                    <a:lstStyle/>
                    <a:p>
                      <a:pPr algn="ctr" fontAlgn="t"/>
                      <a:r>
                        <a:rPr lang="fr-FR" sz="1100" b="0" i="0" u="none" strike="noStrike">
                          <a:solidFill>
                            <a:srgbClr val="000000"/>
                          </a:solidFill>
                          <a:effectLst/>
                          <a:latin typeface="Calibri" panose="020F0502020204030204" pitchFamily="34" charset="0"/>
                        </a:rPr>
                        <a:t>Lundi</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04/02/19</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9:45 - 13:00</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CM</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3</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SC20.02</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O Duriez</a:t>
                      </a:r>
                    </a:p>
                  </a:txBody>
                  <a:tcPr marL="7620" marR="7620" marT="7620" marB="0"/>
                </a:tc>
                <a:tc>
                  <a:txBody>
                    <a:bodyPr/>
                    <a:lstStyle/>
                    <a:p>
                      <a:pPr algn="l" fontAlgn="t"/>
                      <a:r>
                        <a:rPr lang="fr-FR" sz="1100" b="0" i="0" u="none" strike="noStrike">
                          <a:solidFill>
                            <a:srgbClr val="000000"/>
                          </a:solidFill>
                          <a:effectLst/>
                          <a:latin typeface="Calibri" panose="020F0502020204030204" pitchFamily="34" charset="0"/>
                        </a:rPr>
                        <a:t>CM2 dyn pop param survie PVA   </a:t>
                      </a:r>
                    </a:p>
                  </a:txBody>
                  <a:tcPr marL="7620" marR="7620" marT="7620" marB="0"/>
                </a:tc>
                <a:extLst>
                  <a:ext uri="{0D108BD9-81ED-4DB2-BD59-A6C34878D82A}">
                    <a16:rowId xmlns:a16="http://schemas.microsoft.com/office/drawing/2014/main" val="10005"/>
                  </a:ext>
                </a:extLst>
              </a:tr>
              <a:tr h="399350">
                <a:tc>
                  <a:txBody>
                    <a:bodyPr/>
                    <a:lstStyle/>
                    <a:p>
                      <a:pPr algn="ctr" fontAlgn="t"/>
                      <a:r>
                        <a:rPr lang="fr-FR" sz="1100" b="0" i="0" u="none" strike="noStrike">
                          <a:solidFill>
                            <a:srgbClr val="000000"/>
                          </a:solidFill>
                          <a:effectLst/>
                          <a:latin typeface="Calibri" panose="020F0502020204030204" pitchFamily="34" charset="0"/>
                        </a:rPr>
                        <a:t> </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04/02/19</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15:00 - 18:15</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TP</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3</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TD info 5.07</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O Duriez + T Chambert</a:t>
                      </a:r>
                    </a:p>
                  </a:txBody>
                  <a:tcPr marL="7620" marR="7620" marT="7620" marB="0"/>
                </a:tc>
                <a:tc>
                  <a:txBody>
                    <a:bodyPr/>
                    <a:lstStyle/>
                    <a:p>
                      <a:pPr algn="l" fontAlgn="t"/>
                      <a:r>
                        <a:rPr lang="fr-FR" sz="1100" b="0" i="0" u="none" strike="noStrike">
                          <a:solidFill>
                            <a:srgbClr val="000000"/>
                          </a:solidFill>
                          <a:effectLst/>
                          <a:latin typeface="Calibri" panose="020F0502020204030204" pitchFamily="34" charset="0"/>
                        </a:rPr>
                        <a:t>TP estimation param survie par CMR (logiciel Mark) (ex cincle)</a:t>
                      </a:r>
                    </a:p>
                  </a:txBody>
                  <a:tcPr marL="7620" marR="7620" marT="7620" marB="0"/>
                </a:tc>
                <a:extLst>
                  <a:ext uri="{0D108BD9-81ED-4DB2-BD59-A6C34878D82A}">
                    <a16:rowId xmlns:a16="http://schemas.microsoft.com/office/drawing/2014/main" val="10006"/>
                  </a:ext>
                </a:extLst>
              </a:tr>
              <a:tr h="133117">
                <a:tc>
                  <a:txBody>
                    <a:bodyPr/>
                    <a:lstStyle/>
                    <a:p>
                      <a:pPr algn="ctr" fontAlgn="t"/>
                      <a:r>
                        <a:rPr lang="fr-FR" sz="1100" b="0" i="0" u="none" strike="noStrike">
                          <a:solidFill>
                            <a:srgbClr val="000000"/>
                          </a:solidFill>
                          <a:effectLst/>
                          <a:latin typeface="Calibri" panose="020F0502020204030204" pitchFamily="34" charset="0"/>
                        </a:rPr>
                        <a:t>Lundi</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11/02/19</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9:45 - 13:00</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TP</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 </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 </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 </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pas de cours car UE traçabilite</a:t>
                      </a:r>
                    </a:p>
                  </a:txBody>
                  <a:tcPr marL="7620" marR="7620" marT="7620" marB="0"/>
                </a:tc>
                <a:extLst>
                  <a:ext uri="{0D108BD9-81ED-4DB2-BD59-A6C34878D82A}">
                    <a16:rowId xmlns:a16="http://schemas.microsoft.com/office/drawing/2014/main" val="10007"/>
                  </a:ext>
                </a:extLst>
              </a:tr>
              <a:tr h="266233">
                <a:tc>
                  <a:txBody>
                    <a:bodyPr/>
                    <a:lstStyle/>
                    <a:p>
                      <a:pPr algn="ctr" fontAlgn="t"/>
                      <a:r>
                        <a:rPr lang="fr-FR" sz="1100" b="0" i="0" u="none" strike="noStrike">
                          <a:solidFill>
                            <a:srgbClr val="000000"/>
                          </a:solidFill>
                          <a:effectLst/>
                          <a:latin typeface="Calibri" panose="020F0502020204030204" pitchFamily="34" charset="0"/>
                        </a:rPr>
                        <a:t> </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11/02/19</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15:00 - 18:15</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TP</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3</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TD info 6.03 et 6.04</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O Duriez + T Chambert</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TP estimation param survie par CMR (logiciel Mark) (ex groupe martinet)</a:t>
                      </a:r>
                    </a:p>
                  </a:txBody>
                  <a:tcPr marL="7620" marR="7620" marT="7620" marB="0"/>
                </a:tc>
                <a:extLst>
                  <a:ext uri="{0D108BD9-81ED-4DB2-BD59-A6C34878D82A}">
                    <a16:rowId xmlns:a16="http://schemas.microsoft.com/office/drawing/2014/main" val="10008"/>
                  </a:ext>
                </a:extLst>
              </a:tr>
              <a:tr h="266233">
                <a:tc>
                  <a:txBody>
                    <a:bodyPr/>
                    <a:lstStyle/>
                    <a:p>
                      <a:pPr algn="ctr" fontAlgn="t"/>
                      <a:r>
                        <a:rPr lang="fr-FR" sz="1100" b="0" i="0" u="none" strike="noStrike">
                          <a:solidFill>
                            <a:srgbClr val="000000"/>
                          </a:solidFill>
                          <a:effectLst/>
                          <a:latin typeface="Calibri" panose="020F0502020204030204" pitchFamily="34" charset="0"/>
                        </a:rPr>
                        <a:t>Lundi</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18/02/19</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9:45 - 13:00</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TP</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3</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TD info 5.08</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O Duriez + T Chambert</a:t>
                      </a:r>
                    </a:p>
                  </a:txBody>
                  <a:tcPr marL="7620" marR="7620" marT="7620" marB="0"/>
                </a:tc>
                <a:tc>
                  <a:txBody>
                    <a:bodyPr/>
                    <a:lstStyle/>
                    <a:p>
                      <a:pPr algn="l" fontAlgn="t"/>
                      <a:r>
                        <a:rPr lang="fr-FR" sz="1100" b="0" i="0" u="none" strike="noStrike">
                          <a:solidFill>
                            <a:srgbClr val="000000"/>
                          </a:solidFill>
                          <a:effectLst/>
                          <a:latin typeface="Calibri" panose="020F0502020204030204" pitchFamily="34" charset="0"/>
                        </a:rPr>
                        <a:t>TP estimation param survie par CMR - GOF tests (logiciel U-Care) + TP cycles de vie </a:t>
                      </a:r>
                    </a:p>
                  </a:txBody>
                  <a:tcPr marL="7620" marR="7620" marT="7620" marB="0"/>
                </a:tc>
                <a:extLst>
                  <a:ext uri="{0D108BD9-81ED-4DB2-BD59-A6C34878D82A}">
                    <a16:rowId xmlns:a16="http://schemas.microsoft.com/office/drawing/2014/main" val="10009"/>
                  </a:ext>
                </a:extLst>
              </a:tr>
              <a:tr h="399350">
                <a:tc>
                  <a:txBody>
                    <a:bodyPr/>
                    <a:lstStyle/>
                    <a:p>
                      <a:pPr algn="ctr" fontAlgn="t"/>
                      <a:r>
                        <a:rPr lang="fr-FR" sz="1100" b="0" i="0" u="none" strike="noStrike">
                          <a:solidFill>
                            <a:srgbClr val="000000"/>
                          </a:solidFill>
                          <a:effectLst/>
                          <a:latin typeface="Calibri" panose="020F0502020204030204" pitchFamily="34" charset="0"/>
                        </a:rPr>
                        <a:t> </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18/02/19</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15:00 - 18:15</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TP</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3</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TD info 6.03 et 6.04</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O Duriez + T Chambert</a:t>
                      </a:r>
                    </a:p>
                  </a:txBody>
                  <a:tcPr marL="7620" marR="7620" marT="7620" marB="0"/>
                </a:tc>
                <a:tc>
                  <a:txBody>
                    <a:bodyPr/>
                    <a:lstStyle/>
                    <a:p>
                      <a:pPr algn="l" fontAlgn="t"/>
                      <a:r>
                        <a:rPr lang="fr-FR" sz="1100" b="0" i="0" u="none" strike="noStrike">
                          <a:solidFill>
                            <a:srgbClr val="000000"/>
                          </a:solidFill>
                          <a:effectLst/>
                          <a:latin typeface="Calibri" panose="020F0502020204030204" pitchFamily="34" charset="0"/>
                        </a:rPr>
                        <a:t>TP ULM modèles déterministes (etourneau et esp plus longévif…)</a:t>
                      </a:r>
                    </a:p>
                  </a:txBody>
                  <a:tcPr marL="7620" marR="7620" marT="7620" marB="0"/>
                </a:tc>
                <a:extLst>
                  <a:ext uri="{0D108BD9-81ED-4DB2-BD59-A6C34878D82A}">
                    <a16:rowId xmlns:a16="http://schemas.microsoft.com/office/drawing/2014/main" val="10010"/>
                  </a:ext>
                </a:extLst>
              </a:tr>
              <a:tr h="133117">
                <a:tc>
                  <a:txBody>
                    <a:bodyPr/>
                    <a:lstStyle/>
                    <a:p>
                      <a:pPr algn="ctr" fontAlgn="t"/>
                      <a:r>
                        <a:rPr lang="fr-FR" sz="1100" b="0" i="0" u="none" strike="noStrike">
                          <a:solidFill>
                            <a:srgbClr val="000000"/>
                          </a:solidFill>
                          <a:effectLst/>
                          <a:latin typeface="Calibri" panose="020F0502020204030204" pitchFamily="34" charset="0"/>
                        </a:rPr>
                        <a:t>Lundi</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25/02/19</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9:45 - 13:00</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TP</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3</a:t>
                      </a:r>
                    </a:p>
                  </a:txBody>
                  <a:tcPr marL="7620" marR="7620" marT="7620" marB="0"/>
                </a:tc>
                <a:tc>
                  <a:txBody>
                    <a:bodyPr/>
                    <a:lstStyle/>
                    <a:p>
                      <a:pPr algn="ctr" fontAlgn="t"/>
                      <a:r>
                        <a:rPr lang="fr-FR" sz="1100" b="0" i="0" u="none" strike="noStrike" dirty="0">
                          <a:solidFill>
                            <a:srgbClr val="FF0000"/>
                          </a:solidFill>
                          <a:effectLst/>
                          <a:latin typeface="Calibri" panose="020F0502020204030204" pitchFamily="34" charset="0"/>
                        </a:rPr>
                        <a:t>CEFE grande salle</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J Cornuau</a:t>
                      </a:r>
                    </a:p>
                  </a:txBody>
                  <a:tcPr marL="7620" marR="7620" marT="7620" marB="0"/>
                </a:tc>
                <a:tc>
                  <a:txBody>
                    <a:bodyPr/>
                    <a:lstStyle/>
                    <a:p>
                      <a:pPr algn="l" fontAlgn="t"/>
                      <a:r>
                        <a:rPr lang="fr-FR" sz="1100" b="0" i="0" u="none" strike="noStrike">
                          <a:solidFill>
                            <a:srgbClr val="000000"/>
                          </a:solidFill>
                          <a:effectLst/>
                          <a:latin typeface="Calibri" panose="020F0502020204030204" pitchFamily="34" charset="0"/>
                        </a:rPr>
                        <a:t>TP SIMOIKO</a:t>
                      </a:r>
                    </a:p>
                  </a:txBody>
                  <a:tcPr marL="7620" marR="7620" marT="7620" marB="0"/>
                </a:tc>
                <a:extLst>
                  <a:ext uri="{0D108BD9-81ED-4DB2-BD59-A6C34878D82A}">
                    <a16:rowId xmlns:a16="http://schemas.microsoft.com/office/drawing/2014/main" val="10011"/>
                  </a:ext>
                </a:extLst>
              </a:tr>
              <a:tr h="266233">
                <a:tc>
                  <a:txBody>
                    <a:bodyPr/>
                    <a:lstStyle/>
                    <a:p>
                      <a:pPr algn="ctr" fontAlgn="t"/>
                      <a:r>
                        <a:rPr lang="fr-FR" sz="1100" b="0" i="0" u="none" strike="noStrike">
                          <a:solidFill>
                            <a:srgbClr val="000000"/>
                          </a:solidFill>
                          <a:effectLst/>
                          <a:latin typeface="Calibri" panose="020F0502020204030204" pitchFamily="34" charset="0"/>
                        </a:rPr>
                        <a:t> </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25/02/19</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15:00 - 18:15</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TP</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3</a:t>
                      </a:r>
                    </a:p>
                  </a:txBody>
                  <a:tcPr marL="7620" marR="7620" marT="7620" marB="0"/>
                </a:tc>
                <a:tc>
                  <a:txBody>
                    <a:bodyPr/>
                    <a:lstStyle/>
                    <a:p>
                      <a:pPr algn="ctr" fontAlgn="t"/>
                      <a:r>
                        <a:rPr lang="fr-FR" sz="1100" b="0" i="0" u="none" strike="noStrike" dirty="0">
                          <a:solidFill>
                            <a:srgbClr val="FF0000"/>
                          </a:solidFill>
                          <a:effectLst/>
                          <a:latin typeface="Calibri" panose="020F0502020204030204" pitchFamily="34" charset="0"/>
                        </a:rPr>
                        <a:t>CEFE grande salle</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J Cornuau</a:t>
                      </a:r>
                    </a:p>
                  </a:txBody>
                  <a:tcPr marL="7620" marR="7620" marT="7620" marB="0"/>
                </a:tc>
                <a:tc>
                  <a:txBody>
                    <a:bodyPr/>
                    <a:lstStyle/>
                    <a:p>
                      <a:pPr algn="l" fontAlgn="t"/>
                      <a:r>
                        <a:rPr lang="fr-FR" sz="1100" b="0" i="0" u="none" strike="noStrike">
                          <a:solidFill>
                            <a:srgbClr val="000000"/>
                          </a:solidFill>
                          <a:effectLst/>
                          <a:latin typeface="Calibri" panose="020F0502020204030204" pitchFamily="34" charset="0"/>
                        </a:rPr>
                        <a:t>TP SIMOIKO</a:t>
                      </a:r>
                    </a:p>
                  </a:txBody>
                  <a:tcPr marL="7620" marR="7620" marT="7620" marB="0"/>
                </a:tc>
                <a:extLst>
                  <a:ext uri="{0D108BD9-81ED-4DB2-BD59-A6C34878D82A}">
                    <a16:rowId xmlns:a16="http://schemas.microsoft.com/office/drawing/2014/main" val="10012"/>
                  </a:ext>
                </a:extLst>
              </a:tr>
              <a:tr h="266233">
                <a:tc>
                  <a:txBody>
                    <a:bodyPr/>
                    <a:lstStyle/>
                    <a:p>
                      <a:pPr algn="ctr" fontAlgn="t"/>
                      <a:r>
                        <a:rPr lang="fr-FR" sz="1100" b="0" i="0" u="none" strike="noStrike">
                          <a:solidFill>
                            <a:srgbClr val="000000"/>
                          </a:solidFill>
                          <a:effectLst/>
                          <a:latin typeface="Calibri" panose="020F0502020204030204" pitchFamily="34" charset="0"/>
                        </a:rPr>
                        <a:t>Lundi</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11/03/19</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8:00 - 11:15</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TP</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3</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TD info 5.09</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O Duriez + T Chambert</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TP ULM modèles stochasticite env (ex triton crêté)</a:t>
                      </a:r>
                    </a:p>
                  </a:txBody>
                  <a:tcPr marL="7620" marR="7620" marT="7620" marB="0"/>
                </a:tc>
                <a:extLst>
                  <a:ext uri="{0D108BD9-81ED-4DB2-BD59-A6C34878D82A}">
                    <a16:rowId xmlns:a16="http://schemas.microsoft.com/office/drawing/2014/main" val="10013"/>
                  </a:ext>
                </a:extLst>
              </a:tr>
              <a:tr h="266233">
                <a:tc>
                  <a:txBody>
                    <a:bodyPr/>
                    <a:lstStyle/>
                    <a:p>
                      <a:pPr algn="ctr" fontAlgn="t"/>
                      <a:r>
                        <a:rPr lang="fr-FR" sz="1100" b="0" i="0" u="none" strike="noStrike">
                          <a:solidFill>
                            <a:srgbClr val="000000"/>
                          </a:solidFill>
                          <a:effectLst/>
                          <a:latin typeface="Calibri" panose="020F0502020204030204" pitchFamily="34" charset="0"/>
                        </a:rPr>
                        <a:t> </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11/03/19</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13:15 - 16:45</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TP</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3</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TD info 6.03 et 6.04</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O Duriez + T Chambert</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TP ULM modèles stochasticite env (ex triton crêté) + tests puissance (30 min)</a:t>
                      </a:r>
                    </a:p>
                  </a:txBody>
                  <a:tcPr marL="7620" marR="7620" marT="7620" marB="0"/>
                </a:tc>
                <a:extLst>
                  <a:ext uri="{0D108BD9-81ED-4DB2-BD59-A6C34878D82A}">
                    <a16:rowId xmlns:a16="http://schemas.microsoft.com/office/drawing/2014/main" val="10014"/>
                  </a:ext>
                </a:extLst>
              </a:tr>
              <a:tr h="399350">
                <a:tc>
                  <a:txBody>
                    <a:bodyPr/>
                    <a:lstStyle/>
                    <a:p>
                      <a:pPr algn="ctr" fontAlgn="t"/>
                      <a:r>
                        <a:rPr lang="fr-FR" sz="1100" b="0" i="0" u="none" strike="noStrike">
                          <a:solidFill>
                            <a:srgbClr val="000000"/>
                          </a:solidFill>
                          <a:effectLst/>
                          <a:latin typeface="Calibri" panose="020F0502020204030204" pitchFamily="34" charset="0"/>
                        </a:rPr>
                        <a:t>Lundi</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18/03/19</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9:45 - 13:00</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CM</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3</a:t>
                      </a:r>
                    </a:p>
                  </a:txBody>
                  <a:tcPr marL="7620" marR="7620" marT="7620" marB="0"/>
                </a:tc>
                <a:tc>
                  <a:txBody>
                    <a:bodyPr/>
                    <a:lstStyle/>
                    <a:p>
                      <a:pPr algn="ctr" fontAlgn="t"/>
                      <a:r>
                        <a:rPr lang="fr-FR" sz="1100" b="0" i="0" u="none" strike="noStrike" dirty="0">
                          <a:solidFill>
                            <a:srgbClr val="FF0000"/>
                          </a:solidFill>
                          <a:effectLst/>
                          <a:latin typeface="Calibri" panose="020F0502020204030204" pitchFamily="34" charset="0"/>
                        </a:rPr>
                        <a:t>CEFE grande salle</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O Gimenez / Y Bas</a:t>
                      </a:r>
                    </a:p>
                  </a:txBody>
                  <a:tcPr marL="7620" marR="7620" marT="7620" marB="0"/>
                </a:tc>
                <a:tc>
                  <a:txBody>
                    <a:bodyPr/>
                    <a:lstStyle/>
                    <a:p>
                      <a:pPr algn="l" fontAlgn="t"/>
                      <a:r>
                        <a:rPr lang="fr-FR" sz="1100" b="0" i="0" u="none" strike="noStrike">
                          <a:solidFill>
                            <a:srgbClr val="000000"/>
                          </a:solidFill>
                          <a:effectLst/>
                          <a:latin typeface="Calibri" panose="020F0502020204030204" pitchFamily="34" charset="0"/>
                        </a:rPr>
                        <a:t>2 seminaires: detection, estim taille pop, estim param demo et scenarios gestion, sur loup- lynx / Vigie Nature chiros</a:t>
                      </a:r>
                    </a:p>
                  </a:txBody>
                  <a:tcPr marL="7620" marR="7620" marT="7620" marB="0"/>
                </a:tc>
                <a:extLst>
                  <a:ext uri="{0D108BD9-81ED-4DB2-BD59-A6C34878D82A}">
                    <a16:rowId xmlns:a16="http://schemas.microsoft.com/office/drawing/2014/main" val="10015"/>
                  </a:ext>
                </a:extLst>
              </a:tr>
              <a:tr h="266233">
                <a:tc>
                  <a:txBody>
                    <a:bodyPr/>
                    <a:lstStyle/>
                    <a:p>
                      <a:pPr algn="ctr" fontAlgn="t"/>
                      <a:r>
                        <a:rPr lang="fr-FR" sz="1100" b="0" i="0" u="none" strike="noStrike">
                          <a:solidFill>
                            <a:srgbClr val="000000"/>
                          </a:solidFill>
                          <a:effectLst/>
                          <a:latin typeface="Calibri" panose="020F0502020204030204" pitchFamily="34" charset="0"/>
                        </a:rPr>
                        <a:t> </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18/03/19</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15:00 - 18:15</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TP</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3</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TD info 6.03 et 6.04</a:t>
                      </a:r>
                    </a:p>
                  </a:txBody>
                  <a:tcPr marL="7620" marR="7620" marT="7620" marB="0"/>
                </a:tc>
                <a:tc>
                  <a:txBody>
                    <a:bodyPr/>
                    <a:lstStyle/>
                    <a:p>
                      <a:pPr algn="ctr" fontAlgn="t"/>
                      <a:r>
                        <a:rPr lang="fr-FR" sz="1100" b="0" i="0" u="none" strike="noStrike">
                          <a:solidFill>
                            <a:srgbClr val="000000"/>
                          </a:solidFill>
                          <a:effectLst/>
                          <a:latin typeface="Calibri" panose="020F0502020204030204" pitchFamily="34" charset="0"/>
                        </a:rPr>
                        <a:t>O Duriez + T Chambert</a:t>
                      </a:r>
                    </a:p>
                  </a:txBody>
                  <a:tcPr marL="7620" marR="7620" marT="7620" marB="0"/>
                </a:tc>
                <a:tc>
                  <a:txBody>
                    <a:bodyPr/>
                    <a:lstStyle/>
                    <a:p>
                      <a:pPr algn="ctr" fontAlgn="t"/>
                      <a:r>
                        <a:rPr lang="fr-FR" sz="1100" b="0" i="0" u="none" strike="noStrike" dirty="0">
                          <a:solidFill>
                            <a:srgbClr val="000000"/>
                          </a:solidFill>
                          <a:effectLst/>
                          <a:latin typeface="Calibri" panose="020F0502020204030204" pitchFamily="34" charset="0"/>
                        </a:rPr>
                        <a:t>examen</a:t>
                      </a:r>
                    </a:p>
                  </a:txBody>
                  <a:tcPr marL="7620" marR="7620" marT="7620" marB="0"/>
                </a:tc>
                <a:extLst>
                  <a:ext uri="{0D108BD9-81ED-4DB2-BD59-A6C34878D82A}">
                    <a16:rowId xmlns:a16="http://schemas.microsoft.com/office/drawing/2014/main" val="10016"/>
                  </a:ext>
                </a:extLst>
              </a:tr>
            </a:tbl>
          </a:graphicData>
        </a:graphic>
      </p:graphicFrame>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rot="16200000">
            <a:off x="-1037158" y="4823317"/>
            <a:ext cx="3037113" cy="677108"/>
          </a:xfrm>
          <a:prstGeom prst="rect">
            <a:avLst/>
          </a:prstGeom>
          <a:noFill/>
        </p:spPr>
        <p:txBody>
          <a:bodyPr wrap="none" rtlCol="0">
            <a:spAutoFit/>
          </a:bodyPr>
          <a:lstStyle/>
          <a:p>
            <a:r>
              <a:rPr lang="fr-FR" sz="3800" b="1" dirty="0" smtClean="0"/>
              <a:t>Introduction</a:t>
            </a:r>
            <a:endParaRPr lang="fr-FR" sz="3800" b="1" dirty="0"/>
          </a:p>
        </p:txBody>
      </p:sp>
      <p:pic>
        <p:nvPicPr>
          <p:cNvPr id="166914" name="Picture 2"/>
          <p:cNvPicPr>
            <a:picLocks noChangeAspect="1" noChangeArrowheads="1"/>
          </p:cNvPicPr>
          <p:nvPr/>
        </p:nvPicPr>
        <p:blipFill>
          <a:blip r:embed="rId2" cstate="print"/>
          <a:srcRect/>
          <a:stretch>
            <a:fillRect/>
          </a:stretch>
        </p:blipFill>
        <p:spPr bwMode="auto">
          <a:xfrm>
            <a:off x="1043608" y="1345913"/>
            <a:ext cx="8041247" cy="4747383"/>
          </a:xfrm>
          <a:prstGeom prst="rect">
            <a:avLst/>
          </a:prstGeom>
          <a:noFill/>
          <a:ln w="9525">
            <a:noFill/>
            <a:miter lim="800000"/>
            <a:headEnd/>
            <a:tailEnd/>
          </a:ln>
        </p:spPr>
      </p:pic>
      <p:sp>
        <p:nvSpPr>
          <p:cNvPr id="5" name="ZoneTexte 4"/>
          <p:cNvSpPr txBox="1"/>
          <p:nvPr/>
        </p:nvSpPr>
        <p:spPr>
          <a:xfrm>
            <a:off x="683568" y="404664"/>
            <a:ext cx="8064324" cy="523220"/>
          </a:xfrm>
          <a:prstGeom prst="rect">
            <a:avLst/>
          </a:prstGeom>
          <a:noFill/>
        </p:spPr>
        <p:txBody>
          <a:bodyPr wrap="none" rtlCol="0">
            <a:spAutoFit/>
          </a:bodyPr>
          <a:lstStyle/>
          <a:p>
            <a:r>
              <a:rPr lang="fr-FR" sz="2800" b="1" dirty="0" smtClean="0"/>
              <a:t>La gestion des population: une science quantitative…</a:t>
            </a:r>
            <a:endParaRPr lang="fr-FR" sz="2800" b="1"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771800" y="0"/>
            <a:ext cx="4267707" cy="584775"/>
          </a:xfrm>
          <a:prstGeom prst="rect">
            <a:avLst/>
          </a:prstGeom>
          <a:noFill/>
          <a:ln w="9525">
            <a:noFill/>
            <a:miter lim="800000"/>
            <a:headEnd/>
            <a:tailEnd/>
          </a:ln>
          <a:effectLst/>
        </p:spPr>
        <p:txBody>
          <a:bodyPr wrap="none">
            <a:spAutoFit/>
          </a:bodyPr>
          <a:lstStyle/>
          <a:p>
            <a:pPr eaLnBrk="0" hangingPunct="0"/>
            <a:r>
              <a:rPr lang="fr-FR" sz="3200" b="1" dirty="0"/>
              <a:t>Dilution des marques</a:t>
            </a:r>
          </a:p>
        </p:txBody>
      </p:sp>
      <p:sp>
        <p:nvSpPr>
          <p:cNvPr id="3" name="Text Box 3"/>
          <p:cNvSpPr txBox="1">
            <a:spLocks noChangeArrowheads="1"/>
          </p:cNvSpPr>
          <p:nvPr/>
        </p:nvSpPr>
        <p:spPr bwMode="auto">
          <a:xfrm>
            <a:off x="394934" y="856357"/>
            <a:ext cx="8749066" cy="5632311"/>
          </a:xfrm>
          <a:prstGeom prst="rect">
            <a:avLst/>
          </a:prstGeom>
          <a:noFill/>
          <a:ln w="9525">
            <a:noFill/>
            <a:miter lim="800000"/>
            <a:headEnd/>
            <a:tailEnd/>
          </a:ln>
          <a:effectLst/>
        </p:spPr>
        <p:txBody>
          <a:bodyPr wrap="square">
            <a:spAutoFit/>
          </a:bodyPr>
          <a:lstStyle/>
          <a:p>
            <a:pPr eaLnBrk="0" hangingPunct="0"/>
            <a:r>
              <a:rPr lang="fr-FR" sz="2400" dirty="0" smtClean="0"/>
              <a:t>au temps t, on </a:t>
            </a:r>
            <a:r>
              <a:rPr lang="fr-FR" sz="2400" b="1" dirty="0"/>
              <a:t>marque « </a:t>
            </a:r>
            <a:r>
              <a:rPr lang="fr-FR" sz="2400" b="1" dirty="0" smtClean="0"/>
              <a:t>M</a:t>
            </a:r>
            <a:r>
              <a:rPr lang="fr-FR" sz="2400" b="1" dirty="0"/>
              <a:t> » individus </a:t>
            </a:r>
            <a:r>
              <a:rPr lang="fr-FR" sz="2400" dirty="0"/>
              <a:t>dans la </a:t>
            </a:r>
            <a:r>
              <a:rPr lang="fr-FR" sz="2400" dirty="0" smtClean="0"/>
              <a:t>population</a:t>
            </a:r>
          </a:p>
          <a:p>
            <a:pPr eaLnBrk="0" hangingPunct="0"/>
            <a:endParaRPr lang="fr-FR" sz="2400" dirty="0"/>
          </a:p>
          <a:p>
            <a:pPr eaLnBrk="0" hangingPunct="0"/>
            <a:r>
              <a:rPr lang="fr-FR" sz="2400" dirty="0"/>
              <a:t>À t+1, on </a:t>
            </a:r>
            <a:r>
              <a:rPr lang="fr-FR" sz="2400" b="1" dirty="0"/>
              <a:t>recapture « </a:t>
            </a:r>
            <a:r>
              <a:rPr lang="fr-FR" sz="2400" b="1" dirty="0" smtClean="0"/>
              <a:t>S</a:t>
            </a:r>
            <a:r>
              <a:rPr lang="fr-FR" sz="2400" b="1" dirty="0"/>
              <a:t> » individus </a:t>
            </a:r>
            <a:r>
              <a:rPr lang="fr-FR" sz="2400" dirty="0"/>
              <a:t>dans la </a:t>
            </a:r>
            <a:r>
              <a:rPr lang="fr-FR" sz="2400" dirty="0" smtClean="0"/>
              <a:t>population,</a:t>
            </a:r>
            <a:endParaRPr lang="fr-FR" sz="2400" dirty="0"/>
          </a:p>
          <a:p>
            <a:pPr eaLnBrk="0" hangingPunct="0"/>
            <a:r>
              <a:rPr lang="fr-FR" sz="2400" dirty="0"/>
              <a:t>dont </a:t>
            </a:r>
            <a:r>
              <a:rPr lang="fr-FR" sz="2400" b="1" dirty="0"/>
              <a:t>« </a:t>
            </a:r>
            <a:r>
              <a:rPr lang="fr-FR" sz="2400" b="1" dirty="0" smtClean="0"/>
              <a:t>R</a:t>
            </a:r>
            <a:r>
              <a:rPr lang="fr-FR" sz="2400" b="1" dirty="0"/>
              <a:t> » sont déjà marqués </a:t>
            </a:r>
            <a:r>
              <a:rPr lang="fr-FR" sz="2400" b="1" dirty="0" smtClean="0"/>
              <a:t>à t</a:t>
            </a:r>
            <a:endParaRPr lang="fr-FR" sz="2400" b="1" dirty="0"/>
          </a:p>
          <a:p>
            <a:pPr eaLnBrk="0" hangingPunct="0"/>
            <a:endParaRPr lang="fr-FR" sz="2400" dirty="0" smtClean="0"/>
          </a:p>
          <a:p>
            <a:pPr eaLnBrk="0" hangingPunct="0"/>
            <a:r>
              <a:rPr lang="fr-FR" sz="2400" dirty="0" smtClean="0"/>
              <a:t>On assume que les individus ont la même probabilité d’être capturés et </a:t>
            </a:r>
            <a:r>
              <a:rPr lang="fr-FR" sz="2400" dirty="0" err="1" smtClean="0"/>
              <a:t>recapturés</a:t>
            </a:r>
            <a:r>
              <a:rPr lang="fr-FR" sz="2400" dirty="0" smtClean="0"/>
              <a:t>  </a:t>
            </a:r>
            <a:r>
              <a:rPr lang="fr-FR" sz="2400" dirty="0" smtClean="0">
                <a:sym typeface="Wingdings" pitchFamily="2" charset="2"/>
              </a:rPr>
              <a:t> la proportion d’individus capturés dans l’échantillon égale celle de la population  N / S = M / R</a:t>
            </a:r>
            <a:endParaRPr lang="fr-FR" sz="2400" dirty="0" smtClean="0"/>
          </a:p>
          <a:p>
            <a:pPr eaLnBrk="0" hangingPunct="0"/>
            <a:endParaRPr lang="fr-FR" sz="2400" dirty="0"/>
          </a:p>
          <a:p>
            <a:pPr eaLnBrk="0" hangingPunct="0"/>
            <a:r>
              <a:rPr lang="fr-FR" sz="2400" dirty="0"/>
              <a:t>L’estimation de la taille de population est donnée par : </a:t>
            </a:r>
            <a:r>
              <a:rPr lang="fr-FR" sz="2400" b="1" dirty="0">
                <a:solidFill>
                  <a:srgbClr val="FF0000"/>
                </a:solidFill>
              </a:rPr>
              <a:t>N = </a:t>
            </a:r>
            <a:r>
              <a:rPr lang="fr-FR" sz="2400" b="1" dirty="0" smtClean="0">
                <a:solidFill>
                  <a:srgbClr val="FF0000"/>
                </a:solidFill>
              </a:rPr>
              <a:t>M </a:t>
            </a:r>
            <a:r>
              <a:rPr lang="fr-FR" sz="2400" b="1" dirty="0">
                <a:solidFill>
                  <a:srgbClr val="FF0000"/>
                </a:solidFill>
              </a:rPr>
              <a:t>* </a:t>
            </a:r>
            <a:r>
              <a:rPr lang="fr-FR" sz="2400" b="1" dirty="0" smtClean="0">
                <a:solidFill>
                  <a:srgbClr val="FF0000"/>
                </a:solidFill>
              </a:rPr>
              <a:t>S </a:t>
            </a:r>
            <a:r>
              <a:rPr lang="fr-FR" sz="2400" b="1" dirty="0">
                <a:solidFill>
                  <a:srgbClr val="FF0000"/>
                </a:solidFill>
              </a:rPr>
              <a:t>/ </a:t>
            </a:r>
            <a:r>
              <a:rPr lang="fr-FR" sz="2400" b="1" dirty="0" smtClean="0">
                <a:solidFill>
                  <a:srgbClr val="FF0000"/>
                </a:solidFill>
              </a:rPr>
              <a:t>R</a:t>
            </a:r>
            <a:endParaRPr lang="fr-FR" sz="2400" b="1" dirty="0">
              <a:solidFill>
                <a:srgbClr val="FF0000"/>
              </a:solidFill>
            </a:endParaRPr>
          </a:p>
          <a:p>
            <a:pPr eaLnBrk="0" hangingPunct="0"/>
            <a:r>
              <a:rPr lang="fr-FR" sz="2400" dirty="0" smtClean="0"/>
              <a:t>= simple </a:t>
            </a:r>
            <a:r>
              <a:rPr lang="fr-FR" sz="2400" dirty="0"/>
              <a:t>principe de dilution…</a:t>
            </a:r>
          </a:p>
          <a:p>
            <a:pPr eaLnBrk="0" hangingPunct="0"/>
            <a:endParaRPr lang="fr-FR" sz="2400" dirty="0"/>
          </a:p>
          <a:p>
            <a:pPr eaLnBrk="0" hangingPunct="0">
              <a:buFont typeface="Wingdings"/>
              <a:buChar char="è"/>
            </a:pPr>
            <a:r>
              <a:rPr lang="fr-FR" sz="2400" dirty="0" smtClean="0"/>
              <a:t>cette </a:t>
            </a:r>
            <a:r>
              <a:rPr lang="fr-FR" sz="2400" dirty="0"/>
              <a:t>situation simple ne nécessite pas de marquage </a:t>
            </a:r>
            <a:r>
              <a:rPr lang="fr-FR" sz="2400" dirty="0" smtClean="0"/>
              <a:t>« individuel</a:t>
            </a:r>
            <a:r>
              <a:rPr lang="fr-FR" sz="2400" dirty="0"/>
              <a:t> », un </a:t>
            </a:r>
            <a:r>
              <a:rPr lang="fr-FR" sz="2400" b="1" dirty="0"/>
              <a:t>marquage de groupe </a:t>
            </a:r>
            <a:r>
              <a:rPr lang="fr-FR" sz="2400" dirty="0"/>
              <a:t>suffit. </a:t>
            </a:r>
            <a:endParaRPr lang="fr-FR" sz="2400" dirty="0" smtClean="0"/>
          </a:p>
          <a:p>
            <a:pPr eaLnBrk="0" hangingPunct="0">
              <a:buFont typeface="Wingdings"/>
              <a:buChar char="è"/>
            </a:pPr>
            <a:r>
              <a:rPr lang="fr-FR" sz="2400" dirty="0" smtClean="0"/>
              <a:t>Cette méthode s’appelle le « </a:t>
            </a:r>
            <a:r>
              <a:rPr lang="fr-FR" sz="2400" b="1" dirty="0" smtClean="0"/>
              <a:t>Lincoln-Petersen index</a:t>
            </a:r>
            <a:r>
              <a:rPr lang="fr-FR" sz="2400" dirty="0" smtClean="0"/>
              <a:t> »</a:t>
            </a:r>
            <a:endParaRPr lang="fr-FR" sz="2400" dirty="0"/>
          </a:p>
        </p:txBody>
      </p:sp>
      <p:sp>
        <p:nvSpPr>
          <p:cNvPr id="5" name="ZoneTexte 4"/>
          <p:cNvSpPr txBox="1"/>
          <p:nvPr/>
        </p:nvSpPr>
        <p:spPr>
          <a:xfrm>
            <a:off x="0" y="0"/>
            <a:ext cx="2233304" cy="677108"/>
          </a:xfrm>
          <a:prstGeom prst="rect">
            <a:avLst/>
          </a:prstGeom>
          <a:noFill/>
        </p:spPr>
        <p:txBody>
          <a:bodyPr wrap="none" rtlCol="0">
            <a:spAutoFit/>
          </a:bodyPr>
          <a:lstStyle/>
          <a:p>
            <a:r>
              <a:rPr lang="fr-FR" sz="3800" b="1" dirty="0" smtClean="0"/>
              <a:t>Les CMR</a:t>
            </a:r>
            <a:endParaRPr lang="fr-FR" sz="3800" b="1" dirty="0"/>
          </a:p>
        </p:txBody>
      </p:sp>
    </p:spTree>
    <p:extLst>
      <p:ext uri="{BB962C8B-B14F-4D97-AF65-F5344CB8AC3E}">
        <p14:creationId xmlns:p14="http://schemas.microsoft.com/office/powerpoint/2010/main" val="227549910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771800" y="0"/>
            <a:ext cx="4267707" cy="584775"/>
          </a:xfrm>
          <a:prstGeom prst="rect">
            <a:avLst/>
          </a:prstGeom>
          <a:noFill/>
          <a:ln w="9525">
            <a:noFill/>
            <a:miter lim="800000"/>
            <a:headEnd/>
            <a:tailEnd/>
          </a:ln>
          <a:effectLst/>
        </p:spPr>
        <p:txBody>
          <a:bodyPr wrap="none">
            <a:spAutoFit/>
          </a:bodyPr>
          <a:lstStyle/>
          <a:p>
            <a:pPr eaLnBrk="0" hangingPunct="0"/>
            <a:r>
              <a:rPr lang="fr-FR" sz="3200" b="1" dirty="0"/>
              <a:t>Dilution des marques</a:t>
            </a:r>
          </a:p>
        </p:txBody>
      </p:sp>
      <p:sp>
        <p:nvSpPr>
          <p:cNvPr id="3" name="Text Box 3"/>
          <p:cNvSpPr txBox="1">
            <a:spLocks noChangeArrowheads="1"/>
          </p:cNvSpPr>
          <p:nvPr/>
        </p:nvSpPr>
        <p:spPr bwMode="auto">
          <a:xfrm>
            <a:off x="394934" y="856357"/>
            <a:ext cx="8749066" cy="5262979"/>
          </a:xfrm>
          <a:prstGeom prst="rect">
            <a:avLst/>
          </a:prstGeom>
          <a:noFill/>
          <a:ln w="9525">
            <a:noFill/>
            <a:miter lim="800000"/>
            <a:headEnd/>
            <a:tailEnd/>
          </a:ln>
          <a:effectLst/>
        </p:spPr>
        <p:txBody>
          <a:bodyPr wrap="square">
            <a:spAutoFit/>
          </a:bodyPr>
          <a:lstStyle/>
          <a:p>
            <a:pPr eaLnBrk="0" hangingPunct="0"/>
            <a:r>
              <a:rPr lang="fr-FR" sz="2400" dirty="0" smtClean="0"/>
              <a:t>Cette </a:t>
            </a:r>
            <a:r>
              <a:rPr lang="fr-FR" sz="2400" dirty="0"/>
              <a:t>méthode s’appelle le « </a:t>
            </a:r>
            <a:r>
              <a:rPr lang="fr-FR" sz="2400" b="1" dirty="0"/>
              <a:t>Lincoln-Petersen index</a:t>
            </a:r>
            <a:r>
              <a:rPr lang="fr-FR" sz="2400" dirty="0"/>
              <a:t> » et </a:t>
            </a:r>
            <a:endParaRPr lang="fr-FR" sz="2400" dirty="0" smtClean="0"/>
          </a:p>
          <a:p>
            <a:pPr eaLnBrk="0" hangingPunct="0"/>
            <a:r>
              <a:rPr lang="fr-FR" sz="2400" dirty="0" smtClean="0"/>
              <a:t>dans la pratique les statisticiens ont montré que cet indice était légèrement biaisé pour les petits effectifs et il faut le corriger par </a:t>
            </a:r>
          </a:p>
          <a:p>
            <a:pPr eaLnBrk="0" hangingPunct="0"/>
            <a:r>
              <a:rPr lang="fr-FR" sz="2400" b="1" dirty="0" smtClean="0">
                <a:solidFill>
                  <a:srgbClr val="FF0000"/>
                </a:solidFill>
              </a:rPr>
              <a:t>N= (M+1)*(S+1)  -1 </a:t>
            </a:r>
            <a:r>
              <a:rPr lang="fr-FR" sz="2400" b="1" dirty="0" smtClean="0"/>
              <a:t>(= indice de Chapman)</a:t>
            </a:r>
            <a:endParaRPr lang="fr-FR" sz="2400" b="1" dirty="0" smtClean="0">
              <a:solidFill>
                <a:srgbClr val="FF0000"/>
              </a:solidFill>
            </a:endParaRPr>
          </a:p>
          <a:p>
            <a:pPr eaLnBrk="0" hangingPunct="0"/>
            <a:r>
              <a:rPr lang="fr-FR" sz="2400" b="1" dirty="0" smtClean="0">
                <a:solidFill>
                  <a:srgbClr val="FF0000"/>
                </a:solidFill>
              </a:rPr>
              <a:t>	(R+1)</a:t>
            </a:r>
            <a:endParaRPr lang="fr-FR" sz="2400" b="1" dirty="0" smtClean="0"/>
          </a:p>
          <a:p>
            <a:pPr eaLnBrk="0" hangingPunct="0"/>
            <a:endParaRPr lang="fr-FR" sz="2400" dirty="0" smtClean="0"/>
          </a:p>
          <a:p>
            <a:pPr eaLnBrk="0" hangingPunct="0"/>
            <a:endParaRPr lang="fr-FR" sz="2400" dirty="0" smtClean="0"/>
          </a:p>
          <a:p>
            <a:pPr eaLnBrk="0" hangingPunct="0"/>
            <a:r>
              <a:rPr lang="fr-FR" sz="2400" dirty="0" smtClean="0"/>
              <a:t>Variance Var(N) =</a:t>
            </a:r>
            <a:r>
              <a:rPr lang="fr-FR" sz="2400" b="1" dirty="0" smtClean="0"/>
              <a:t> (M+1)*(S+1)*(M-R)*(S-R)</a:t>
            </a:r>
          </a:p>
          <a:p>
            <a:pPr eaLnBrk="0" hangingPunct="0"/>
            <a:r>
              <a:rPr lang="fr-FR" sz="2400" b="1" dirty="0" smtClean="0"/>
              <a:t>			(R+1)*(R+1)*(R+2)</a:t>
            </a:r>
          </a:p>
          <a:p>
            <a:pPr eaLnBrk="0" hangingPunct="0"/>
            <a:endParaRPr lang="fr-FR" sz="2400" dirty="0" smtClean="0"/>
          </a:p>
          <a:p>
            <a:pPr eaLnBrk="0" hangingPunct="0"/>
            <a:endParaRPr lang="fr-FR" sz="2400" dirty="0" smtClean="0"/>
          </a:p>
          <a:p>
            <a:pPr eaLnBrk="0" hangingPunct="0"/>
            <a:endParaRPr lang="fr-FR" sz="2400" dirty="0" smtClean="0"/>
          </a:p>
          <a:p>
            <a:pPr eaLnBrk="0" hangingPunct="0"/>
            <a:endParaRPr lang="fr-FR" sz="2400" dirty="0" smtClean="0"/>
          </a:p>
          <a:p>
            <a:pPr eaLnBrk="0" hangingPunct="0"/>
            <a:endParaRPr lang="fr-FR" sz="2400" dirty="0" smtClean="0"/>
          </a:p>
        </p:txBody>
      </p:sp>
      <p:sp>
        <p:nvSpPr>
          <p:cNvPr id="5" name="ZoneTexte 4"/>
          <p:cNvSpPr txBox="1"/>
          <p:nvPr/>
        </p:nvSpPr>
        <p:spPr>
          <a:xfrm>
            <a:off x="0" y="0"/>
            <a:ext cx="2233304" cy="677108"/>
          </a:xfrm>
          <a:prstGeom prst="rect">
            <a:avLst/>
          </a:prstGeom>
          <a:noFill/>
        </p:spPr>
        <p:txBody>
          <a:bodyPr wrap="none" rtlCol="0">
            <a:spAutoFit/>
          </a:bodyPr>
          <a:lstStyle/>
          <a:p>
            <a:r>
              <a:rPr lang="fr-FR" sz="3800" b="1" dirty="0" smtClean="0"/>
              <a:t>Les CMR</a:t>
            </a:r>
            <a:endParaRPr lang="fr-FR" sz="3800" b="1" dirty="0"/>
          </a:p>
        </p:txBody>
      </p:sp>
      <p:cxnSp>
        <p:nvCxnSpPr>
          <p:cNvPr id="7" name="Connecteur droit 6"/>
          <p:cNvCxnSpPr/>
          <p:nvPr/>
        </p:nvCxnSpPr>
        <p:spPr>
          <a:xfrm>
            <a:off x="899592" y="2420888"/>
            <a:ext cx="144016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Connecteur droit 7"/>
          <p:cNvCxnSpPr/>
          <p:nvPr/>
        </p:nvCxnSpPr>
        <p:spPr>
          <a:xfrm>
            <a:off x="2699792" y="3861048"/>
            <a:ext cx="280831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19854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5"/>
          <p:cNvSpPr>
            <a:spLocks noChangeArrowheads="1"/>
          </p:cNvSpPr>
          <p:nvPr/>
        </p:nvSpPr>
        <p:spPr bwMode="auto">
          <a:xfrm>
            <a:off x="1300195" y="980034"/>
            <a:ext cx="2133600" cy="2514600"/>
          </a:xfrm>
          <a:prstGeom prst="ellipse">
            <a:avLst/>
          </a:prstGeom>
          <a:solidFill>
            <a:schemeClr val="accent1"/>
          </a:solidFill>
          <a:ln w="9525">
            <a:noFill/>
            <a:round/>
            <a:headEnd/>
            <a:tailEnd/>
          </a:ln>
          <a:effectLst/>
        </p:spPr>
        <p:txBody>
          <a:bodyPr anchor="ctr">
            <a:spAutoFit/>
          </a:bodyPr>
          <a:lstStyle/>
          <a:p>
            <a:endParaRPr lang="fr-FR"/>
          </a:p>
        </p:txBody>
      </p:sp>
      <p:sp>
        <p:nvSpPr>
          <p:cNvPr id="4" name="Oval 6"/>
          <p:cNvSpPr>
            <a:spLocks noChangeArrowheads="1"/>
          </p:cNvSpPr>
          <p:nvPr/>
        </p:nvSpPr>
        <p:spPr bwMode="auto">
          <a:xfrm>
            <a:off x="1681195" y="1970634"/>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5" name="Oval 7"/>
          <p:cNvSpPr>
            <a:spLocks noChangeArrowheads="1"/>
          </p:cNvSpPr>
          <p:nvPr/>
        </p:nvSpPr>
        <p:spPr bwMode="auto">
          <a:xfrm>
            <a:off x="2214595" y="1742034"/>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6" name="Oval 8"/>
          <p:cNvSpPr>
            <a:spLocks noChangeArrowheads="1"/>
          </p:cNvSpPr>
          <p:nvPr/>
        </p:nvSpPr>
        <p:spPr bwMode="auto">
          <a:xfrm>
            <a:off x="2290795" y="2732634"/>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7" name="Oval 9"/>
          <p:cNvSpPr>
            <a:spLocks noChangeArrowheads="1"/>
          </p:cNvSpPr>
          <p:nvPr/>
        </p:nvSpPr>
        <p:spPr bwMode="auto">
          <a:xfrm>
            <a:off x="2671795" y="2732634"/>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8" name="Oval 10"/>
          <p:cNvSpPr>
            <a:spLocks noChangeArrowheads="1"/>
          </p:cNvSpPr>
          <p:nvPr/>
        </p:nvSpPr>
        <p:spPr bwMode="auto">
          <a:xfrm>
            <a:off x="2747995" y="1742034"/>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9" name="Oval 11"/>
          <p:cNvSpPr>
            <a:spLocks noChangeArrowheads="1"/>
          </p:cNvSpPr>
          <p:nvPr/>
        </p:nvSpPr>
        <p:spPr bwMode="auto">
          <a:xfrm>
            <a:off x="2595595" y="2123034"/>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10" name="Oval 12"/>
          <p:cNvSpPr>
            <a:spLocks noChangeArrowheads="1"/>
          </p:cNvSpPr>
          <p:nvPr/>
        </p:nvSpPr>
        <p:spPr bwMode="auto">
          <a:xfrm>
            <a:off x="2366995" y="1437234"/>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11" name="Oval 13"/>
          <p:cNvSpPr>
            <a:spLocks noChangeArrowheads="1"/>
          </p:cNvSpPr>
          <p:nvPr/>
        </p:nvSpPr>
        <p:spPr bwMode="auto">
          <a:xfrm>
            <a:off x="2976595" y="2046834"/>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12" name="Oval 14"/>
          <p:cNvSpPr>
            <a:spLocks noChangeArrowheads="1"/>
          </p:cNvSpPr>
          <p:nvPr/>
        </p:nvSpPr>
        <p:spPr bwMode="auto">
          <a:xfrm>
            <a:off x="2900395" y="2427834"/>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13" name="Oval 15"/>
          <p:cNvSpPr>
            <a:spLocks noChangeArrowheads="1"/>
          </p:cNvSpPr>
          <p:nvPr/>
        </p:nvSpPr>
        <p:spPr bwMode="auto">
          <a:xfrm>
            <a:off x="1833595" y="1513434"/>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14" name="Oval 16"/>
          <p:cNvSpPr>
            <a:spLocks noChangeArrowheads="1"/>
          </p:cNvSpPr>
          <p:nvPr/>
        </p:nvSpPr>
        <p:spPr bwMode="auto">
          <a:xfrm>
            <a:off x="2817845" y="2551659"/>
            <a:ext cx="152400" cy="152400"/>
          </a:xfrm>
          <a:prstGeom prst="ellipse">
            <a:avLst/>
          </a:prstGeom>
          <a:solidFill>
            <a:srgbClr val="FF0000"/>
          </a:solidFill>
          <a:ln w="9525">
            <a:solidFill>
              <a:srgbClr val="FF0000"/>
            </a:solidFill>
            <a:round/>
            <a:headEnd/>
            <a:tailEnd/>
          </a:ln>
          <a:effectLst/>
        </p:spPr>
        <p:txBody>
          <a:bodyPr wrap="none" anchor="ctr">
            <a:spAutoFit/>
          </a:bodyPr>
          <a:lstStyle/>
          <a:p>
            <a:endParaRPr lang="fr-FR"/>
          </a:p>
        </p:txBody>
      </p:sp>
      <p:sp>
        <p:nvSpPr>
          <p:cNvPr id="15" name="Oval 17"/>
          <p:cNvSpPr>
            <a:spLocks noChangeArrowheads="1"/>
          </p:cNvSpPr>
          <p:nvPr/>
        </p:nvSpPr>
        <p:spPr bwMode="auto">
          <a:xfrm>
            <a:off x="2589245" y="1822996"/>
            <a:ext cx="152400" cy="152400"/>
          </a:xfrm>
          <a:prstGeom prst="ellipse">
            <a:avLst/>
          </a:prstGeom>
          <a:solidFill>
            <a:srgbClr val="FF0000"/>
          </a:solidFill>
          <a:ln w="9525">
            <a:solidFill>
              <a:srgbClr val="FF0000"/>
            </a:solidFill>
            <a:round/>
            <a:headEnd/>
            <a:tailEnd/>
          </a:ln>
          <a:effectLst/>
        </p:spPr>
        <p:txBody>
          <a:bodyPr wrap="none" anchor="ctr">
            <a:spAutoFit/>
          </a:bodyPr>
          <a:lstStyle/>
          <a:p>
            <a:endParaRPr lang="fr-FR"/>
          </a:p>
        </p:txBody>
      </p:sp>
      <p:sp>
        <p:nvSpPr>
          <p:cNvPr id="16" name="Oval 18"/>
          <p:cNvSpPr>
            <a:spLocks noChangeArrowheads="1"/>
          </p:cNvSpPr>
          <p:nvPr/>
        </p:nvSpPr>
        <p:spPr bwMode="auto">
          <a:xfrm>
            <a:off x="1725645" y="2542134"/>
            <a:ext cx="152400" cy="152400"/>
          </a:xfrm>
          <a:prstGeom prst="ellipse">
            <a:avLst/>
          </a:prstGeom>
          <a:solidFill>
            <a:srgbClr val="FF0000"/>
          </a:solidFill>
          <a:ln w="9525">
            <a:solidFill>
              <a:srgbClr val="FF0000"/>
            </a:solidFill>
            <a:round/>
            <a:headEnd/>
            <a:tailEnd/>
          </a:ln>
          <a:effectLst/>
        </p:spPr>
        <p:txBody>
          <a:bodyPr wrap="none" anchor="ctr">
            <a:spAutoFit/>
          </a:bodyPr>
          <a:lstStyle/>
          <a:p>
            <a:endParaRPr lang="fr-FR"/>
          </a:p>
        </p:txBody>
      </p:sp>
      <p:sp>
        <p:nvSpPr>
          <p:cNvPr id="17" name="Oval 19"/>
          <p:cNvSpPr>
            <a:spLocks noChangeArrowheads="1"/>
          </p:cNvSpPr>
          <p:nvPr/>
        </p:nvSpPr>
        <p:spPr bwMode="auto">
          <a:xfrm>
            <a:off x="2360645" y="2399259"/>
            <a:ext cx="152400" cy="152400"/>
          </a:xfrm>
          <a:prstGeom prst="ellipse">
            <a:avLst/>
          </a:prstGeom>
          <a:solidFill>
            <a:srgbClr val="FF0000"/>
          </a:solidFill>
          <a:ln w="9525">
            <a:solidFill>
              <a:srgbClr val="FF0000"/>
            </a:solidFill>
            <a:round/>
            <a:headEnd/>
            <a:tailEnd/>
          </a:ln>
          <a:effectLst/>
        </p:spPr>
        <p:txBody>
          <a:bodyPr wrap="none" anchor="ctr">
            <a:spAutoFit/>
          </a:bodyPr>
          <a:lstStyle/>
          <a:p>
            <a:endParaRPr lang="fr-FR"/>
          </a:p>
        </p:txBody>
      </p:sp>
      <p:sp>
        <p:nvSpPr>
          <p:cNvPr id="18" name="Oval 20"/>
          <p:cNvSpPr>
            <a:spLocks noChangeArrowheads="1"/>
          </p:cNvSpPr>
          <p:nvPr/>
        </p:nvSpPr>
        <p:spPr bwMode="auto">
          <a:xfrm>
            <a:off x="2894045" y="2856459"/>
            <a:ext cx="152400" cy="152400"/>
          </a:xfrm>
          <a:prstGeom prst="ellipse">
            <a:avLst/>
          </a:prstGeom>
          <a:solidFill>
            <a:srgbClr val="FF0000"/>
          </a:solidFill>
          <a:ln w="9525">
            <a:solidFill>
              <a:srgbClr val="FF0000"/>
            </a:solidFill>
            <a:round/>
            <a:headEnd/>
            <a:tailEnd/>
          </a:ln>
          <a:effectLst/>
        </p:spPr>
        <p:txBody>
          <a:bodyPr wrap="none" anchor="ctr">
            <a:spAutoFit/>
          </a:bodyPr>
          <a:lstStyle/>
          <a:p>
            <a:endParaRPr lang="fr-FR"/>
          </a:p>
        </p:txBody>
      </p:sp>
      <p:sp>
        <p:nvSpPr>
          <p:cNvPr id="19" name="Oval 21"/>
          <p:cNvSpPr>
            <a:spLocks noChangeArrowheads="1"/>
          </p:cNvSpPr>
          <p:nvPr/>
        </p:nvSpPr>
        <p:spPr bwMode="auto">
          <a:xfrm>
            <a:off x="2436845" y="3085059"/>
            <a:ext cx="152400" cy="152400"/>
          </a:xfrm>
          <a:prstGeom prst="ellipse">
            <a:avLst/>
          </a:prstGeom>
          <a:solidFill>
            <a:srgbClr val="FF0000"/>
          </a:solidFill>
          <a:ln w="9525">
            <a:solidFill>
              <a:srgbClr val="FF0000"/>
            </a:solidFill>
            <a:round/>
            <a:headEnd/>
            <a:tailEnd/>
          </a:ln>
          <a:effectLst/>
        </p:spPr>
        <p:txBody>
          <a:bodyPr wrap="none" anchor="ctr">
            <a:spAutoFit/>
          </a:bodyPr>
          <a:lstStyle/>
          <a:p>
            <a:endParaRPr lang="fr-FR"/>
          </a:p>
        </p:txBody>
      </p:sp>
      <p:sp>
        <p:nvSpPr>
          <p:cNvPr id="20" name="Oval 22"/>
          <p:cNvSpPr>
            <a:spLocks noChangeArrowheads="1"/>
          </p:cNvSpPr>
          <p:nvPr/>
        </p:nvSpPr>
        <p:spPr bwMode="auto">
          <a:xfrm>
            <a:off x="2589245" y="2399259"/>
            <a:ext cx="152400" cy="152400"/>
          </a:xfrm>
          <a:prstGeom prst="ellipse">
            <a:avLst/>
          </a:prstGeom>
          <a:solidFill>
            <a:srgbClr val="FF0000"/>
          </a:solidFill>
          <a:ln w="9525">
            <a:solidFill>
              <a:srgbClr val="FF0000"/>
            </a:solidFill>
            <a:round/>
            <a:headEnd/>
            <a:tailEnd/>
          </a:ln>
          <a:effectLst/>
        </p:spPr>
        <p:txBody>
          <a:bodyPr wrap="none" anchor="ctr">
            <a:spAutoFit/>
          </a:bodyPr>
          <a:lstStyle/>
          <a:p>
            <a:endParaRPr lang="fr-FR"/>
          </a:p>
        </p:txBody>
      </p:sp>
      <p:sp>
        <p:nvSpPr>
          <p:cNvPr id="21" name="Oval 23"/>
          <p:cNvSpPr>
            <a:spLocks noChangeArrowheads="1"/>
          </p:cNvSpPr>
          <p:nvPr/>
        </p:nvSpPr>
        <p:spPr bwMode="auto">
          <a:xfrm>
            <a:off x="1903445" y="1942059"/>
            <a:ext cx="152400" cy="152400"/>
          </a:xfrm>
          <a:prstGeom prst="ellipse">
            <a:avLst/>
          </a:prstGeom>
          <a:solidFill>
            <a:srgbClr val="FF0000"/>
          </a:solidFill>
          <a:ln w="9525">
            <a:solidFill>
              <a:srgbClr val="FF0000"/>
            </a:solidFill>
            <a:round/>
            <a:headEnd/>
            <a:tailEnd/>
          </a:ln>
          <a:effectLst/>
        </p:spPr>
        <p:txBody>
          <a:bodyPr wrap="none" anchor="ctr">
            <a:spAutoFit/>
          </a:bodyPr>
          <a:lstStyle/>
          <a:p>
            <a:endParaRPr lang="fr-FR"/>
          </a:p>
        </p:txBody>
      </p:sp>
      <p:sp>
        <p:nvSpPr>
          <p:cNvPr id="22" name="Oval 24"/>
          <p:cNvSpPr>
            <a:spLocks noChangeArrowheads="1"/>
          </p:cNvSpPr>
          <p:nvPr/>
        </p:nvSpPr>
        <p:spPr bwMode="auto">
          <a:xfrm>
            <a:off x="2284445" y="1942059"/>
            <a:ext cx="152400" cy="152400"/>
          </a:xfrm>
          <a:prstGeom prst="ellipse">
            <a:avLst/>
          </a:prstGeom>
          <a:solidFill>
            <a:srgbClr val="FF0000"/>
          </a:solidFill>
          <a:ln w="9525">
            <a:solidFill>
              <a:srgbClr val="FF0000"/>
            </a:solidFill>
            <a:round/>
            <a:headEnd/>
            <a:tailEnd/>
          </a:ln>
          <a:effectLst/>
        </p:spPr>
        <p:txBody>
          <a:bodyPr wrap="none" anchor="ctr">
            <a:spAutoFit/>
          </a:bodyPr>
          <a:lstStyle/>
          <a:p>
            <a:endParaRPr lang="fr-FR"/>
          </a:p>
        </p:txBody>
      </p:sp>
      <p:sp>
        <p:nvSpPr>
          <p:cNvPr id="23" name="Oval 25"/>
          <p:cNvSpPr>
            <a:spLocks noChangeArrowheads="1"/>
          </p:cNvSpPr>
          <p:nvPr/>
        </p:nvSpPr>
        <p:spPr bwMode="auto">
          <a:xfrm>
            <a:off x="1941545" y="2902496"/>
            <a:ext cx="152400" cy="152400"/>
          </a:xfrm>
          <a:prstGeom prst="ellipse">
            <a:avLst/>
          </a:prstGeom>
          <a:solidFill>
            <a:srgbClr val="FF0000"/>
          </a:solidFill>
          <a:ln w="9525">
            <a:solidFill>
              <a:srgbClr val="FF0000"/>
            </a:solidFill>
            <a:round/>
            <a:headEnd/>
            <a:tailEnd/>
          </a:ln>
          <a:effectLst/>
        </p:spPr>
        <p:txBody>
          <a:bodyPr wrap="none" anchor="ctr">
            <a:spAutoFit/>
          </a:bodyPr>
          <a:lstStyle/>
          <a:p>
            <a:endParaRPr lang="fr-FR"/>
          </a:p>
        </p:txBody>
      </p:sp>
      <p:sp>
        <p:nvSpPr>
          <p:cNvPr id="45" name="Text Box 47"/>
          <p:cNvSpPr txBox="1">
            <a:spLocks noChangeArrowheads="1"/>
          </p:cNvSpPr>
          <p:nvPr/>
        </p:nvSpPr>
        <p:spPr bwMode="auto">
          <a:xfrm>
            <a:off x="933483" y="3932784"/>
            <a:ext cx="3240087" cy="366712"/>
          </a:xfrm>
          <a:prstGeom prst="rect">
            <a:avLst/>
          </a:prstGeom>
          <a:noFill/>
          <a:ln w="9525">
            <a:noFill/>
            <a:miter lim="800000"/>
            <a:headEnd/>
            <a:tailEnd/>
          </a:ln>
          <a:effectLst/>
        </p:spPr>
        <p:txBody>
          <a:bodyPr>
            <a:spAutoFit/>
          </a:bodyPr>
          <a:lstStyle/>
          <a:p>
            <a:pPr algn="ctr" eaLnBrk="0" hangingPunct="0"/>
            <a:r>
              <a:rPr lang="fr-FR" dirty="0">
                <a:solidFill>
                  <a:srgbClr val="FF0000"/>
                </a:solidFill>
              </a:rPr>
              <a:t>10 marqués </a:t>
            </a:r>
            <a:r>
              <a:rPr lang="fr-FR" dirty="0"/>
              <a:t>dans la zone à </a:t>
            </a:r>
            <a:r>
              <a:rPr lang="fr-FR" dirty="0" smtClean="0"/>
              <a:t>t</a:t>
            </a:r>
            <a:r>
              <a:rPr lang="fr-FR" baseline="-25000" dirty="0" smtClean="0"/>
              <a:t>0</a:t>
            </a:r>
            <a:endParaRPr lang="fr-FR" baseline="-25000" dirty="0"/>
          </a:p>
        </p:txBody>
      </p:sp>
      <p:sp>
        <p:nvSpPr>
          <p:cNvPr id="47" name="Text Box 49"/>
          <p:cNvSpPr txBox="1">
            <a:spLocks noChangeArrowheads="1"/>
          </p:cNvSpPr>
          <p:nvPr/>
        </p:nvSpPr>
        <p:spPr bwMode="auto">
          <a:xfrm>
            <a:off x="2267744" y="260648"/>
            <a:ext cx="6392863" cy="549275"/>
          </a:xfrm>
          <a:prstGeom prst="rect">
            <a:avLst/>
          </a:prstGeom>
          <a:noFill/>
          <a:ln w="9525">
            <a:noFill/>
            <a:miter lim="800000"/>
            <a:headEnd/>
            <a:tailEnd/>
          </a:ln>
          <a:effectLst/>
        </p:spPr>
        <p:txBody>
          <a:bodyPr wrap="none">
            <a:spAutoFit/>
          </a:bodyPr>
          <a:lstStyle/>
          <a:p>
            <a:r>
              <a:rPr lang="fr-FR" sz="3000" b="1" dirty="0"/>
              <a:t>Principe de la méthode de dilution</a:t>
            </a:r>
          </a:p>
        </p:txBody>
      </p:sp>
      <p:sp>
        <p:nvSpPr>
          <p:cNvPr id="51" name="ZoneTexte 50"/>
          <p:cNvSpPr txBox="1"/>
          <p:nvPr/>
        </p:nvSpPr>
        <p:spPr>
          <a:xfrm>
            <a:off x="0" y="0"/>
            <a:ext cx="2233304" cy="677108"/>
          </a:xfrm>
          <a:prstGeom prst="rect">
            <a:avLst/>
          </a:prstGeom>
          <a:noFill/>
        </p:spPr>
        <p:txBody>
          <a:bodyPr wrap="none" rtlCol="0">
            <a:spAutoFit/>
          </a:bodyPr>
          <a:lstStyle/>
          <a:p>
            <a:r>
              <a:rPr lang="fr-FR" sz="3800" b="1" dirty="0" smtClean="0"/>
              <a:t>Les CMR</a:t>
            </a:r>
            <a:endParaRPr lang="fr-FR" sz="3800" b="1" dirty="0"/>
          </a:p>
        </p:txBody>
      </p:sp>
    </p:spTree>
    <p:extLst>
      <p:ext uri="{BB962C8B-B14F-4D97-AF65-F5344CB8AC3E}">
        <p14:creationId xmlns:p14="http://schemas.microsoft.com/office/powerpoint/2010/main" val="383777138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4"/>
          <p:cNvSpPr>
            <a:spLocks noChangeShapeType="1"/>
          </p:cNvSpPr>
          <p:nvPr/>
        </p:nvSpPr>
        <p:spPr bwMode="auto">
          <a:xfrm>
            <a:off x="5110195" y="692696"/>
            <a:ext cx="0" cy="3429000"/>
          </a:xfrm>
          <a:prstGeom prst="line">
            <a:avLst/>
          </a:prstGeom>
          <a:noFill/>
          <a:ln w="9525">
            <a:solidFill>
              <a:schemeClr val="tx1"/>
            </a:solidFill>
            <a:round/>
            <a:headEnd/>
            <a:tailEnd/>
          </a:ln>
          <a:effectLst/>
        </p:spPr>
        <p:txBody>
          <a:bodyPr wrap="none" anchor="ctr">
            <a:spAutoFit/>
          </a:bodyPr>
          <a:lstStyle/>
          <a:p>
            <a:endParaRPr lang="fr-FR"/>
          </a:p>
        </p:txBody>
      </p:sp>
      <p:sp>
        <p:nvSpPr>
          <p:cNvPr id="3" name="Oval 5"/>
          <p:cNvSpPr>
            <a:spLocks noChangeArrowheads="1"/>
          </p:cNvSpPr>
          <p:nvPr/>
        </p:nvSpPr>
        <p:spPr bwMode="auto">
          <a:xfrm>
            <a:off x="1300195" y="980034"/>
            <a:ext cx="2133600" cy="2514600"/>
          </a:xfrm>
          <a:prstGeom prst="ellipse">
            <a:avLst/>
          </a:prstGeom>
          <a:solidFill>
            <a:schemeClr val="accent1"/>
          </a:solidFill>
          <a:ln w="9525">
            <a:noFill/>
            <a:round/>
            <a:headEnd/>
            <a:tailEnd/>
          </a:ln>
          <a:effectLst/>
        </p:spPr>
        <p:txBody>
          <a:bodyPr anchor="ctr">
            <a:spAutoFit/>
          </a:bodyPr>
          <a:lstStyle/>
          <a:p>
            <a:endParaRPr lang="fr-FR"/>
          </a:p>
        </p:txBody>
      </p:sp>
      <p:sp>
        <p:nvSpPr>
          <p:cNvPr id="4" name="Oval 6"/>
          <p:cNvSpPr>
            <a:spLocks noChangeArrowheads="1"/>
          </p:cNvSpPr>
          <p:nvPr/>
        </p:nvSpPr>
        <p:spPr bwMode="auto">
          <a:xfrm>
            <a:off x="1681195" y="1970634"/>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5" name="Oval 7"/>
          <p:cNvSpPr>
            <a:spLocks noChangeArrowheads="1"/>
          </p:cNvSpPr>
          <p:nvPr/>
        </p:nvSpPr>
        <p:spPr bwMode="auto">
          <a:xfrm>
            <a:off x="2214595" y="1742034"/>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6" name="Oval 8"/>
          <p:cNvSpPr>
            <a:spLocks noChangeArrowheads="1"/>
          </p:cNvSpPr>
          <p:nvPr/>
        </p:nvSpPr>
        <p:spPr bwMode="auto">
          <a:xfrm>
            <a:off x="2290795" y="2732634"/>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7" name="Oval 9"/>
          <p:cNvSpPr>
            <a:spLocks noChangeArrowheads="1"/>
          </p:cNvSpPr>
          <p:nvPr/>
        </p:nvSpPr>
        <p:spPr bwMode="auto">
          <a:xfrm>
            <a:off x="2671795" y="2732634"/>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8" name="Oval 10"/>
          <p:cNvSpPr>
            <a:spLocks noChangeArrowheads="1"/>
          </p:cNvSpPr>
          <p:nvPr/>
        </p:nvSpPr>
        <p:spPr bwMode="auto">
          <a:xfrm>
            <a:off x="2747995" y="1742034"/>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9" name="Oval 11"/>
          <p:cNvSpPr>
            <a:spLocks noChangeArrowheads="1"/>
          </p:cNvSpPr>
          <p:nvPr/>
        </p:nvSpPr>
        <p:spPr bwMode="auto">
          <a:xfrm>
            <a:off x="2595595" y="2123034"/>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10" name="Oval 12"/>
          <p:cNvSpPr>
            <a:spLocks noChangeArrowheads="1"/>
          </p:cNvSpPr>
          <p:nvPr/>
        </p:nvSpPr>
        <p:spPr bwMode="auto">
          <a:xfrm>
            <a:off x="2366995" y="1437234"/>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11" name="Oval 13"/>
          <p:cNvSpPr>
            <a:spLocks noChangeArrowheads="1"/>
          </p:cNvSpPr>
          <p:nvPr/>
        </p:nvSpPr>
        <p:spPr bwMode="auto">
          <a:xfrm>
            <a:off x="2976595" y="2046834"/>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12" name="Oval 14"/>
          <p:cNvSpPr>
            <a:spLocks noChangeArrowheads="1"/>
          </p:cNvSpPr>
          <p:nvPr/>
        </p:nvSpPr>
        <p:spPr bwMode="auto">
          <a:xfrm>
            <a:off x="2900395" y="2427834"/>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13" name="Oval 15"/>
          <p:cNvSpPr>
            <a:spLocks noChangeArrowheads="1"/>
          </p:cNvSpPr>
          <p:nvPr/>
        </p:nvSpPr>
        <p:spPr bwMode="auto">
          <a:xfrm>
            <a:off x="1833595" y="1513434"/>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14" name="Oval 16"/>
          <p:cNvSpPr>
            <a:spLocks noChangeArrowheads="1"/>
          </p:cNvSpPr>
          <p:nvPr/>
        </p:nvSpPr>
        <p:spPr bwMode="auto">
          <a:xfrm>
            <a:off x="2817845" y="2551659"/>
            <a:ext cx="152400" cy="152400"/>
          </a:xfrm>
          <a:prstGeom prst="ellipse">
            <a:avLst/>
          </a:prstGeom>
          <a:solidFill>
            <a:srgbClr val="FF0000"/>
          </a:solidFill>
          <a:ln w="9525">
            <a:solidFill>
              <a:srgbClr val="FF0000"/>
            </a:solidFill>
            <a:round/>
            <a:headEnd/>
            <a:tailEnd/>
          </a:ln>
          <a:effectLst/>
        </p:spPr>
        <p:txBody>
          <a:bodyPr wrap="none" anchor="ctr">
            <a:spAutoFit/>
          </a:bodyPr>
          <a:lstStyle/>
          <a:p>
            <a:endParaRPr lang="fr-FR"/>
          </a:p>
        </p:txBody>
      </p:sp>
      <p:sp>
        <p:nvSpPr>
          <p:cNvPr id="15" name="Oval 17"/>
          <p:cNvSpPr>
            <a:spLocks noChangeArrowheads="1"/>
          </p:cNvSpPr>
          <p:nvPr/>
        </p:nvSpPr>
        <p:spPr bwMode="auto">
          <a:xfrm>
            <a:off x="2589245" y="1822996"/>
            <a:ext cx="152400" cy="152400"/>
          </a:xfrm>
          <a:prstGeom prst="ellipse">
            <a:avLst/>
          </a:prstGeom>
          <a:solidFill>
            <a:srgbClr val="FF0000"/>
          </a:solidFill>
          <a:ln w="9525">
            <a:solidFill>
              <a:srgbClr val="FF0000"/>
            </a:solidFill>
            <a:round/>
            <a:headEnd/>
            <a:tailEnd/>
          </a:ln>
          <a:effectLst/>
        </p:spPr>
        <p:txBody>
          <a:bodyPr wrap="none" anchor="ctr">
            <a:spAutoFit/>
          </a:bodyPr>
          <a:lstStyle/>
          <a:p>
            <a:endParaRPr lang="fr-FR"/>
          </a:p>
        </p:txBody>
      </p:sp>
      <p:sp>
        <p:nvSpPr>
          <p:cNvPr id="16" name="Oval 18"/>
          <p:cNvSpPr>
            <a:spLocks noChangeArrowheads="1"/>
          </p:cNvSpPr>
          <p:nvPr/>
        </p:nvSpPr>
        <p:spPr bwMode="auto">
          <a:xfrm>
            <a:off x="1725645" y="2542134"/>
            <a:ext cx="152400" cy="152400"/>
          </a:xfrm>
          <a:prstGeom prst="ellipse">
            <a:avLst/>
          </a:prstGeom>
          <a:solidFill>
            <a:srgbClr val="FF0000"/>
          </a:solidFill>
          <a:ln w="9525">
            <a:solidFill>
              <a:srgbClr val="FF0000"/>
            </a:solidFill>
            <a:round/>
            <a:headEnd/>
            <a:tailEnd/>
          </a:ln>
          <a:effectLst/>
        </p:spPr>
        <p:txBody>
          <a:bodyPr wrap="none" anchor="ctr">
            <a:spAutoFit/>
          </a:bodyPr>
          <a:lstStyle/>
          <a:p>
            <a:endParaRPr lang="fr-FR"/>
          </a:p>
        </p:txBody>
      </p:sp>
      <p:sp>
        <p:nvSpPr>
          <p:cNvPr id="17" name="Oval 19"/>
          <p:cNvSpPr>
            <a:spLocks noChangeArrowheads="1"/>
          </p:cNvSpPr>
          <p:nvPr/>
        </p:nvSpPr>
        <p:spPr bwMode="auto">
          <a:xfrm>
            <a:off x="2360645" y="2399259"/>
            <a:ext cx="152400" cy="152400"/>
          </a:xfrm>
          <a:prstGeom prst="ellipse">
            <a:avLst/>
          </a:prstGeom>
          <a:solidFill>
            <a:srgbClr val="FF0000"/>
          </a:solidFill>
          <a:ln w="9525">
            <a:solidFill>
              <a:srgbClr val="FF0000"/>
            </a:solidFill>
            <a:round/>
            <a:headEnd/>
            <a:tailEnd/>
          </a:ln>
          <a:effectLst/>
        </p:spPr>
        <p:txBody>
          <a:bodyPr wrap="none" anchor="ctr">
            <a:spAutoFit/>
          </a:bodyPr>
          <a:lstStyle/>
          <a:p>
            <a:endParaRPr lang="fr-FR"/>
          </a:p>
        </p:txBody>
      </p:sp>
      <p:sp>
        <p:nvSpPr>
          <p:cNvPr id="18" name="Oval 20"/>
          <p:cNvSpPr>
            <a:spLocks noChangeArrowheads="1"/>
          </p:cNvSpPr>
          <p:nvPr/>
        </p:nvSpPr>
        <p:spPr bwMode="auto">
          <a:xfrm>
            <a:off x="2894045" y="2856459"/>
            <a:ext cx="152400" cy="152400"/>
          </a:xfrm>
          <a:prstGeom prst="ellipse">
            <a:avLst/>
          </a:prstGeom>
          <a:solidFill>
            <a:srgbClr val="FF0000"/>
          </a:solidFill>
          <a:ln w="9525">
            <a:solidFill>
              <a:srgbClr val="FF0000"/>
            </a:solidFill>
            <a:round/>
            <a:headEnd/>
            <a:tailEnd/>
          </a:ln>
          <a:effectLst/>
        </p:spPr>
        <p:txBody>
          <a:bodyPr wrap="none" anchor="ctr">
            <a:spAutoFit/>
          </a:bodyPr>
          <a:lstStyle/>
          <a:p>
            <a:endParaRPr lang="fr-FR"/>
          </a:p>
        </p:txBody>
      </p:sp>
      <p:sp>
        <p:nvSpPr>
          <p:cNvPr id="19" name="Oval 21"/>
          <p:cNvSpPr>
            <a:spLocks noChangeArrowheads="1"/>
          </p:cNvSpPr>
          <p:nvPr/>
        </p:nvSpPr>
        <p:spPr bwMode="auto">
          <a:xfrm>
            <a:off x="2436845" y="3085059"/>
            <a:ext cx="152400" cy="152400"/>
          </a:xfrm>
          <a:prstGeom prst="ellipse">
            <a:avLst/>
          </a:prstGeom>
          <a:solidFill>
            <a:srgbClr val="FF0000"/>
          </a:solidFill>
          <a:ln w="9525">
            <a:solidFill>
              <a:srgbClr val="FF0000"/>
            </a:solidFill>
            <a:round/>
            <a:headEnd/>
            <a:tailEnd/>
          </a:ln>
          <a:effectLst/>
        </p:spPr>
        <p:txBody>
          <a:bodyPr wrap="none" anchor="ctr">
            <a:spAutoFit/>
          </a:bodyPr>
          <a:lstStyle/>
          <a:p>
            <a:endParaRPr lang="fr-FR"/>
          </a:p>
        </p:txBody>
      </p:sp>
      <p:sp>
        <p:nvSpPr>
          <p:cNvPr id="20" name="Oval 22"/>
          <p:cNvSpPr>
            <a:spLocks noChangeArrowheads="1"/>
          </p:cNvSpPr>
          <p:nvPr/>
        </p:nvSpPr>
        <p:spPr bwMode="auto">
          <a:xfrm>
            <a:off x="2589245" y="2399259"/>
            <a:ext cx="152400" cy="152400"/>
          </a:xfrm>
          <a:prstGeom prst="ellipse">
            <a:avLst/>
          </a:prstGeom>
          <a:solidFill>
            <a:srgbClr val="FF0000"/>
          </a:solidFill>
          <a:ln w="9525">
            <a:solidFill>
              <a:srgbClr val="FF0000"/>
            </a:solidFill>
            <a:round/>
            <a:headEnd/>
            <a:tailEnd/>
          </a:ln>
          <a:effectLst/>
        </p:spPr>
        <p:txBody>
          <a:bodyPr wrap="none" anchor="ctr">
            <a:spAutoFit/>
          </a:bodyPr>
          <a:lstStyle/>
          <a:p>
            <a:endParaRPr lang="fr-FR"/>
          </a:p>
        </p:txBody>
      </p:sp>
      <p:sp>
        <p:nvSpPr>
          <p:cNvPr id="21" name="Oval 23"/>
          <p:cNvSpPr>
            <a:spLocks noChangeArrowheads="1"/>
          </p:cNvSpPr>
          <p:nvPr/>
        </p:nvSpPr>
        <p:spPr bwMode="auto">
          <a:xfrm>
            <a:off x="1903445" y="1942059"/>
            <a:ext cx="152400" cy="152400"/>
          </a:xfrm>
          <a:prstGeom prst="ellipse">
            <a:avLst/>
          </a:prstGeom>
          <a:solidFill>
            <a:srgbClr val="FF0000"/>
          </a:solidFill>
          <a:ln w="9525">
            <a:solidFill>
              <a:srgbClr val="FF0000"/>
            </a:solidFill>
            <a:round/>
            <a:headEnd/>
            <a:tailEnd/>
          </a:ln>
          <a:effectLst/>
        </p:spPr>
        <p:txBody>
          <a:bodyPr wrap="none" anchor="ctr">
            <a:spAutoFit/>
          </a:bodyPr>
          <a:lstStyle/>
          <a:p>
            <a:endParaRPr lang="fr-FR"/>
          </a:p>
        </p:txBody>
      </p:sp>
      <p:sp>
        <p:nvSpPr>
          <p:cNvPr id="22" name="Oval 24"/>
          <p:cNvSpPr>
            <a:spLocks noChangeArrowheads="1"/>
          </p:cNvSpPr>
          <p:nvPr/>
        </p:nvSpPr>
        <p:spPr bwMode="auto">
          <a:xfrm>
            <a:off x="2284445" y="1942059"/>
            <a:ext cx="152400" cy="152400"/>
          </a:xfrm>
          <a:prstGeom prst="ellipse">
            <a:avLst/>
          </a:prstGeom>
          <a:solidFill>
            <a:srgbClr val="FF0000"/>
          </a:solidFill>
          <a:ln w="9525">
            <a:solidFill>
              <a:srgbClr val="FF0000"/>
            </a:solidFill>
            <a:round/>
            <a:headEnd/>
            <a:tailEnd/>
          </a:ln>
          <a:effectLst/>
        </p:spPr>
        <p:txBody>
          <a:bodyPr wrap="none" anchor="ctr">
            <a:spAutoFit/>
          </a:bodyPr>
          <a:lstStyle/>
          <a:p>
            <a:endParaRPr lang="fr-FR"/>
          </a:p>
        </p:txBody>
      </p:sp>
      <p:sp>
        <p:nvSpPr>
          <p:cNvPr id="23" name="Oval 25"/>
          <p:cNvSpPr>
            <a:spLocks noChangeArrowheads="1"/>
          </p:cNvSpPr>
          <p:nvPr/>
        </p:nvSpPr>
        <p:spPr bwMode="auto">
          <a:xfrm>
            <a:off x="1941545" y="2902496"/>
            <a:ext cx="152400" cy="152400"/>
          </a:xfrm>
          <a:prstGeom prst="ellipse">
            <a:avLst/>
          </a:prstGeom>
          <a:solidFill>
            <a:srgbClr val="FF0000"/>
          </a:solidFill>
          <a:ln w="9525">
            <a:solidFill>
              <a:srgbClr val="FF0000"/>
            </a:solidFill>
            <a:round/>
            <a:headEnd/>
            <a:tailEnd/>
          </a:ln>
          <a:effectLst/>
        </p:spPr>
        <p:txBody>
          <a:bodyPr wrap="none" anchor="ctr">
            <a:spAutoFit/>
          </a:bodyPr>
          <a:lstStyle/>
          <a:p>
            <a:endParaRPr lang="fr-FR"/>
          </a:p>
        </p:txBody>
      </p:sp>
      <p:sp>
        <p:nvSpPr>
          <p:cNvPr id="24" name="Oval 26"/>
          <p:cNvSpPr>
            <a:spLocks noChangeArrowheads="1"/>
          </p:cNvSpPr>
          <p:nvPr/>
        </p:nvSpPr>
        <p:spPr bwMode="auto">
          <a:xfrm>
            <a:off x="6100795" y="1051471"/>
            <a:ext cx="2133600" cy="2514600"/>
          </a:xfrm>
          <a:prstGeom prst="ellipse">
            <a:avLst/>
          </a:prstGeom>
          <a:solidFill>
            <a:schemeClr val="accent1"/>
          </a:solidFill>
          <a:ln w="9525">
            <a:noFill/>
            <a:round/>
            <a:headEnd/>
            <a:tailEnd/>
          </a:ln>
          <a:effectLst/>
        </p:spPr>
        <p:txBody>
          <a:bodyPr anchor="ctr">
            <a:spAutoFit/>
          </a:bodyPr>
          <a:lstStyle/>
          <a:p>
            <a:endParaRPr lang="fr-FR"/>
          </a:p>
        </p:txBody>
      </p:sp>
      <p:sp>
        <p:nvSpPr>
          <p:cNvPr id="25" name="Oval 27"/>
          <p:cNvSpPr>
            <a:spLocks noChangeArrowheads="1"/>
          </p:cNvSpPr>
          <p:nvPr/>
        </p:nvSpPr>
        <p:spPr bwMode="auto">
          <a:xfrm>
            <a:off x="7088220" y="3264446"/>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26" name="Oval 28"/>
          <p:cNvSpPr>
            <a:spLocks noChangeArrowheads="1"/>
          </p:cNvSpPr>
          <p:nvPr/>
        </p:nvSpPr>
        <p:spPr bwMode="auto">
          <a:xfrm>
            <a:off x="6694520" y="2558009"/>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27" name="Oval 29"/>
          <p:cNvSpPr>
            <a:spLocks noChangeArrowheads="1"/>
          </p:cNvSpPr>
          <p:nvPr/>
        </p:nvSpPr>
        <p:spPr bwMode="auto">
          <a:xfrm>
            <a:off x="6631020" y="2959646"/>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28" name="Oval 30"/>
          <p:cNvSpPr>
            <a:spLocks noChangeArrowheads="1"/>
          </p:cNvSpPr>
          <p:nvPr/>
        </p:nvSpPr>
        <p:spPr bwMode="auto">
          <a:xfrm>
            <a:off x="7164420" y="2807246"/>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29" name="Oval 31"/>
          <p:cNvSpPr>
            <a:spLocks noChangeArrowheads="1"/>
          </p:cNvSpPr>
          <p:nvPr/>
        </p:nvSpPr>
        <p:spPr bwMode="auto">
          <a:xfrm>
            <a:off x="6910420" y="2197646"/>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30" name="Oval 32"/>
          <p:cNvSpPr>
            <a:spLocks noChangeArrowheads="1"/>
          </p:cNvSpPr>
          <p:nvPr/>
        </p:nvSpPr>
        <p:spPr bwMode="auto">
          <a:xfrm>
            <a:off x="7812360" y="1844973"/>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31" name="Oval 33"/>
          <p:cNvSpPr>
            <a:spLocks noChangeArrowheads="1"/>
          </p:cNvSpPr>
          <p:nvPr/>
        </p:nvSpPr>
        <p:spPr bwMode="auto">
          <a:xfrm>
            <a:off x="7167595" y="1508671"/>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32" name="Oval 34"/>
          <p:cNvSpPr>
            <a:spLocks noChangeArrowheads="1"/>
          </p:cNvSpPr>
          <p:nvPr/>
        </p:nvSpPr>
        <p:spPr bwMode="auto">
          <a:xfrm>
            <a:off x="6250020" y="1969046"/>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33" name="Oval 35"/>
          <p:cNvSpPr>
            <a:spLocks noChangeArrowheads="1"/>
          </p:cNvSpPr>
          <p:nvPr/>
        </p:nvSpPr>
        <p:spPr bwMode="auto">
          <a:xfrm>
            <a:off x="7164288" y="1268909"/>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34" name="Oval 36"/>
          <p:cNvSpPr>
            <a:spLocks noChangeArrowheads="1"/>
          </p:cNvSpPr>
          <p:nvPr/>
        </p:nvSpPr>
        <p:spPr bwMode="auto">
          <a:xfrm>
            <a:off x="6634195" y="1584871"/>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35" name="Oval 37"/>
          <p:cNvSpPr>
            <a:spLocks noChangeArrowheads="1"/>
          </p:cNvSpPr>
          <p:nvPr/>
        </p:nvSpPr>
        <p:spPr bwMode="auto">
          <a:xfrm>
            <a:off x="7015195" y="1813471"/>
            <a:ext cx="152400" cy="152400"/>
          </a:xfrm>
          <a:prstGeom prst="ellipse">
            <a:avLst/>
          </a:prstGeom>
          <a:solidFill>
            <a:srgbClr val="FF0000"/>
          </a:solidFill>
          <a:ln w="9525">
            <a:solidFill>
              <a:srgbClr val="FF0000"/>
            </a:solidFill>
            <a:round/>
            <a:headEnd/>
            <a:tailEnd/>
          </a:ln>
          <a:effectLst/>
        </p:spPr>
        <p:txBody>
          <a:bodyPr wrap="none" anchor="ctr">
            <a:spAutoFit/>
          </a:bodyPr>
          <a:lstStyle/>
          <a:p>
            <a:endParaRPr lang="fr-FR"/>
          </a:p>
        </p:txBody>
      </p:sp>
      <p:sp>
        <p:nvSpPr>
          <p:cNvPr id="36" name="Oval 38"/>
          <p:cNvSpPr>
            <a:spLocks noChangeArrowheads="1"/>
          </p:cNvSpPr>
          <p:nvPr/>
        </p:nvSpPr>
        <p:spPr bwMode="auto">
          <a:xfrm>
            <a:off x="7624795" y="2423071"/>
            <a:ext cx="152400" cy="152400"/>
          </a:xfrm>
          <a:prstGeom prst="ellipse">
            <a:avLst/>
          </a:prstGeom>
          <a:solidFill>
            <a:srgbClr val="FF0000"/>
          </a:solidFill>
          <a:ln w="9525">
            <a:solidFill>
              <a:srgbClr val="FF0000"/>
            </a:solidFill>
            <a:round/>
            <a:headEnd/>
            <a:tailEnd/>
          </a:ln>
          <a:effectLst/>
        </p:spPr>
        <p:txBody>
          <a:bodyPr wrap="none" anchor="ctr">
            <a:spAutoFit/>
          </a:bodyPr>
          <a:lstStyle/>
          <a:p>
            <a:endParaRPr lang="fr-FR"/>
          </a:p>
        </p:txBody>
      </p:sp>
      <p:sp>
        <p:nvSpPr>
          <p:cNvPr id="37" name="Oval 39"/>
          <p:cNvSpPr>
            <a:spLocks noChangeArrowheads="1"/>
          </p:cNvSpPr>
          <p:nvPr/>
        </p:nvSpPr>
        <p:spPr bwMode="auto">
          <a:xfrm>
            <a:off x="6859620" y="2807246"/>
            <a:ext cx="152400" cy="152400"/>
          </a:xfrm>
          <a:prstGeom prst="ellipse">
            <a:avLst/>
          </a:prstGeom>
          <a:solidFill>
            <a:srgbClr val="FF0000"/>
          </a:solidFill>
          <a:ln w="9525">
            <a:solidFill>
              <a:srgbClr val="FF0000"/>
            </a:solidFill>
            <a:round/>
            <a:headEnd/>
            <a:tailEnd/>
          </a:ln>
          <a:effectLst/>
        </p:spPr>
        <p:txBody>
          <a:bodyPr wrap="none" anchor="ctr">
            <a:spAutoFit/>
          </a:bodyPr>
          <a:lstStyle/>
          <a:p>
            <a:endParaRPr lang="fr-FR"/>
          </a:p>
        </p:txBody>
      </p:sp>
      <p:sp>
        <p:nvSpPr>
          <p:cNvPr id="38" name="Oval 40"/>
          <p:cNvSpPr>
            <a:spLocks noChangeArrowheads="1"/>
          </p:cNvSpPr>
          <p:nvPr/>
        </p:nvSpPr>
        <p:spPr bwMode="auto">
          <a:xfrm>
            <a:off x="7396195" y="1432471"/>
            <a:ext cx="152400" cy="152400"/>
          </a:xfrm>
          <a:prstGeom prst="ellipse">
            <a:avLst/>
          </a:prstGeom>
          <a:solidFill>
            <a:srgbClr val="FF0000"/>
          </a:solidFill>
          <a:ln w="9525">
            <a:solidFill>
              <a:srgbClr val="FF0000"/>
            </a:solidFill>
            <a:round/>
            <a:headEnd/>
            <a:tailEnd/>
          </a:ln>
          <a:effectLst/>
        </p:spPr>
        <p:txBody>
          <a:bodyPr wrap="none" anchor="ctr">
            <a:spAutoFit/>
          </a:bodyPr>
          <a:lstStyle/>
          <a:p>
            <a:endParaRPr lang="fr-FR"/>
          </a:p>
        </p:txBody>
      </p:sp>
      <p:sp>
        <p:nvSpPr>
          <p:cNvPr id="39" name="Oval 41"/>
          <p:cNvSpPr>
            <a:spLocks noChangeArrowheads="1"/>
          </p:cNvSpPr>
          <p:nvPr/>
        </p:nvSpPr>
        <p:spPr bwMode="auto">
          <a:xfrm>
            <a:off x="7020272" y="2421037"/>
            <a:ext cx="152400" cy="152400"/>
          </a:xfrm>
          <a:prstGeom prst="ellipse">
            <a:avLst/>
          </a:prstGeom>
          <a:solidFill>
            <a:srgbClr val="FF0000"/>
          </a:solidFill>
          <a:ln w="9525">
            <a:solidFill>
              <a:srgbClr val="FF0000"/>
            </a:solidFill>
            <a:round/>
            <a:headEnd/>
            <a:tailEnd/>
          </a:ln>
          <a:effectLst/>
        </p:spPr>
        <p:txBody>
          <a:bodyPr wrap="none" anchor="ctr">
            <a:spAutoFit/>
          </a:bodyPr>
          <a:lstStyle/>
          <a:p>
            <a:endParaRPr lang="fr-FR"/>
          </a:p>
        </p:txBody>
      </p:sp>
      <p:sp>
        <p:nvSpPr>
          <p:cNvPr id="40" name="Oval 42"/>
          <p:cNvSpPr>
            <a:spLocks noChangeArrowheads="1"/>
          </p:cNvSpPr>
          <p:nvPr/>
        </p:nvSpPr>
        <p:spPr bwMode="auto">
          <a:xfrm>
            <a:off x="7243795" y="2118271"/>
            <a:ext cx="152400" cy="152400"/>
          </a:xfrm>
          <a:prstGeom prst="ellipse">
            <a:avLst/>
          </a:prstGeom>
          <a:solidFill>
            <a:srgbClr val="FF0000"/>
          </a:solidFill>
          <a:ln w="9525">
            <a:solidFill>
              <a:srgbClr val="FF0000"/>
            </a:solidFill>
            <a:round/>
            <a:headEnd/>
            <a:tailEnd/>
          </a:ln>
          <a:effectLst/>
        </p:spPr>
        <p:txBody>
          <a:bodyPr wrap="none" anchor="ctr">
            <a:spAutoFit/>
          </a:bodyPr>
          <a:lstStyle/>
          <a:p>
            <a:endParaRPr lang="fr-FR"/>
          </a:p>
        </p:txBody>
      </p:sp>
      <p:sp>
        <p:nvSpPr>
          <p:cNvPr id="41" name="Oval 43"/>
          <p:cNvSpPr>
            <a:spLocks noChangeArrowheads="1"/>
          </p:cNvSpPr>
          <p:nvPr/>
        </p:nvSpPr>
        <p:spPr bwMode="auto">
          <a:xfrm>
            <a:off x="7486683" y="2773909"/>
            <a:ext cx="152400" cy="152400"/>
          </a:xfrm>
          <a:prstGeom prst="ellipse">
            <a:avLst/>
          </a:prstGeom>
          <a:solidFill>
            <a:srgbClr val="FF0000"/>
          </a:solidFill>
          <a:ln w="9525">
            <a:solidFill>
              <a:srgbClr val="FF0000"/>
            </a:solidFill>
            <a:round/>
            <a:headEnd/>
            <a:tailEnd/>
          </a:ln>
          <a:effectLst/>
        </p:spPr>
        <p:txBody>
          <a:bodyPr wrap="none" anchor="ctr">
            <a:spAutoFit/>
          </a:bodyPr>
          <a:lstStyle/>
          <a:p>
            <a:endParaRPr lang="fr-FR"/>
          </a:p>
        </p:txBody>
      </p:sp>
      <p:sp>
        <p:nvSpPr>
          <p:cNvPr id="42" name="Oval 44"/>
          <p:cNvSpPr>
            <a:spLocks noChangeArrowheads="1"/>
          </p:cNvSpPr>
          <p:nvPr/>
        </p:nvSpPr>
        <p:spPr bwMode="auto">
          <a:xfrm>
            <a:off x="6786595" y="1356271"/>
            <a:ext cx="152400" cy="152400"/>
          </a:xfrm>
          <a:prstGeom prst="ellipse">
            <a:avLst/>
          </a:prstGeom>
          <a:solidFill>
            <a:srgbClr val="FF0000"/>
          </a:solidFill>
          <a:ln w="9525">
            <a:solidFill>
              <a:srgbClr val="FF0000"/>
            </a:solidFill>
            <a:round/>
            <a:headEnd/>
            <a:tailEnd/>
          </a:ln>
          <a:effectLst/>
        </p:spPr>
        <p:txBody>
          <a:bodyPr wrap="none" anchor="ctr">
            <a:spAutoFit/>
          </a:bodyPr>
          <a:lstStyle/>
          <a:p>
            <a:endParaRPr lang="fr-FR"/>
          </a:p>
        </p:txBody>
      </p:sp>
      <p:sp>
        <p:nvSpPr>
          <p:cNvPr id="43" name="Oval 45"/>
          <p:cNvSpPr>
            <a:spLocks noChangeArrowheads="1"/>
          </p:cNvSpPr>
          <p:nvPr/>
        </p:nvSpPr>
        <p:spPr bwMode="auto">
          <a:xfrm>
            <a:off x="6554820" y="1892846"/>
            <a:ext cx="152400" cy="152400"/>
          </a:xfrm>
          <a:prstGeom prst="ellipse">
            <a:avLst/>
          </a:prstGeom>
          <a:solidFill>
            <a:srgbClr val="FF0000"/>
          </a:solidFill>
          <a:ln w="9525">
            <a:solidFill>
              <a:srgbClr val="FF0000"/>
            </a:solidFill>
            <a:round/>
            <a:headEnd/>
            <a:tailEnd/>
          </a:ln>
          <a:effectLst/>
        </p:spPr>
        <p:txBody>
          <a:bodyPr wrap="none" anchor="ctr">
            <a:spAutoFit/>
          </a:bodyPr>
          <a:lstStyle/>
          <a:p>
            <a:endParaRPr lang="fr-FR"/>
          </a:p>
        </p:txBody>
      </p:sp>
      <p:sp>
        <p:nvSpPr>
          <p:cNvPr id="44" name="Oval 46"/>
          <p:cNvSpPr>
            <a:spLocks noChangeArrowheads="1"/>
          </p:cNvSpPr>
          <p:nvPr/>
        </p:nvSpPr>
        <p:spPr bwMode="auto">
          <a:xfrm>
            <a:off x="6334158" y="2197646"/>
            <a:ext cx="152400" cy="152400"/>
          </a:xfrm>
          <a:prstGeom prst="ellipse">
            <a:avLst/>
          </a:prstGeom>
          <a:solidFill>
            <a:srgbClr val="FF0000"/>
          </a:solidFill>
          <a:ln w="9525">
            <a:solidFill>
              <a:srgbClr val="FF0000"/>
            </a:solidFill>
            <a:round/>
            <a:headEnd/>
            <a:tailEnd/>
          </a:ln>
          <a:effectLst/>
        </p:spPr>
        <p:txBody>
          <a:bodyPr wrap="none" anchor="ctr">
            <a:spAutoFit/>
          </a:bodyPr>
          <a:lstStyle/>
          <a:p>
            <a:endParaRPr lang="fr-FR"/>
          </a:p>
        </p:txBody>
      </p:sp>
      <p:sp>
        <p:nvSpPr>
          <p:cNvPr id="45" name="Text Box 47"/>
          <p:cNvSpPr txBox="1">
            <a:spLocks noChangeArrowheads="1"/>
          </p:cNvSpPr>
          <p:nvPr/>
        </p:nvSpPr>
        <p:spPr bwMode="auto">
          <a:xfrm>
            <a:off x="933483" y="3932784"/>
            <a:ext cx="3240087" cy="366712"/>
          </a:xfrm>
          <a:prstGeom prst="rect">
            <a:avLst/>
          </a:prstGeom>
          <a:noFill/>
          <a:ln w="9525">
            <a:noFill/>
            <a:miter lim="800000"/>
            <a:headEnd/>
            <a:tailEnd/>
          </a:ln>
          <a:effectLst/>
        </p:spPr>
        <p:txBody>
          <a:bodyPr>
            <a:spAutoFit/>
          </a:bodyPr>
          <a:lstStyle/>
          <a:p>
            <a:pPr algn="ctr" eaLnBrk="0" hangingPunct="0"/>
            <a:r>
              <a:rPr lang="fr-FR" dirty="0">
                <a:solidFill>
                  <a:srgbClr val="FF0000"/>
                </a:solidFill>
              </a:rPr>
              <a:t>10 marqués </a:t>
            </a:r>
            <a:r>
              <a:rPr lang="fr-FR" dirty="0"/>
              <a:t>dans la zone à </a:t>
            </a:r>
            <a:r>
              <a:rPr lang="fr-FR" dirty="0" smtClean="0"/>
              <a:t>t</a:t>
            </a:r>
            <a:r>
              <a:rPr lang="fr-FR" baseline="-25000" dirty="0" smtClean="0"/>
              <a:t>0</a:t>
            </a:r>
            <a:endParaRPr lang="fr-FR" baseline="-25000" dirty="0"/>
          </a:p>
        </p:txBody>
      </p:sp>
      <p:sp>
        <p:nvSpPr>
          <p:cNvPr id="46" name="Text Box 48"/>
          <p:cNvSpPr txBox="1">
            <a:spLocks noChangeArrowheads="1"/>
          </p:cNvSpPr>
          <p:nvPr/>
        </p:nvSpPr>
        <p:spPr bwMode="auto">
          <a:xfrm>
            <a:off x="5326095" y="3932784"/>
            <a:ext cx="3817905" cy="646331"/>
          </a:xfrm>
          <a:prstGeom prst="rect">
            <a:avLst/>
          </a:prstGeom>
          <a:noFill/>
          <a:ln w="9525">
            <a:noFill/>
            <a:miter lim="800000"/>
            <a:headEnd/>
            <a:tailEnd/>
          </a:ln>
          <a:effectLst/>
        </p:spPr>
        <p:txBody>
          <a:bodyPr wrap="square">
            <a:spAutoFit/>
          </a:bodyPr>
          <a:lstStyle/>
          <a:p>
            <a:pPr algn="ctr" eaLnBrk="0" hangingPunct="0"/>
            <a:r>
              <a:rPr lang="fr-FR" dirty="0" smtClean="0"/>
              <a:t>T</a:t>
            </a:r>
            <a:r>
              <a:rPr lang="fr-FR" baseline="-25000" dirty="0" smtClean="0"/>
              <a:t>1</a:t>
            </a:r>
            <a:r>
              <a:rPr lang="fr-FR" dirty="0" smtClean="0"/>
              <a:t>: capture de 10 individus dont 5 anciennement marqués</a:t>
            </a:r>
            <a:endParaRPr lang="fr-FR" dirty="0"/>
          </a:p>
        </p:txBody>
      </p:sp>
      <p:sp>
        <p:nvSpPr>
          <p:cNvPr id="47" name="Text Box 49"/>
          <p:cNvSpPr txBox="1">
            <a:spLocks noChangeArrowheads="1"/>
          </p:cNvSpPr>
          <p:nvPr/>
        </p:nvSpPr>
        <p:spPr bwMode="auto">
          <a:xfrm>
            <a:off x="2267744" y="260648"/>
            <a:ext cx="6392863" cy="549275"/>
          </a:xfrm>
          <a:prstGeom prst="rect">
            <a:avLst/>
          </a:prstGeom>
          <a:noFill/>
          <a:ln w="9525">
            <a:noFill/>
            <a:miter lim="800000"/>
            <a:headEnd/>
            <a:tailEnd/>
          </a:ln>
          <a:effectLst/>
        </p:spPr>
        <p:txBody>
          <a:bodyPr wrap="none">
            <a:spAutoFit/>
          </a:bodyPr>
          <a:lstStyle/>
          <a:p>
            <a:r>
              <a:rPr lang="fr-FR" sz="3000" b="1" dirty="0"/>
              <a:t>Principe de la méthode de dilution</a:t>
            </a:r>
          </a:p>
        </p:txBody>
      </p:sp>
      <p:sp>
        <p:nvSpPr>
          <p:cNvPr id="48" name="Oval 50"/>
          <p:cNvSpPr>
            <a:spLocks noChangeArrowheads="1"/>
          </p:cNvSpPr>
          <p:nvPr/>
        </p:nvSpPr>
        <p:spPr bwMode="auto">
          <a:xfrm>
            <a:off x="6478620" y="1981746"/>
            <a:ext cx="1439863" cy="1584325"/>
          </a:xfrm>
          <a:prstGeom prst="ellipse">
            <a:avLst/>
          </a:prstGeom>
          <a:noFill/>
          <a:ln w="57150">
            <a:solidFill>
              <a:schemeClr val="tx1"/>
            </a:solidFill>
            <a:round/>
            <a:headEnd/>
            <a:tailEnd/>
          </a:ln>
          <a:effectLst/>
        </p:spPr>
        <p:txBody>
          <a:bodyPr wrap="none" anchor="ctr"/>
          <a:lstStyle/>
          <a:p>
            <a:endParaRPr lang="fr-FR"/>
          </a:p>
        </p:txBody>
      </p:sp>
      <p:sp>
        <p:nvSpPr>
          <p:cNvPr id="51" name="ZoneTexte 50"/>
          <p:cNvSpPr txBox="1"/>
          <p:nvPr/>
        </p:nvSpPr>
        <p:spPr>
          <a:xfrm>
            <a:off x="0" y="0"/>
            <a:ext cx="2233304" cy="677108"/>
          </a:xfrm>
          <a:prstGeom prst="rect">
            <a:avLst/>
          </a:prstGeom>
          <a:noFill/>
        </p:spPr>
        <p:txBody>
          <a:bodyPr wrap="none" rtlCol="0">
            <a:spAutoFit/>
          </a:bodyPr>
          <a:lstStyle/>
          <a:p>
            <a:r>
              <a:rPr lang="fr-FR" sz="3800" b="1" dirty="0" smtClean="0"/>
              <a:t>Les CMR</a:t>
            </a:r>
            <a:endParaRPr lang="fr-FR" sz="3800" b="1" dirty="0"/>
          </a:p>
        </p:txBody>
      </p:sp>
      <p:grpSp>
        <p:nvGrpSpPr>
          <p:cNvPr id="54" name="Groupe 53"/>
          <p:cNvGrpSpPr/>
          <p:nvPr/>
        </p:nvGrpSpPr>
        <p:grpSpPr>
          <a:xfrm>
            <a:off x="3870176" y="4365104"/>
            <a:ext cx="2286000" cy="646331"/>
            <a:chOff x="1147795" y="4725144"/>
            <a:chExt cx="2286000" cy="646331"/>
          </a:xfrm>
        </p:grpSpPr>
        <p:sp>
          <p:nvSpPr>
            <p:cNvPr id="55" name="Rectangle 54"/>
            <p:cNvSpPr/>
            <p:nvPr/>
          </p:nvSpPr>
          <p:spPr>
            <a:xfrm>
              <a:off x="1147795" y="4725144"/>
              <a:ext cx="2286000" cy="646331"/>
            </a:xfrm>
            <a:prstGeom prst="rect">
              <a:avLst/>
            </a:prstGeom>
          </p:spPr>
          <p:txBody>
            <a:bodyPr wrap="square">
              <a:spAutoFit/>
            </a:bodyPr>
            <a:lstStyle/>
            <a:p>
              <a:pPr eaLnBrk="0" hangingPunct="0"/>
              <a:r>
                <a:rPr lang="fr-FR" b="1" dirty="0">
                  <a:solidFill>
                    <a:srgbClr val="FF0000"/>
                  </a:solidFill>
                </a:rPr>
                <a:t>N= (M+1)*(S+1)  </a:t>
              </a:r>
              <a:r>
                <a:rPr lang="fr-FR" b="1" dirty="0" smtClean="0">
                  <a:solidFill>
                    <a:srgbClr val="FF0000"/>
                  </a:solidFill>
                </a:rPr>
                <a:t>-1 </a:t>
              </a:r>
              <a:endParaRPr lang="fr-FR" b="1" dirty="0">
                <a:solidFill>
                  <a:srgbClr val="FF0000"/>
                </a:solidFill>
              </a:endParaRPr>
            </a:p>
            <a:p>
              <a:pPr eaLnBrk="0" hangingPunct="0"/>
              <a:r>
                <a:rPr lang="fr-FR" b="1" dirty="0">
                  <a:solidFill>
                    <a:srgbClr val="FF0000"/>
                  </a:solidFill>
                </a:rPr>
                <a:t>	</a:t>
              </a:r>
              <a:r>
                <a:rPr lang="fr-FR" b="1" dirty="0" smtClean="0">
                  <a:solidFill>
                    <a:srgbClr val="FF0000"/>
                  </a:solidFill>
                </a:rPr>
                <a:t>(R+1</a:t>
              </a:r>
              <a:r>
                <a:rPr lang="fr-FR" b="1" dirty="0">
                  <a:solidFill>
                    <a:srgbClr val="FF0000"/>
                  </a:solidFill>
                </a:rPr>
                <a:t>)</a:t>
              </a:r>
              <a:endParaRPr lang="fr-FR" b="1" dirty="0"/>
            </a:p>
          </p:txBody>
        </p:sp>
        <p:cxnSp>
          <p:nvCxnSpPr>
            <p:cNvPr id="56" name="Connecteur droit 55"/>
            <p:cNvCxnSpPr/>
            <p:nvPr/>
          </p:nvCxnSpPr>
          <p:spPr>
            <a:xfrm>
              <a:off x="1606285" y="5048309"/>
              <a:ext cx="144016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4144621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4"/>
          <p:cNvSpPr>
            <a:spLocks noChangeShapeType="1"/>
          </p:cNvSpPr>
          <p:nvPr/>
        </p:nvSpPr>
        <p:spPr bwMode="auto">
          <a:xfrm>
            <a:off x="5110195" y="692696"/>
            <a:ext cx="0" cy="3429000"/>
          </a:xfrm>
          <a:prstGeom prst="line">
            <a:avLst/>
          </a:prstGeom>
          <a:noFill/>
          <a:ln w="9525">
            <a:solidFill>
              <a:schemeClr val="tx1"/>
            </a:solidFill>
            <a:round/>
            <a:headEnd/>
            <a:tailEnd/>
          </a:ln>
          <a:effectLst/>
        </p:spPr>
        <p:txBody>
          <a:bodyPr wrap="none" anchor="ctr">
            <a:spAutoFit/>
          </a:bodyPr>
          <a:lstStyle/>
          <a:p>
            <a:endParaRPr lang="fr-FR"/>
          </a:p>
        </p:txBody>
      </p:sp>
      <p:sp>
        <p:nvSpPr>
          <p:cNvPr id="3" name="Oval 5"/>
          <p:cNvSpPr>
            <a:spLocks noChangeArrowheads="1"/>
          </p:cNvSpPr>
          <p:nvPr/>
        </p:nvSpPr>
        <p:spPr bwMode="auto">
          <a:xfrm>
            <a:off x="1300195" y="980034"/>
            <a:ext cx="2133600" cy="2514600"/>
          </a:xfrm>
          <a:prstGeom prst="ellipse">
            <a:avLst/>
          </a:prstGeom>
          <a:solidFill>
            <a:schemeClr val="accent1"/>
          </a:solidFill>
          <a:ln w="9525">
            <a:noFill/>
            <a:round/>
            <a:headEnd/>
            <a:tailEnd/>
          </a:ln>
          <a:effectLst/>
        </p:spPr>
        <p:txBody>
          <a:bodyPr anchor="ctr">
            <a:spAutoFit/>
          </a:bodyPr>
          <a:lstStyle/>
          <a:p>
            <a:endParaRPr lang="fr-FR"/>
          </a:p>
        </p:txBody>
      </p:sp>
      <p:sp>
        <p:nvSpPr>
          <p:cNvPr id="4" name="Oval 6"/>
          <p:cNvSpPr>
            <a:spLocks noChangeArrowheads="1"/>
          </p:cNvSpPr>
          <p:nvPr/>
        </p:nvSpPr>
        <p:spPr bwMode="auto">
          <a:xfrm>
            <a:off x="1681195" y="1970634"/>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5" name="Oval 7"/>
          <p:cNvSpPr>
            <a:spLocks noChangeArrowheads="1"/>
          </p:cNvSpPr>
          <p:nvPr/>
        </p:nvSpPr>
        <p:spPr bwMode="auto">
          <a:xfrm>
            <a:off x="2214595" y="1742034"/>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6" name="Oval 8"/>
          <p:cNvSpPr>
            <a:spLocks noChangeArrowheads="1"/>
          </p:cNvSpPr>
          <p:nvPr/>
        </p:nvSpPr>
        <p:spPr bwMode="auto">
          <a:xfrm>
            <a:off x="2290795" y="2732634"/>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7" name="Oval 9"/>
          <p:cNvSpPr>
            <a:spLocks noChangeArrowheads="1"/>
          </p:cNvSpPr>
          <p:nvPr/>
        </p:nvSpPr>
        <p:spPr bwMode="auto">
          <a:xfrm>
            <a:off x="2671795" y="2732634"/>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8" name="Oval 10"/>
          <p:cNvSpPr>
            <a:spLocks noChangeArrowheads="1"/>
          </p:cNvSpPr>
          <p:nvPr/>
        </p:nvSpPr>
        <p:spPr bwMode="auto">
          <a:xfrm>
            <a:off x="2747995" y="1742034"/>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9" name="Oval 11"/>
          <p:cNvSpPr>
            <a:spLocks noChangeArrowheads="1"/>
          </p:cNvSpPr>
          <p:nvPr/>
        </p:nvSpPr>
        <p:spPr bwMode="auto">
          <a:xfrm>
            <a:off x="2595595" y="2123034"/>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10" name="Oval 12"/>
          <p:cNvSpPr>
            <a:spLocks noChangeArrowheads="1"/>
          </p:cNvSpPr>
          <p:nvPr/>
        </p:nvSpPr>
        <p:spPr bwMode="auto">
          <a:xfrm>
            <a:off x="2366995" y="1437234"/>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11" name="Oval 13"/>
          <p:cNvSpPr>
            <a:spLocks noChangeArrowheads="1"/>
          </p:cNvSpPr>
          <p:nvPr/>
        </p:nvSpPr>
        <p:spPr bwMode="auto">
          <a:xfrm>
            <a:off x="2976595" y="2046834"/>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12" name="Oval 14"/>
          <p:cNvSpPr>
            <a:spLocks noChangeArrowheads="1"/>
          </p:cNvSpPr>
          <p:nvPr/>
        </p:nvSpPr>
        <p:spPr bwMode="auto">
          <a:xfrm>
            <a:off x="2900395" y="2427834"/>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13" name="Oval 15"/>
          <p:cNvSpPr>
            <a:spLocks noChangeArrowheads="1"/>
          </p:cNvSpPr>
          <p:nvPr/>
        </p:nvSpPr>
        <p:spPr bwMode="auto">
          <a:xfrm>
            <a:off x="1833595" y="1513434"/>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14" name="Oval 16"/>
          <p:cNvSpPr>
            <a:spLocks noChangeArrowheads="1"/>
          </p:cNvSpPr>
          <p:nvPr/>
        </p:nvSpPr>
        <p:spPr bwMode="auto">
          <a:xfrm>
            <a:off x="2817845" y="2551659"/>
            <a:ext cx="152400" cy="152400"/>
          </a:xfrm>
          <a:prstGeom prst="ellipse">
            <a:avLst/>
          </a:prstGeom>
          <a:solidFill>
            <a:srgbClr val="FF0000"/>
          </a:solidFill>
          <a:ln w="9525">
            <a:solidFill>
              <a:srgbClr val="FF0000"/>
            </a:solidFill>
            <a:round/>
            <a:headEnd/>
            <a:tailEnd/>
          </a:ln>
          <a:effectLst/>
        </p:spPr>
        <p:txBody>
          <a:bodyPr wrap="none" anchor="ctr">
            <a:spAutoFit/>
          </a:bodyPr>
          <a:lstStyle/>
          <a:p>
            <a:endParaRPr lang="fr-FR"/>
          </a:p>
        </p:txBody>
      </p:sp>
      <p:sp>
        <p:nvSpPr>
          <p:cNvPr id="15" name="Oval 17"/>
          <p:cNvSpPr>
            <a:spLocks noChangeArrowheads="1"/>
          </p:cNvSpPr>
          <p:nvPr/>
        </p:nvSpPr>
        <p:spPr bwMode="auto">
          <a:xfrm>
            <a:off x="2589245" y="1822996"/>
            <a:ext cx="152400" cy="152400"/>
          </a:xfrm>
          <a:prstGeom prst="ellipse">
            <a:avLst/>
          </a:prstGeom>
          <a:solidFill>
            <a:srgbClr val="FF0000"/>
          </a:solidFill>
          <a:ln w="9525">
            <a:solidFill>
              <a:srgbClr val="FF0000"/>
            </a:solidFill>
            <a:round/>
            <a:headEnd/>
            <a:tailEnd/>
          </a:ln>
          <a:effectLst/>
        </p:spPr>
        <p:txBody>
          <a:bodyPr wrap="none" anchor="ctr">
            <a:spAutoFit/>
          </a:bodyPr>
          <a:lstStyle/>
          <a:p>
            <a:endParaRPr lang="fr-FR"/>
          </a:p>
        </p:txBody>
      </p:sp>
      <p:sp>
        <p:nvSpPr>
          <p:cNvPr id="16" name="Oval 18"/>
          <p:cNvSpPr>
            <a:spLocks noChangeArrowheads="1"/>
          </p:cNvSpPr>
          <p:nvPr/>
        </p:nvSpPr>
        <p:spPr bwMode="auto">
          <a:xfrm>
            <a:off x="1725645" y="2542134"/>
            <a:ext cx="152400" cy="152400"/>
          </a:xfrm>
          <a:prstGeom prst="ellipse">
            <a:avLst/>
          </a:prstGeom>
          <a:solidFill>
            <a:srgbClr val="FF0000"/>
          </a:solidFill>
          <a:ln w="9525">
            <a:solidFill>
              <a:srgbClr val="FF0000"/>
            </a:solidFill>
            <a:round/>
            <a:headEnd/>
            <a:tailEnd/>
          </a:ln>
          <a:effectLst/>
        </p:spPr>
        <p:txBody>
          <a:bodyPr wrap="none" anchor="ctr">
            <a:spAutoFit/>
          </a:bodyPr>
          <a:lstStyle/>
          <a:p>
            <a:endParaRPr lang="fr-FR"/>
          </a:p>
        </p:txBody>
      </p:sp>
      <p:sp>
        <p:nvSpPr>
          <p:cNvPr id="17" name="Oval 19"/>
          <p:cNvSpPr>
            <a:spLocks noChangeArrowheads="1"/>
          </p:cNvSpPr>
          <p:nvPr/>
        </p:nvSpPr>
        <p:spPr bwMode="auto">
          <a:xfrm>
            <a:off x="2360645" y="2399259"/>
            <a:ext cx="152400" cy="152400"/>
          </a:xfrm>
          <a:prstGeom prst="ellipse">
            <a:avLst/>
          </a:prstGeom>
          <a:solidFill>
            <a:srgbClr val="FF0000"/>
          </a:solidFill>
          <a:ln w="9525">
            <a:solidFill>
              <a:srgbClr val="FF0000"/>
            </a:solidFill>
            <a:round/>
            <a:headEnd/>
            <a:tailEnd/>
          </a:ln>
          <a:effectLst/>
        </p:spPr>
        <p:txBody>
          <a:bodyPr wrap="none" anchor="ctr">
            <a:spAutoFit/>
          </a:bodyPr>
          <a:lstStyle/>
          <a:p>
            <a:endParaRPr lang="fr-FR"/>
          </a:p>
        </p:txBody>
      </p:sp>
      <p:sp>
        <p:nvSpPr>
          <p:cNvPr id="18" name="Oval 20"/>
          <p:cNvSpPr>
            <a:spLocks noChangeArrowheads="1"/>
          </p:cNvSpPr>
          <p:nvPr/>
        </p:nvSpPr>
        <p:spPr bwMode="auto">
          <a:xfrm>
            <a:off x="2894045" y="2856459"/>
            <a:ext cx="152400" cy="152400"/>
          </a:xfrm>
          <a:prstGeom prst="ellipse">
            <a:avLst/>
          </a:prstGeom>
          <a:solidFill>
            <a:srgbClr val="FF0000"/>
          </a:solidFill>
          <a:ln w="9525">
            <a:solidFill>
              <a:srgbClr val="FF0000"/>
            </a:solidFill>
            <a:round/>
            <a:headEnd/>
            <a:tailEnd/>
          </a:ln>
          <a:effectLst/>
        </p:spPr>
        <p:txBody>
          <a:bodyPr wrap="none" anchor="ctr">
            <a:spAutoFit/>
          </a:bodyPr>
          <a:lstStyle/>
          <a:p>
            <a:endParaRPr lang="fr-FR"/>
          </a:p>
        </p:txBody>
      </p:sp>
      <p:sp>
        <p:nvSpPr>
          <p:cNvPr id="19" name="Oval 21"/>
          <p:cNvSpPr>
            <a:spLocks noChangeArrowheads="1"/>
          </p:cNvSpPr>
          <p:nvPr/>
        </p:nvSpPr>
        <p:spPr bwMode="auto">
          <a:xfrm>
            <a:off x="2436845" y="3085059"/>
            <a:ext cx="152400" cy="152400"/>
          </a:xfrm>
          <a:prstGeom prst="ellipse">
            <a:avLst/>
          </a:prstGeom>
          <a:solidFill>
            <a:srgbClr val="FF0000"/>
          </a:solidFill>
          <a:ln w="9525">
            <a:solidFill>
              <a:srgbClr val="FF0000"/>
            </a:solidFill>
            <a:round/>
            <a:headEnd/>
            <a:tailEnd/>
          </a:ln>
          <a:effectLst/>
        </p:spPr>
        <p:txBody>
          <a:bodyPr wrap="none" anchor="ctr">
            <a:spAutoFit/>
          </a:bodyPr>
          <a:lstStyle/>
          <a:p>
            <a:endParaRPr lang="fr-FR"/>
          </a:p>
        </p:txBody>
      </p:sp>
      <p:sp>
        <p:nvSpPr>
          <p:cNvPr id="20" name="Oval 22"/>
          <p:cNvSpPr>
            <a:spLocks noChangeArrowheads="1"/>
          </p:cNvSpPr>
          <p:nvPr/>
        </p:nvSpPr>
        <p:spPr bwMode="auto">
          <a:xfrm>
            <a:off x="2589245" y="2399259"/>
            <a:ext cx="152400" cy="152400"/>
          </a:xfrm>
          <a:prstGeom prst="ellipse">
            <a:avLst/>
          </a:prstGeom>
          <a:solidFill>
            <a:srgbClr val="FF0000"/>
          </a:solidFill>
          <a:ln w="9525">
            <a:solidFill>
              <a:srgbClr val="FF0000"/>
            </a:solidFill>
            <a:round/>
            <a:headEnd/>
            <a:tailEnd/>
          </a:ln>
          <a:effectLst/>
        </p:spPr>
        <p:txBody>
          <a:bodyPr wrap="none" anchor="ctr">
            <a:spAutoFit/>
          </a:bodyPr>
          <a:lstStyle/>
          <a:p>
            <a:endParaRPr lang="fr-FR"/>
          </a:p>
        </p:txBody>
      </p:sp>
      <p:sp>
        <p:nvSpPr>
          <p:cNvPr id="21" name="Oval 23"/>
          <p:cNvSpPr>
            <a:spLocks noChangeArrowheads="1"/>
          </p:cNvSpPr>
          <p:nvPr/>
        </p:nvSpPr>
        <p:spPr bwMode="auto">
          <a:xfrm>
            <a:off x="1903445" y="1942059"/>
            <a:ext cx="152400" cy="152400"/>
          </a:xfrm>
          <a:prstGeom prst="ellipse">
            <a:avLst/>
          </a:prstGeom>
          <a:solidFill>
            <a:srgbClr val="FF0000"/>
          </a:solidFill>
          <a:ln w="9525">
            <a:solidFill>
              <a:srgbClr val="FF0000"/>
            </a:solidFill>
            <a:round/>
            <a:headEnd/>
            <a:tailEnd/>
          </a:ln>
          <a:effectLst/>
        </p:spPr>
        <p:txBody>
          <a:bodyPr wrap="none" anchor="ctr">
            <a:spAutoFit/>
          </a:bodyPr>
          <a:lstStyle/>
          <a:p>
            <a:endParaRPr lang="fr-FR"/>
          </a:p>
        </p:txBody>
      </p:sp>
      <p:sp>
        <p:nvSpPr>
          <p:cNvPr id="22" name="Oval 24"/>
          <p:cNvSpPr>
            <a:spLocks noChangeArrowheads="1"/>
          </p:cNvSpPr>
          <p:nvPr/>
        </p:nvSpPr>
        <p:spPr bwMode="auto">
          <a:xfrm>
            <a:off x="2284445" y="1942059"/>
            <a:ext cx="152400" cy="152400"/>
          </a:xfrm>
          <a:prstGeom prst="ellipse">
            <a:avLst/>
          </a:prstGeom>
          <a:solidFill>
            <a:srgbClr val="FF0000"/>
          </a:solidFill>
          <a:ln w="9525">
            <a:solidFill>
              <a:srgbClr val="FF0000"/>
            </a:solidFill>
            <a:round/>
            <a:headEnd/>
            <a:tailEnd/>
          </a:ln>
          <a:effectLst/>
        </p:spPr>
        <p:txBody>
          <a:bodyPr wrap="none" anchor="ctr">
            <a:spAutoFit/>
          </a:bodyPr>
          <a:lstStyle/>
          <a:p>
            <a:endParaRPr lang="fr-FR"/>
          </a:p>
        </p:txBody>
      </p:sp>
      <p:sp>
        <p:nvSpPr>
          <p:cNvPr id="23" name="Oval 25"/>
          <p:cNvSpPr>
            <a:spLocks noChangeArrowheads="1"/>
          </p:cNvSpPr>
          <p:nvPr/>
        </p:nvSpPr>
        <p:spPr bwMode="auto">
          <a:xfrm>
            <a:off x="1941545" y="2902496"/>
            <a:ext cx="152400" cy="152400"/>
          </a:xfrm>
          <a:prstGeom prst="ellipse">
            <a:avLst/>
          </a:prstGeom>
          <a:solidFill>
            <a:srgbClr val="FF0000"/>
          </a:solidFill>
          <a:ln w="9525">
            <a:solidFill>
              <a:srgbClr val="FF0000"/>
            </a:solidFill>
            <a:round/>
            <a:headEnd/>
            <a:tailEnd/>
          </a:ln>
          <a:effectLst/>
        </p:spPr>
        <p:txBody>
          <a:bodyPr wrap="none" anchor="ctr">
            <a:spAutoFit/>
          </a:bodyPr>
          <a:lstStyle/>
          <a:p>
            <a:endParaRPr lang="fr-FR"/>
          </a:p>
        </p:txBody>
      </p:sp>
      <p:sp>
        <p:nvSpPr>
          <p:cNvPr id="24" name="Oval 26"/>
          <p:cNvSpPr>
            <a:spLocks noChangeArrowheads="1"/>
          </p:cNvSpPr>
          <p:nvPr/>
        </p:nvSpPr>
        <p:spPr bwMode="auto">
          <a:xfrm>
            <a:off x="6100795" y="1051471"/>
            <a:ext cx="2133600" cy="2514600"/>
          </a:xfrm>
          <a:prstGeom prst="ellipse">
            <a:avLst/>
          </a:prstGeom>
          <a:solidFill>
            <a:schemeClr val="accent1"/>
          </a:solidFill>
          <a:ln w="9525">
            <a:noFill/>
            <a:round/>
            <a:headEnd/>
            <a:tailEnd/>
          </a:ln>
          <a:effectLst/>
        </p:spPr>
        <p:txBody>
          <a:bodyPr anchor="ctr">
            <a:spAutoFit/>
          </a:bodyPr>
          <a:lstStyle/>
          <a:p>
            <a:endParaRPr lang="fr-FR"/>
          </a:p>
        </p:txBody>
      </p:sp>
      <p:sp>
        <p:nvSpPr>
          <p:cNvPr id="25" name="Oval 27"/>
          <p:cNvSpPr>
            <a:spLocks noChangeArrowheads="1"/>
          </p:cNvSpPr>
          <p:nvPr/>
        </p:nvSpPr>
        <p:spPr bwMode="auto">
          <a:xfrm>
            <a:off x="7088220" y="3264446"/>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26" name="Oval 28"/>
          <p:cNvSpPr>
            <a:spLocks noChangeArrowheads="1"/>
          </p:cNvSpPr>
          <p:nvPr/>
        </p:nvSpPr>
        <p:spPr bwMode="auto">
          <a:xfrm>
            <a:off x="6694520" y="2558009"/>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27" name="Oval 29"/>
          <p:cNvSpPr>
            <a:spLocks noChangeArrowheads="1"/>
          </p:cNvSpPr>
          <p:nvPr/>
        </p:nvSpPr>
        <p:spPr bwMode="auto">
          <a:xfrm>
            <a:off x="6631020" y="2959646"/>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28" name="Oval 30"/>
          <p:cNvSpPr>
            <a:spLocks noChangeArrowheads="1"/>
          </p:cNvSpPr>
          <p:nvPr/>
        </p:nvSpPr>
        <p:spPr bwMode="auto">
          <a:xfrm>
            <a:off x="7164420" y="2807246"/>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29" name="Oval 31"/>
          <p:cNvSpPr>
            <a:spLocks noChangeArrowheads="1"/>
          </p:cNvSpPr>
          <p:nvPr/>
        </p:nvSpPr>
        <p:spPr bwMode="auto">
          <a:xfrm>
            <a:off x="6910420" y="2197646"/>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30" name="Oval 32"/>
          <p:cNvSpPr>
            <a:spLocks noChangeArrowheads="1"/>
          </p:cNvSpPr>
          <p:nvPr/>
        </p:nvSpPr>
        <p:spPr bwMode="auto">
          <a:xfrm>
            <a:off x="7812360" y="1844973"/>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31" name="Oval 33"/>
          <p:cNvSpPr>
            <a:spLocks noChangeArrowheads="1"/>
          </p:cNvSpPr>
          <p:nvPr/>
        </p:nvSpPr>
        <p:spPr bwMode="auto">
          <a:xfrm>
            <a:off x="7167595" y="1508671"/>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32" name="Oval 34"/>
          <p:cNvSpPr>
            <a:spLocks noChangeArrowheads="1"/>
          </p:cNvSpPr>
          <p:nvPr/>
        </p:nvSpPr>
        <p:spPr bwMode="auto">
          <a:xfrm>
            <a:off x="6250020" y="1969046"/>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33" name="Oval 35"/>
          <p:cNvSpPr>
            <a:spLocks noChangeArrowheads="1"/>
          </p:cNvSpPr>
          <p:nvPr/>
        </p:nvSpPr>
        <p:spPr bwMode="auto">
          <a:xfrm>
            <a:off x="7164288" y="1268909"/>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34" name="Oval 36"/>
          <p:cNvSpPr>
            <a:spLocks noChangeArrowheads="1"/>
          </p:cNvSpPr>
          <p:nvPr/>
        </p:nvSpPr>
        <p:spPr bwMode="auto">
          <a:xfrm>
            <a:off x="6634195" y="1584871"/>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35" name="Oval 37"/>
          <p:cNvSpPr>
            <a:spLocks noChangeArrowheads="1"/>
          </p:cNvSpPr>
          <p:nvPr/>
        </p:nvSpPr>
        <p:spPr bwMode="auto">
          <a:xfrm>
            <a:off x="7015195" y="1813471"/>
            <a:ext cx="152400" cy="152400"/>
          </a:xfrm>
          <a:prstGeom prst="ellipse">
            <a:avLst/>
          </a:prstGeom>
          <a:solidFill>
            <a:srgbClr val="FF0000"/>
          </a:solidFill>
          <a:ln w="9525">
            <a:solidFill>
              <a:srgbClr val="FF0000"/>
            </a:solidFill>
            <a:round/>
            <a:headEnd/>
            <a:tailEnd/>
          </a:ln>
          <a:effectLst/>
        </p:spPr>
        <p:txBody>
          <a:bodyPr wrap="none" anchor="ctr">
            <a:spAutoFit/>
          </a:bodyPr>
          <a:lstStyle/>
          <a:p>
            <a:endParaRPr lang="fr-FR"/>
          </a:p>
        </p:txBody>
      </p:sp>
      <p:sp>
        <p:nvSpPr>
          <p:cNvPr id="36" name="Oval 38"/>
          <p:cNvSpPr>
            <a:spLocks noChangeArrowheads="1"/>
          </p:cNvSpPr>
          <p:nvPr/>
        </p:nvSpPr>
        <p:spPr bwMode="auto">
          <a:xfrm>
            <a:off x="7624795" y="2423071"/>
            <a:ext cx="152400" cy="152400"/>
          </a:xfrm>
          <a:prstGeom prst="ellipse">
            <a:avLst/>
          </a:prstGeom>
          <a:solidFill>
            <a:srgbClr val="FF0000"/>
          </a:solidFill>
          <a:ln w="9525">
            <a:solidFill>
              <a:srgbClr val="FF0000"/>
            </a:solidFill>
            <a:round/>
            <a:headEnd/>
            <a:tailEnd/>
          </a:ln>
          <a:effectLst/>
        </p:spPr>
        <p:txBody>
          <a:bodyPr wrap="none" anchor="ctr">
            <a:spAutoFit/>
          </a:bodyPr>
          <a:lstStyle/>
          <a:p>
            <a:endParaRPr lang="fr-FR"/>
          </a:p>
        </p:txBody>
      </p:sp>
      <p:sp>
        <p:nvSpPr>
          <p:cNvPr id="37" name="Oval 39"/>
          <p:cNvSpPr>
            <a:spLocks noChangeArrowheads="1"/>
          </p:cNvSpPr>
          <p:nvPr/>
        </p:nvSpPr>
        <p:spPr bwMode="auto">
          <a:xfrm>
            <a:off x="6859620" y="2807246"/>
            <a:ext cx="152400" cy="152400"/>
          </a:xfrm>
          <a:prstGeom prst="ellipse">
            <a:avLst/>
          </a:prstGeom>
          <a:solidFill>
            <a:srgbClr val="FF0000"/>
          </a:solidFill>
          <a:ln w="9525">
            <a:solidFill>
              <a:srgbClr val="FF0000"/>
            </a:solidFill>
            <a:round/>
            <a:headEnd/>
            <a:tailEnd/>
          </a:ln>
          <a:effectLst/>
        </p:spPr>
        <p:txBody>
          <a:bodyPr wrap="none" anchor="ctr">
            <a:spAutoFit/>
          </a:bodyPr>
          <a:lstStyle/>
          <a:p>
            <a:endParaRPr lang="fr-FR"/>
          </a:p>
        </p:txBody>
      </p:sp>
      <p:sp>
        <p:nvSpPr>
          <p:cNvPr id="38" name="Oval 40"/>
          <p:cNvSpPr>
            <a:spLocks noChangeArrowheads="1"/>
          </p:cNvSpPr>
          <p:nvPr/>
        </p:nvSpPr>
        <p:spPr bwMode="auto">
          <a:xfrm>
            <a:off x="7396195" y="1432471"/>
            <a:ext cx="152400" cy="152400"/>
          </a:xfrm>
          <a:prstGeom prst="ellipse">
            <a:avLst/>
          </a:prstGeom>
          <a:solidFill>
            <a:srgbClr val="FF0000"/>
          </a:solidFill>
          <a:ln w="9525">
            <a:solidFill>
              <a:srgbClr val="FF0000"/>
            </a:solidFill>
            <a:round/>
            <a:headEnd/>
            <a:tailEnd/>
          </a:ln>
          <a:effectLst/>
        </p:spPr>
        <p:txBody>
          <a:bodyPr wrap="none" anchor="ctr">
            <a:spAutoFit/>
          </a:bodyPr>
          <a:lstStyle/>
          <a:p>
            <a:endParaRPr lang="fr-FR"/>
          </a:p>
        </p:txBody>
      </p:sp>
      <p:sp>
        <p:nvSpPr>
          <p:cNvPr id="39" name="Oval 41"/>
          <p:cNvSpPr>
            <a:spLocks noChangeArrowheads="1"/>
          </p:cNvSpPr>
          <p:nvPr/>
        </p:nvSpPr>
        <p:spPr bwMode="auto">
          <a:xfrm>
            <a:off x="7020272" y="2421037"/>
            <a:ext cx="152400" cy="152400"/>
          </a:xfrm>
          <a:prstGeom prst="ellipse">
            <a:avLst/>
          </a:prstGeom>
          <a:solidFill>
            <a:srgbClr val="FF0000"/>
          </a:solidFill>
          <a:ln w="9525">
            <a:solidFill>
              <a:srgbClr val="FF0000"/>
            </a:solidFill>
            <a:round/>
            <a:headEnd/>
            <a:tailEnd/>
          </a:ln>
          <a:effectLst/>
        </p:spPr>
        <p:txBody>
          <a:bodyPr wrap="none" anchor="ctr">
            <a:spAutoFit/>
          </a:bodyPr>
          <a:lstStyle/>
          <a:p>
            <a:endParaRPr lang="fr-FR"/>
          </a:p>
        </p:txBody>
      </p:sp>
      <p:sp>
        <p:nvSpPr>
          <p:cNvPr id="40" name="Oval 42"/>
          <p:cNvSpPr>
            <a:spLocks noChangeArrowheads="1"/>
          </p:cNvSpPr>
          <p:nvPr/>
        </p:nvSpPr>
        <p:spPr bwMode="auto">
          <a:xfrm>
            <a:off x="7243795" y="2118271"/>
            <a:ext cx="152400" cy="152400"/>
          </a:xfrm>
          <a:prstGeom prst="ellipse">
            <a:avLst/>
          </a:prstGeom>
          <a:solidFill>
            <a:srgbClr val="FF0000"/>
          </a:solidFill>
          <a:ln w="9525">
            <a:solidFill>
              <a:srgbClr val="FF0000"/>
            </a:solidFill>
            <a:round/>
            <a:headEnd/>
            <a:tailEnd/>
          </a:ln>
          <a:effectLst/>
        </p:spPr>
        <p:txBody>
          <a:bodyPr wrap="none" anchor="ctr">
            <a:spAutoFit/>
          </a:bodyPr>
          <a:lstStyle/>
          <a:p>
            <a:endParaRPr lang="fr-FR"/>
          </a:p>
        </p:txBody>
      </p:sp>
      <p:sp>
        <p:nvSpPr>
          <p:cNvPr id="41" name="Oval 43"/>
          <p:cNvSpPr>
            <a:spLocks noChangeArrowheads="1"/>
          </p:cNvSpPr>
          <p:nvPr/>
        </p:nvSpPr>
        <p:spPr bwMode="auto">
          <a:xfrm>
            <a:off x="7486683" y="2773909"/>
            <a:ext cx="152400" cy="152400"/>
          </a:xfrm>
          <a:prstGeom prst="ellipse">
            <a:avLst/>
          </a:prstGeom>
          <a:solidFill>
            <a:srgbClr val="FF0000"/>
          </a:solidFill>
          <a:ln w="9525">
            <a:solidFill>
              <a:srgbClr val="FF0000"/>
            </a:solidFill>
            <a:round/>
            <a:headEnd/>
            <a:tailEnd/>
          </a:ln>
          <a:effectLst/>
        </p:spPr>
        <p:txBody>
          <a:bodyPr wrap="none" anchor="ctr">
            <a:spAutoFit/>
          </a:bodyPr>
          <a:lstStyle/>
          <a:p>
            <a:endParaRPr lang="fr-FR"/>
          </a:p>
        </p:txBody>
      </p:sp>
      <p:sp>
        <p:nvSpPr>
          <p:cNvPr id="42" name="Oval 44"/>
          <p:cNvSpPr>
            <a:spLocks noChangeArrowheads="1"/>
          </p:cNvSpPr>
          <p:nvPr/>
        </p:nvSpPr>
        <p:spPr bwMode="auto">
          <a:xfrm>
            <a:off x="6786595" y="1356271"/>
            <a:ext cx="152400" cy="152400"/>
          </a:xfrm>
          <a:prstGeom prst="ellipse">
            <a:avLst/>
          </a:prstGeom>
          <a:solidFill>
            <a:srgbClr val="FF0000"/>
          </a:solidFill>
          <a:ln w="9525">
            <a:solidFill>
              <a:srgbClr val="FF0000"/>
            </a:solidFill>
            <a:round/>
            <a:headEnd/>
            <a:tailEnd/>
          </a:ln>
          <a:effectLst/>
        </p:spPr>
        <p:txBody>
          <a:bodyPr wrap="none" anchor="ctr">
            <a:spAutoFit/>
          </a:bodyPr>
          <a:lstStyle/>
          <a:p>
            <a:endParaRPr lang="fr-FR"/>
          </a:p>
        </p:txBody>
      </p:sp>
      <p:sp>
        <p:nvSpPr>
          <p:cNvPr id="43" name="Oval 45"/>
          <p:cNvSpPr>
            <a:spLocks noChangeArrowheads="1"/>
          </p:cNvSpPr>
          <p:nvPr/>
        </p:nvSpPr>
        <p:spPr bwMode="auto">
          <a:xfrm>
            <a:off x="6554820" y="1892846"/>
            <a:ext cx="152400" cy="152400"/>
          </a:xfrm>
          <a:prstGeom prst="ellipse">
            <a:avLst/>
          </a:prstGeom>
          <a:solidFill>
            <a:srgbClr val="FF0000"/>
          </a:solidFill>
          <a:ln w="9525">
            <a:solidFill>
              <a:srgbClr val="FF0000"/>
            </a:solidFill>
            <a:round/>
            <a:headEnd/>
            <a:tailEnd/>
          </a:ln>
          <a:effectLst/>
        </p:spPr>
        <p:txBody>
          <a:bodyPr wrap="none" anchor="ctr">
            <a:spAutoFit/>
          </a:bodyPr>
          <a:lstStyle/>
          <a:p>
            <a:endParaRPr lang="fr-FR"/>
          </a:p>
        </p:txBody>
      </p:sp>
      <p:sp>
        <p:nvSpPr>
          <p:cNvPr id="44" name="Oval 46"/>
          <p:cNvSpPr>
            <a:spLocks noChangeArrowheads="1"/>
          </p:cNvSpPr>
          <p:nvPr/>
        </p:nvSpPr>
        <p:spPr bwMode="auto">
          <a:xfrm>
            <a:off x="6334158" y="2197646"/>
            <a:ext cx="152400" cy="152400"/>
          </a:xfrm>
          <a:prstGeom prst="ellipse">
            <a:avLst/>
          </a:prstGeom>
          <a:solidFill>
            <a:srgbClr val="FF0000"/>
          </a:solidFill>
          <a:ln w="9525">
            <a:solidFill>
              <a:srgbClr val="FF0000"/>
            </a:solidFill>
            <a:round/>
            <a:headEnd/>
            <a:tailEnd/>
          </a:ln>
          <a:effectLst/>
        </p:spPr>
        <p:txBody>
          <a:bodyPr wrap="none" anchor="ctr">
            <a:spAutoFit/>
          </a:bodyPr>
          <a:lstStyle/>
          <a:p>
            <a:endParaRPr lang="fr-FR"/>
          </a:p>
        </p:txBody>
      </p:sp>
      <p:sp>
        <p:nvSpPr>
          <p:cNvPr id="45" name="Text Box 47"/>
          <p:cNvSpPr txBox="1">
            <a:spLocks noChangeArrowheads="1"/>
          </p:cNvSpPr>
          <p:nvPr/>
        </p:nvSpPr>
        <p:spPr bwMode="auto">
          <a:xfrm>
            <a:off x="933483" y="3932784"/>
            <a:ext cx="3240087" cy="366712"/>
          </a:xfrm>
          <a:prstGeom prst="rect">
            <a:avLst/>
          </a:prstGeom>
          <a:noFill/>
          <a:ln w="9525">
            <a:noFill/>
            <a:miter lim="800000"/>
            <a:headEnd/>
            <a:tailEnd/>
          </a:ln>
          <a:effectLst/>
        </p:spPr>
        <p:txBody>
          <a:bodyPr>
            <a:spAutoFit/>
          </a:bodyPr>
          <a:lstStyle/>
          <a:p>
            <a:pPr algn="ctr" eaLnBrk="0" hangingPunct="0"/>
            <a:r>
              <a:rPr lang="fr-FR" dirty="0">
                <a:solidFill>
                  <a:srgbClr val="FF0000"/>
                </a:solidFill>
              </a:rPr>
              <a:t>10 marqués </a:t>
            </a:r>
            <a:r>
              <a:rPr lang="fr-FR" dirty="0"/>
              <a:t>dans la zone à </a:t>
            </a:r>
            <a:r>
              <a:rPr lang="fr-FR" dirty="0" smtClean="0"/>
              <a:t>t</a:t>
            </a:r>
            <a:r>
              <a:rPr lang="fr-FR" baseline="-25000" dirty="0" smtClean="0"/>
              <a:t>0</a:t>
            </a:r>
            <a:endParaRPr lang="fr-FR" baseline="-25000" dirty="0"/>
          </a:p>
        </p:txBody>
      </p:sp>
      <p:sp>
        <p:nvSpPr>
          <p:cNvPr id="46" name="Text Box 48"/>
          <p:cNvSpPr txBox="1">
            <a:spLocks noChangeArrowheads="1"/>
          </p:cNvSpPr>
          <p:nvPr/>
        </p:nvSpPr>
        <p:spPr bwMode="auto">
          <a:xfrm>
            <a:off x="5326095" y="3932784"/>
            <a:ext cx="3817905" cy="646331"/>
          </a:xfrm>
          <a:prstGeom prst="rect">
            <a:avLst/>
          </a:prstGeom>
          <a:noFill/>
          <a:ln w="9525">
            <a:noFill/>
            <a:miter lim="800000"/>
            <a:headEnd/>
            <a:tailEnd/>
          </a:ln>
          <a:effectLst/>
        </p:spPr>
        <p:txBody>
          <a:bodyPr wrap="square">
            <a:spAutoFit/>
          </a:bodyPr>
          <a:lstStyle/>
          <a:p>
            <a:pPr algn="ctr" eaLnBrk="0" hangingPunct="0"/>
            <a:r>
              <a:rPr lang="fr-FR" dirty="0" smtClean="0"/>
              <a:t>T</a:t>
            </a:r>
            <a:r>
              <a:rPr lang="fr-FR" baseline="-25000" dirty="0" smtClean="0"/>
              <a:t>1</a:t>
            </a:r>
            <a:r>
              <a:rPr lang="fr-FR" dirty="0" smtClean="0"/>
              <a:t>: capture de 10 individus dont 5 anciennement marqués</a:t>
            </a:r>
            <a:endParaRPr lang="fr-FR" dirty="0"/>
          </a:p>
        </p:txBody>
      </p:sp>
      <p:sp>
        <p:nvSpPr>
          <p:cNvPr id="47" name="Text Box 49"/>
          <p:cNvSpPr txBox="1">
            <a:spLocks noChangeArrowheads="1"/>
          </p:cNvSpPr>
          <p:nvPr/>
        </p:nvSpPr>
        <p:spPr bwMode="auto">
          <a:xfrm>
            <a:off x="2267744" y="260648"/>
            <a:ext cx="6392863" cy="549275"/>
          </a:xfrm>
          <a:prstGeom prst="rect">
            <a:avLst/>
          </a:prstGeom>
          <a:noFill/>
          <a:ln w="9525">
            <a:noFill/>
            <a:miter lim="800000"/>
            <a:headEnd/>
            <a:tailEnd/>
          </a:ln>
          <a:effectLst/>
        </p:spPr>
        <p:txBody>
          <a:bodyPr wrap="none">
            <a:spAutoFit/>
          </a:bodyPr>
          <a:lstStyle/>
          <a:p>
            <a:r>
              <a:rPr lang="fr-FR" sz="3000" b="1" dirty="0"/>
              <a:t>Principe de la méthode de dilution</a:t>
            </a:r>
          </a:p>
        </p:txBody>
      </p:sp>
      <p:sp>
        <p:nvSpPr>
          <p:cNvPr id="48" name="Oval 50"/>
          <p:cNvSpPr>
            <a:spLocks noChangeArrowheads="1"/>
          </p:cNvSpPr>
          <p:nvPr/>
        </p:nvSpPr>
        <p:spPr bwMode="auto">
          <a:xfrm>
            <a:off x="6478620" y="1981746"/>
            <a:ext cx="1439863" cy="1584325"/>
          </a:xfrm>
          <a:prstGeom prst="ellipse">
            <a:avLst/>
          </a:prstGeom>
          <a:noFill/>
          <a:ln w="57150">
            <a:solidFill>
              <a:schemeClr val="tx1"/>
            </a:solidFill>
            <a:round/>
            <a:headEnd/>
            <a:tailEnd/>
          </a:ln>
          <a:effectLst/>
        </p:spPr>
        <p:txBody>
          <a:bodyPr wrap="none" anchor="ctr"/>
          <a:lstStyle/>
          <a:p>
            <a:endParaRPr lang="fr-FR"/>
          </a:p>
        </p:txBody>
      </p:sp>
      <p:sp>
        <p:nvSpPr>
          <p:cNvPr id="50" name="Text Box 54"/>
          <p:cNvSpPr txBox="1">
            <a:spLocks noChangeArrowheads="1"/>
          </p:cNvSpPr>
          <p:nvPr/>
        </p:nvSpPr>
        <p:spPr bwMode="auto">
          <a:xfrm>
            <a:off x="1115616" y="4869160"/>
            <a:ext cx="7655302" cy="830997"/>
          </a:xfrm>
          <a:prstGeom prst="rect">
            <a:avLst/>
          </a:prstGeom>
          <a:noFill/>
          <a:ln w="9525">
            <a:noFill/>
            <a:miter lim="800000"/>
            <a:headEnd/>
            <a:tailEnd/>
          </a:ln>
          <a:effectLst/>
        </p:spPr>
        <p:txBody>
          <a:bodyPr wrap="none">
            <a:spAutoFit/>
          </a:bodyPr>
          <a:lstStyle/>
          <a:p>
            <a:pPr algn="ctr"/>
            <a:r>
              <a:rPr lang="fr-FR" sz="2400" dirty="0"/>
              <a:t>Si on recapture </a:t>
            </a:r>
            <a:r>
              <a:rPr lang="fr-FR" sz="2400" dirty="0" smtClean="0">
                <a:solidFill>
                  <a:srgbClr val="FF0000"/>
                </a:solidFill>
              </a:rPr>
              <a:t>5 individus marqués sur 10 recaptures </a:t>
            </a:r>
            <a:r>
              <a:rPr lang="fr-FR" sz="2400" dirty="0"/>
              <a:t>à t+1 </a:t>
            </a:r>
            <a:endParaRPr lang="fr-FR" sz="2400" dirty="0" smtClean="0"/>
          </a:p>
          <a:p>
            <a:pPr algn="ctr"/>
            <a:r>
              <a:rPr lang="fr-FR" sz="2400" dirty="0" smtClean="0"/>
              <a:t>on </a:t>
            </a:r>
            <a:r>
              <a:rPr lang="fr-FR" sz="2400" dirty="0"/>
              <a:t>a N=[(10+1</a:t>
            </a:r>
            <a:r>
              <a:rPr lang="fr-FR" sz="2400" dirty="0" smtClean="0"/>
              <a:t>)*(10+1)/(5+1</a:t>
            </a:r>
            <a:r>
              <a:rPr lang="fr-FR" sz="2400" dirty="0"/>
              <a:t>)]-</a:t>
            </a:r>
            <a:r>
              <a:rPr lang="fr-FR" sz="2400" dirty="0" smtClean="0"/>
              <a:t>1=19.2</a:t>
            </a:r>
            <a:endParaRPr lang="fr-FR" sz="2400" dirty="0"/>
          </a:p>
        </p:txBody>
      </p:sp>
      <p:sp>
        <p:nvSpPr>
          <p:cNvPr id="51" name="ZoneTexte 50"/>
          <p:cNvSpPr txBox="1"/>
          <p:nvPr/>
        </p:nvSpPr>
        <p:spPr>
          <a:xfrm>
            <a:off x="0" y="0"/>
            <a:ext cx="2233304" cy="677108"/>
          </a:xfrm>
          <a:prstGeom prst="rect">
            <a:avLst/>
          </a:prstGeom>
          <a:noFill/>
        </p:spPr>
        <p:txBody>
          <a:bodyPr wrap="none" rtlCol="0">
            <a:spAutoFit/>
          </a:bodyPr>
          <a:lstStyle/>
          <a:p>
            <a:r>
              <a:rPr lang="fr-FR" sz="3800" b="1" dirty="0" smtClean="0"/>
              <a:t>Les CMR</a:t>
            </a:r>
            <a:endParaRPr lang="fr-FR" sz="3800" b="1" dirty="0"/>
          </a:p>
        </p:txBody>
      </p:sp>
      <p:sp>
        <p:nvSpPr>
          <p:cNvPr id="52" name="ZoneTexte 51"/>
          <p:cNvSpPr txBox="1"/>
          <p:nvPr/>
        </p:nvSpPr>
        <p:spPr>
          <a:xfrm>
            <a:off x="2093945" y="5805264"/>
            <a:ext cx="2432141" cy="369332"/>
          </a:xfrm>
          <a:prstGeom prst="rect">
            <a:avLst/>
          </a:prstGeom>
          <a:noFill/>
        </p:spPr>
        <p:txBody>
          <a:bodyPr wrap="none" rtlCol="0">
            <a:spAutoFit/>
          </a:bodyPr>
          <a:lstStyle/>
          <a:p>
            <a:r>
              <a:rPr lang="fr-FR" dirty="0" smtClean="0"/>
              <a:t>M = 10 </a:t>
            </a:r>
            <a:r>
              <a:rPr lang="fr-FR" dirty="0" err="1" smtClean="0"/>
              <a:t>ind</a:t>
            </a:r>
            <a:r>
              <a:rPr lang="fr-FR" dirty="0" smtClean="0"/>
              <a:t> marqués à t</a:t>
            </a:r>
            <a:r>
              <a:rPr lang="fr-FR" baseline="-25000" dirty="0" smtClean="0"/>
              <a:t>0</a:t>
            </a:r>
            <a:endParaRPr lang="fr-FR" baseline="-25000" dirty="0"/>
          </a:p>
        </p:txBody>
      </p:sp>
      <p:sp>
        <p:nvSpPr>
          <p:cNvPr id="53" name="ZoneTexte 52"/>
          <p:cNvSpPr txBox="1"/>
          <p:nvPr/>
        </p:nvSpPr>
        <p:spPr>
          <a:xfrm>
            <a:off x="3419872" y="6237312"/>
            <a:ext cx="2536913" cy="369332"/>
          </a:xfrm>
          <a:prstGeom prst="rect">
            <a:avLst/>
          </a:prstGeom>
          <a:noFill/>
        </p:spPr>
        <p:txBody>
          <a:bodyPr wrap="none" rtlCol="0">
            <a:spAutoFit/>
          </a:bodyPr>
          <a:lstStyle/>
          <a:p>
            <a:r>
              <a:rPr lang="fr-FR" dirty="0" smtClean="0"/>
              <a:t>S = 10 </a:t>
            </a:r>
            <a:r>
              <a:rPr lang="fr-FR" dirty="0" err="1" smtClean="0"/>
              <a:t>ind</a:t>
            </a:r>
            <a:r>
              <a:rPr lang="fr-FR" dirty="0" smtClean="0"/>
              <a:t> </a:t>
            </a:r>
            <a:r>
              <a:rPr lang="fr-FR" dirty="0" err="1" smtClean="0"/>
              <a:t>recapturés</a:t>
            </a:r>
            <a:r>
              <a:rPr lang="fr-FR" dirty="0" smtClean="0"/>
              <a:t> à t</a:t>
            </a:r>
            <a:r>
              <a:rPr lang="fr-FR" baseline="-25000" dirty="0" smtClean="0"/>
              <a:t>1</a:t>
            </a:r>
            <a:endParaRPr lang="fr-FR" baseline="-25000" dirty="0"/>
          </a:p>
        </p:txBody>
      </p:sp>
      <p:sp>
        <p:nvSpPr>
          <p:cNvPr id="54" name="ZoneTexte 53"/>
          <p:cNvSpPr txBox="1"/>
          <p:nvPr/>
        </p:nvSpPr>
        <p:spPr>
          <a:xfrm>
            <a:off x="5652120" y="5877272"/>
            <a:ext cx="3293530" cy="369332"/>
          </a:xfrm>
          <a:prstGeom prst="rect">
            <a:avLst/>
          </a:prstGeom>
          <a:noFill/>
        </p:spPr>
        <p:txBody>
          <a:bodyPr wrap="none" rtlCol="0">
            <a:spAutoFit/>
          </a:bodyPr>
          <a:lstStyle/>
          <a:p>
            <a:r>
              <a:rPr lang="fr-FR" dirty="0" smtClean="0"/>
              <a:t>R = 5 </a:t>
            </a:r>
            <a:r>
              <a:rPr lang="fr-FR" dirty="0" err="1" smtClean="0"/>
              <a:t>ind</a:t>
            </a:r>
            <a:r>
              <a:rPr lang="fr-FR" dirty="0" smtClean="0"/>
              <a:t> qui ont été marqués à t</a:t>
            </a:r>
            <a:r>
              <a:rPr lang="fr-FR" baseline="-25000" dirty="0" smtClean="0"/>
              <a:t>0</a:t>
            </a:r>
            <a:endParaRPr lang="fr-FR" baseline="-25000" dirty="0"/>
          </a:p>
        </p:txBody>
      </p:sp>
      <p:cxnSp>
        <p:nvCxnSpPr>
          <p:cNvPr id="56" name="Connecteur droit avec flèche 55"/>
          <p:cNvCxnSpPr/>
          <p:nvPr/>
        </p:nvCxnSpPr>
        <p:spPr>
          <a:xfrm flipV="1">
            <a:off x="3563888" y="5661248"/>
            <a:ext cx="216024" cy="21602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7" name="Connecteur droit avec flèche 56"/>
          <p:cNvCxnSpPr>
            <a:endCxn id="50" idx="2"/>
          </p:cNvCxnSpPr>
          <p:nvPr/>
        </p:nvCxnSpPr>
        <p:spPr>
          <a:xfrm flipV="1">
            <a:off x="4932040" y="5700157"/>
            <a:ext cx="11227" cy="53715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Connecteur droit avec flèche 58"/>
          <p:cNvCxnSpPr/>
          <p:nvPr/>
        </p:nvCxnSpPr>
        <p:spPr>
          <a:xfrm flipH="1" flipV="1">
            <a:off x="5796136" y="5589240"/>
            <a:ext cx="216024" cy="36004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58" name="Groupe 57"/>
          <p:cNvGrpSpPr/>
          <p:nvPr/>
        </p:nvGrpSpPr>
        <p:grpSpPr>
          <a:xfrm>
            <a:off x="3870176" y="4365104"/>
            <a:ext cx="2286000" cy="646331"/>
            <a:chOff x="1147795" y="4725144"/>
            <a:chExt cx="2286000" cy="646331"/>
          </a:xfrm>
        </p:grpSpPr>
        <p:sp>
          <p:nvSpPr>
            <p:cNvPr id="60" name="Rectangle 59"/>
            <p:cNvSpPr/>
            <p:nvPr/>
          </p:nvSpPr>
          <p:spPr>
            <a:xfrm>
              <a:off x="1147795" y="4725144"/>
              <a:ext cx="2286000" cy="646331"/>
            </a:xfrm>
            <a:prstGeom prst="rect">
              <a:avLst/>
            </a:prstGeom>
          </p:spPr>
          <p:txBody>
            <a:bodyPr wrap="square">
              <a:spAutoFit/>
            </a:bodyPr>
            <a:lstStyle/>
            <a:p>
              <a:pPr eaLnBrk="0" hangingPunct="0"/>
              <a:r>
                <a:rPr lang="fr-FR" b="1" dirty="0">
                  <a:solidFill>
                    <a:srgbClr val="FF0000"/>
                  </a:solidFill>
                </a:rPr>
                <a:t>N= (M+1)*(S+1)  </a:t>
              </a:r>
              <a:r>
                <a:rPr lang="fr-FR" b="1" dirty="0" smtClean="0">
                  <a:solidFill>
                    <a:srgbClr val="FF0000"/>
                  </a:solidFill>
                </a:rPr>
                <a:t>-1 </a:t>
              </a:r>
              <a:endParaRPr lang="fr-FR" b="1" dirty="0">
                <a:solidFill>
                  <a:srgbClr val="FF0000"/>
                </a:solidFill>
              </a:endParaRPr>
            </a:p>
            <a:p>
              <a:pPr eaLnBrk="0" hangingPunct="0"/>
              <a:r>
                <a:rPr lang="fr-FR" b="1" dirty="0">
                  <a:solidFill>
                    <a:srgbClr val="FF0000"/>
                  </a:solidFill>
                </a:rPr>
                <a:t>	</a:t>
              </a:r>
              <a:r>
                <a:rPr lang="fr-FR" b="1" dirty="0" smtClean="0">
                  <a:solidFill>
                    <a:srgbClr val="FF0000"/>
                  </a:solidFill>
                </a:rPr>
                <a:t>(R+1</a:t>
              </a:r>
              <a:r>
                <a:rPr lang="fr-FR" b="1" dirty="0">
                  <a:solidFill>
                    <a:srgbClr val="FF0000"/>
                  </a:solidFill>
                </a:rPr>
                <a:t>)</a:t>
              </a:r>
              <a:endParaRPr lang="fr-FR" b="1" dirty="0"/>
            </a:p>
          </p:txBody>
        </p:sp>
        <p:cxnSp>
          <p:nvCxnSpPr>
            <p:cNvPr id="61" name="Connecteur droit 60"/>
            <p:cNvCxnSpPr/>
            <p:nvPr/>
          </p:nvCxnSpPr>
          <p:spPr>
            <a:xfrm>
              <a:off x="1606285" y="5048309"/>
              <a:ext cx="144016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4587044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62" name="Line 6"/>
          <p:cNvSpPr>
            <a:spLocks noChangeShapeType="1"/>
          </p:cNvSpPr>
          <p:nvPr/>
        </p:nvSpPr>
        <p:spPr bwMode="auto">
          <a:xfrm>
            <a:off x="5154644" y="836712"/>
            <a:ext cx="0" cy="3429000"/>
          </a:xfrm>
          <a:prstGeom prst="line">
            <a:avLst/>
          </a:prstGeom>
          <a:noFill/>
          <a:ln w="9525">
            <a:solidFill>
              <a:schemeClr val="tx1"/>
            </a:solidFill>
            <a:round/>
            <a:headEnd/>
            <a:tailEnd/>
          </a:ln>
          <a:effectLst/>
        </p:spPr>
        <p:txBody>
          <a:bodyPr wrap="none" anchor="ctr">
            <a:spAutoFit/>
          </a:bodyPr>
          <a:lstStyle/>
          <a:p>
            <a:endParaRPr lang="fr-FR"/>
          </a:p>
        </p:txBody>
      </p:sp>
      <p:sp>
        <p:nvSpPr>
          <p:cNvPr id="147463" name="Oval 7"/>
          <p:cNvSpPr>
            <a:spLocks noChangeArrowheads="1"/>
          </p:cNvSpPr>
          <p:nvPr/>
        </p:nvSpPr>
        <p:spPr bwMode="auto">
          <a:xfrm>
            <a:off x="1344644" y="1217712"/>
            <a:ext cx="2133600" cy="2514600"/>
          </a:xfrm>
          <a:prstGeom prst="ellipse">
            <a:avLst/>
          </a:prstGeom>
          <a:solidFill>
            <a:schemeClr val="accent1"/>
          </a:solidFill>
          <a:ln w="9525">
            <a:noFill/>
            <a:round/>
            <a:headEnd/>
            <a:tailEnd/>
          </a:ln>
          <a:effectLst/>
        </p:spPr>
        <p:txBody>
          <a:bodyPr anchor="ctr">
            <a:spAutoFit/>
          </a:bodyPr>
          <a:lstStyle/>
          <a:p>
            <a:endParaRPr lang="fr-FR"/>
          </a:p>
        </p:txBody>
      </p:sp>
      <p:sp>
        <p:nvSpPr>
          <p:cNvPr id="147464" name="Oval 8"/>
          <p:cNvSpPr>
            <a:spLocks noChangeArrowheads="1"/>
          </p:cNvSpPr>
          <p:nvPr/>
        </p:nvSpPr>
        <p:spPr bwMode="auto">
          <a:xfrm>
            <a:off x="1725644" y="2208312"/>
            <a:ext cx="152400" cy="152400"/>
          </a:xfrm>
          <a:prstGeom prst="ellipse">
            <a:avLst/>
          </a:prstGeom>
          <a:solidFill>
            <a:srgbClr val="FF0000"/>
          </a:solidFill>
          <a:ln w="9525">
            <a:noFill/>
            <a:round/>
            <a:headEnd/>
            <a:tailEnd/>
          </a:ln>
          <a:effectLst/>
        </p:spPr>
        <p:txBody>
          <a:bodyPr wrap="none" anchor="ctr">
            <a:spAutoFit/>
          </a:bodyPr>
          <a:lstStyle/>
          <a:p>
            <a:endParaRPr lang="fr-FR"/>
          </a:p>
        </p:txBody>
      </p:sp>
      <p:sp>
        <p:nvSpPr>
          <p:cNvPr id="147465" name="Oval 9"/>
          <p:cNvSpPr>
            <a:spLocks noChangeArrowheads="1"/>
          </p:cNvSpPr>
          <p:nvPr/>
        </p:nvSpPr>
        <p:spPr bwMode="auto">
          <a:xfrm>
            <a:off x="2259044" y="1979712"/>
            <a:ext cx="152400" cy="152400"/>
          </a:xfrm>
          <a:prstGeom prst="ellipse">
            <a:avLst/>
          </a:prstGeom>
          <a:solidFill>
            <a:srgbClr val="FF0000"/>
          </a:solidFill>
          <a:ln w="9525">
            <a:noFill/>
            <a:round/>
            <a:headEnd/>
            <a:tailEnd/>
          </a:ln>
          <a:effectLst/>
        </p:spPr>
        <p:txBody>
          <a:bodyPr wrap="none" anchor="ctr">
            <a:spAutoFit/>
          </a:bodyPr>
          <a:lstStyle/>
          <a:p>
            <a:endParaRPr lang="fr-FR"/>
          </a:p>
        </p:txBody>
      </p:sp>
      <p:sp>
        <p:nvSpPr>
          <p:cNvPr id="147466" name="Oval 10"/>
          <p:cNvSpPr>
            <a:spLocks noChangeArrowheads="1"/>
          </p:cNvSpPr>
          <p:nvPr/>
        </p:nvSpPr>
        <p:spPr bwMode="auto">
          <a:xfrm>
            <a:off x="2335244" y="2970312"/>
            <a:ext cx="152400" cy="152400"/>
          </a:xfrm>
          <a:prstGeom prst="ellipse">
            <a:avLst/>
          </a:prstGeom>
          <a:solidFill>
            <a:srgbClr val="FF0000"/>
          </a:solidFill>
          <a:ln w="9525">
            <a:noFill/>
            <a:round/>
            <a:headEnd/>
            <a:tailEnd/>
          </a:ln>
          <a:effectLst/>
        </p:spPr>
        <p:txBody>
          <a:bodyPr wrap="none" anchor="ctr">
            <a:spAutoFit/>
          </a:bodyPr>
          <a:lstStyle/>
          <a:p>
            <a:endParaRPr lang="fr-FR"/>
          </a:p>
        </p:txBody>
      </p:sp>
      <p:sp>
        <p:nvSpPr>
          <p:cNvPr id="147467" name="Oval 11"/>
          <p:cNvSpPr>
            <a:spLocks noChangeArrowheads="1"/>
          </p:cNvSpPr>
          <p:nvPr/>
        </p:nvSpPr>
        <p:spPr bwMode="auto">
          <a:xfrm>
            <a:off x="2716244" y="2970312"/>
            <a:ext cx="152400" cy="152400"/>
          </a:xfrm>
          <a:prstGeom prst="ellipse">
            <a:avLst/>
          </a:prstGeom>
          <a:solidFill>
            <a:srgbClr val="FF0000"/>
          </a:solidFill>
          <a:ln w="9525">
            <a:noFill/>
            <a:round/>
            <a:headEnd/>
            <a:tailEnd/>
          </a:ln>
          <a:effectLst/>
        </p:spPr>
        <p:txBody>
          <a:bodyPr wrap="none" anchor="ctr">
            <a:spAutoFit/>
          </a:bodyPr>
          <a:lstStyle/>
          <a:p>
            <a:endParaRPr lang="fr-FR"/>
          </a:p>
        </p:txBody>
      </p:sp>
      <p:sp>
        <p:nvSpPr>
          <p:cNvPr id="147468" name="Oval 12"/>
          <p:cNvSpPr>
            <a:spLocks noChangeArrowheads="1"/>
          </p:cNvSpPr>
          <p:nvPr/>
        </p:nvSpPr>
        <p:spPr bwMode="auto">
          <a:xfrm>
            <a:off x="2792444" y="1979712"/>
            <a:ext cx="152400" cy="152400"/>
          </a:xfrm>
          <a:prstGeom prst="ellipse">
            <a:avLst/>
          </a:prstGeom>
          <a:solidFill>
            <a:srgbClr val="FF0000"/>
          </a:solidFill>
          <a:ln w="9525">
            <a:noFill/>
            <a:round/>
            <a:headEnd/>
            <a:tailEnd/>
          </a:ln>
          <a:effectLst/>
        </p:spPr>
        <p:txBody>
          <a:bodyPr wrap="none" anchor="ctr">
            <a:spAutoFit/>
          </a:bodyPr>
          <a:lstStyle/>
          <a:p>
            <a:endParaRPr lang="fr-FR"/>
          </a:p>
        </p:txBody>
      </p:sp>
      <p:sp>
        <p:nvSpPr>
          <p:cNvPr id="147469" name="Oval 13"/>
          <p:cNvSpPr>
            <a:spLocks noChangeArrowheads="1"/>
          </p:cNvSpPr>
          <p:nvPr/>
        </p:nvSpPr>
        <p:spPr bwMode="auto">
          <a:xfrm>
            <a:off x="2640044" y="2360712"/>
            <a:ext cx="152400" cy="152400"/>
          </a:xfrm>
          <a:prstGeom prst="ellipse">
            <a:avLst/>
          </a:prstGeom>
          <a:solidFill>
            <a:srgbClr val="FF0000"/>
          </a:solidFill>
          <a:ln w="9525">
            <a:noFill/>
            <a:round/>
            <a:headEnd/>
            <a:tailEnd/>
          </a:ln>
          <a:effectLst/>
        </p:spPr>
        <p:txBody>
          <a:bodyPr wrap="none" anchor="ctr">
            <a:spAutoFit/>
          </a:bodyPr>
          <a:lstStyle/>
          <a:p>
            <a:endParaRPr lang="fr-FR"/>
          </a:p>
        </p:txBody>
      </p:sp>
      <p:sp>
        <p:nvSpPr>
          <p:cNvPr id="147470" name="Oval 14"/>
          <p:cNvSpPr>
            <a:spLocks noChangeArrowheads="1"/>
          </p:cNvSpPr>
          <p:nvPr/>
        </p:nvSpPr>
        <p:spPr bwMode="auto">
          <a:xfrm>
            <a:off x="2411444" y="1674912"/>
            <a:ext cx="152400" cy="152400"/>
          </a:xfrm>
          <a:prstGeom prst="ellipse">
            <a:avLst/>
          </a:prstGeom>
          <a:solidFill>
            <a:srgbClr val="FF0000"/>
          </a:solidFill>
          <a:ln w="9525">
            <a:noFill/>
            <a:round/>
            <a:headEnd/>
            <a:tailEnd/>
          </a:ln>
          <a:effectLst/>
        </p:spPr>
        <p:txBody>
          <a:bodyPr wrap="none" anchor="ctr">
            <a:spAutoFit/>
          </a:bodyPr>
          <a:lstStyle/>
          <a:p>
            <a:endParaRPr lang="fr-FR"/>
          </a:p>
        </p:txBody>
      </p:sp>
      <p:sp>
        <p:nvSpPr>
          <p:cNvPr id="147471" name="Oval 15"/>
          <p:cNvSpPr>
            <a:spLocks noChangeArrowheads="1"/>
          </p:cNvSpPr>
          <p:nvPr/>
        </p:nvSpPr>
        <p:spPr bwMode="auto">
          <a:xfrm>
            <a:off x="3021044" y="2284512"/>
            <a:ext cx="152400" cy="152400"/>
          </a:xfrm>
          <a:prstGeom prst="ellipse">
            <a:avLst/>
          </a:prstGeom>
          <a:solidFill>
            <a:srgbClr val="FF0000"/>
          </a:solidFill>
          <a:ln w="9525">
            <a:noFill/>
            <a:round/>
            <a:headEnd/>
            <a:tailEnd/>
          </a:ln>
          <a:effectLst/>
        </p:spPr>
        <p:txBody>
          <a:bodyPr wrap="none" anchor="ctr">
            <a:spAutoFit/>
          </a:bodyPr>
          <a:lstStyle/>
          <a:p>
            <a:endParaRPr lang="fr-FR"/>
          </a:p>
        </p:txBody>
      </p:sp>
      <p:sp>
        <p:nvSpPr>
          <p:cNvPr id="147472" name="Oval 16"/>
          <p:cNvSpPr>
            <a:spLocks noChangeArrowheads="1"/>
          </p:cNvSpPr>
          <p:nvPr/>
        </p:nvSpPr>
        <p:spPr bwMode="auto">
          <a:xfrm>
            <a:off x="2944844" y="2665512"/>
            <a:ext cx="152400" cy="152400"/>
          </a:xfrm>
          <a:prstGeom prst="ellipse">
            <a:avLst/>
          </a:prstGeom>
          <a:solidFill>
            <a:srgbClr val="FF0000"/>
          </a:solidFill>
          <a:ln w="9525">
            <a:noFill/>
            <a:round/>
            <a:headEnd/>
            <a:tailEnd/>
          </a:ln>
          <a:effectLst/>
        </p:spPr>
        <p:txBody>
          <a:bodyPr wrap="none" anchor="ctr">
            <a:spAutoFit/>
          </a:bodyPr>
          <a:lstStyle/>
          <a:p>
            <a:endParaRPr lang="fr-FR"/>
          </a:p>
        </p:txBody>
      </p:sp>
      <p:sp>
        <p:nvSpPr>
          <p:cNvPr id="147473" name="Oval 17"/>
          <p:cNvSpPr>
            <a:spLocks noChangeArrowheads="1"/>
          </p:cNvSpPr>
          <p:nvPr/>
        </p:nvSpPr>
        <p:spPr bwMode="auto">
          <a:xfrm>
            <a:off x="1878044" y="1751112"/>
            <a:ext cx="152400" cy="152400"/>
          </a:xfrm>
          <a:prstGeom prst="ellipse">
            <a:avLst/>
          </a:prstGeom>
          <a:solidFill>
            <a:srgbClr val="FF0000"/>
          </a:solidFill>
          <a:ln w="9525">
            <a:noFill/>
            <a:round/>
            <a:headEnd/>
            <a:tailEnd/>
          </a:ln>
          <a:effectLst/>
        </p:spPr>
        <p:txBody>
          <a:bodyPr wrap="none" anchor="ctr">
            <a:spAutoFit/>
          </a:bodyPr>
          <a:lstStyle/>
          <a:p>
            <a:endParaRPr lang="fr-FR"/>
          </a:p>
        </p:txBody>
      </p:sp>
      <p:sp>
        <p:nvSpPr>
          <p:cNvPr id="147474" name="Oval 18"/>
          <p:cNvSpPr>
            <a:spLocks noChangeArrowheads="1"/>
          </p:cNvSpPr>
          <p:nvPr/>
        </p:nvSpPr>
        <p:spPr bwMode="auto">
          <a:xfrm>
            <a:off x="4011644" y="1446312"/>
            <a:ext cx="152400" cy="152400"/>
          </a:xfrm>
          <a:prstGeom prst="ellipse">
            <a:avLst/>
          </a:prstGeom>
          <a:solidFill>
            <a:srgbClr val="002060"/>
          </a:solidFill>
          <a:ln w="9525">
            <a:solidFill>
              <a:srgbClr val="FF0000"/>
            </a:solidFill>
            <a:round/>
            <a:headEnd/>
            <a:tailEnd/>
          </a:ln>
          <a:effectLst/>
        </p:spPr>
        <p:txBody>
          <a:bodyPr wrap="none" anchor="ctr">
            <a:spAutoFit/>
          </a:bodyPr>
          <a:lstStyle/>
          <a:p>
            <a:endParaRPr lang="fr-FR"/>
          </a:p>
        </p:txBody>
      </p:sp>
      <p:sp>
        <p:nvSpPr>
          <p:cNvPr id="147475" name="Oval 19"/>
          <p:cNvSpPr>
            <a:spLocks noChangeArrowheads="1"/>
          </p:cNvSpPr>
          <p:nvPr/>
        </p:nvSpPr>
        <p:spPr bwMode="auto">
          <a:xfrm>
            <a:off x="3783044" y="989112"/>
            <a:ext cx="152400" cy="152400"/>
          </a:xfrm>
          <a:prstGeom prst="ellipse">
            <a:avLst/>
          </a:prstGeom>
          <a:solidFill>
            <a:srgbClr val="002060"/>
          </a:solidFill>
          <a:ln w="9525">
            <a:solidFill>
              <a:srgbClr val="FF0000"/>
            </a:solidFill>
            <a:round/>
            <a:headEnd/>
            <a:tailEnd/>
          </a:ln>
          <a:effectLst/>
        </p:spPr>
        <p:txBody>
          <a:bodyPr wrap="none" anchor="ctr">
            <a:spAutoFit/>
          </a:bodyPr>
          <a:lstStyle/>
          <a:p>
            <a:endParaRPr lang="fr-FR"/>
          </a:p>
        </p:txBody>
      </p:sp>
      <p:sp>
        <p:nvSpPr>
          <p:cNvPr id="147476" name="Oval 20"/>
          <p:cNvSpPr>
            <a:spLocks noChangeArrowheads="1"/>
          </p:cNvSpPr>
          <p:nvPr/>
        </p:nvSpPr>
        <p:spPr bwMode="auto">
          <a:xfrm>
            <a:off x="3783044" y="1751112"/>
            <a:ext cx="152400" cy="152400"/>
          </a:xfrm>
          <a:prstGeom prst="ellipse">
            <a:avLst/>
          </a:prstGeom>
          <a:solidFill>
            <a:srgbClr val="002060"/>
          </a:solidFill>
          <a:ln w="9525">
            <a:solidFill>
              <a:srgbClr val="FF0000"/>
            </a:solidFill>
            <a:round/>
            <a:headEnd/>
            <a:tailEnd/>
          </a:ln>
          <a:effectLst/>
        </p:spPr>
        <p:txBody>
          <a:bodyPr wrap="none" anchor="ctr">
            <a:spAutoFit/>
          </a:bodyPr>
          <a:lstStyle/>
          <a:p>
            <a:endParaRPr lang="fr-FR"/>
          </a:p>
        </p:txBody>
      </p:sp>
      <p:sp>
        <p:nvSpPr>
          <p:cNvPr id="147477" name="Oval 21"/>
          <p:cNvSpPr>
            <a:spLocks noChangeArrowheads="1"/>
          </p:cNvSpPr>
          <p:nvPr/>
        </p:nvSpPr>
        <p:spPr bwMode="auto">
          <a:xfrm>
            <a:off x="3554444" y="1293912"/>
            <a:ext cx="152400" cy="152400"/>
          </a:xfrm>
          <a:prstGeom prst="ellipse">
            <a:avLst/>
          </a:prstGeom>
          <a:solidFill>
            <a:srgbClr val="002060"/>
          </a:solidFill>
          <a:ln w="9525">
            <a:solidFill>
              <a:srgbClr val="FF0000"/>
            </a:solidFill>
            <a:round/>
            <a:headEnd/>
            <a:tailEnd/>
          </a:ln>
          <a:effectLst/>
        </p:spPr>
        <p:txBody>
          <a:bodyPr wrap="none" anchor="ctr">
            <a:spAutoFit/>
          </a:bodyPr>
          <a:lstStyle/>
          <a:p>
            <a:endParaRPr lang="fr-FR"/>
          </a:p>
        </p:txBody>
      </p:sp>
      <p:sp>
        <p:nvSpPr>
          <p:cNvPr id="147478" name="Oval 22"/>
          <p:cNvSpPr>
            <a:spLocks noChangeArrowheads="1"/>
          </p:cNvSpPr>
          <p:nvPr/>
        </p:nvSpPr>
        <p:spPr bwMode="auto">
          <a:xfrm>
            <a:off x="4087844" y="1751112"/>
            <a:ext cx="152400" cy="152400"/>
          </a:xfrm>
          <a:prstGeom prst="ellipse">
            <a:avLst/>
          </a:prstGeom>
          <a:solidFill>
            <a:srgbClr val="002060"/>
          </a:solidFill>
          <a:ln w="9525">
            <a:solidFill>
              <a:srgbClr val="FF0000"/>
            </a:solidFill>
            <a:round/>
            <a:headEnd/>
            <a:tailEnd/>
          </a:ln>
          <a:effectLst/>
        </p:spPr>
        <p:txBody>
          <a:bodyPr wrap="none" anchor="ctr">
            <a:spAutoFit/>
          </a:bodyPr>
          <a:lstStyle/>
          <a:p>
            <a:endParaRPr lang="fr-FR"/>
          </a:p>
        </p:txBody>
      </p:sp>
      <p:sp>
        <p:nvSpPr>
          <p:cNvPr id="147479" name="Oval 23"/>
          <p:cNvSpPr>
            <a:spLocks noChangeArrowheads="1"/>
          </p:cNvSpPr>
          <p:nvPr/>
        </p:nvSpPr>
        <p:spPr bwMode="auto">
          <a:xfrm>
            <a:off x="3630644" y="1979712"/>
            <a:ext cx="152400" cy="152400"/>
          </a:xfrm>
          <a:prstGeom prst="ellipse">
            <a:avLst/>
          </a:prstGeom>
          <a:solidFill>
            <a:srgbClr val="002060"/>
          </a:solidFill>
          <a:ln w="9525">
            <a:solidFill>
              <a:srgbClr val="FF0000"/>
            </a:solidFill>
            <a:round/>
            <a:headEnd/>
            <a:tailEnd/>
          </a:ln>
          <a:effectLst/>
        </p:spPr>
        <p:txBody>
          <a:bodyPr wrap="none" anchor="ctr">
            <a:spAutoFit/>
          </a:bodyPr>
          <a:lstStyle/>
          <a:p>
            <a:endParaRPr lang="fr-FR"/>
          </a:p>
        </p:txBody>
      </p:sp>
      <p:sp>
        <p:nvSpPr>
          <p:cNvPr id="147480" name="Oval 24"/>
          <p:cNvSpPr>
            <a:spLocks noChangeArrowheads="1"/>
          </p:cNvSpPr>
          <p:nvPr/>
        </p:nvSpPr>
        <p:spPr bwMode="auto">
          <a:xfrm>
            <a:off x="3783044" y="1293912"/>
            <a:ext cx="152400" cy="152400"/>
          </a:xfrm>
          <a:prstGeom prst="ellipse">
            <a:avLst/>
          </a:prstGeom>
          <a:solidFill>
            <a:srgbClr val="002060"/>
          </a:solidFill>
          <a:ln w="9525">
            <a:solidFill>
              <a:srgbClr val="FF0000"/>
            </a:solidFill>
            <a:round/>
            <a:headEnd/>
            <a:tailEnd/>
          </a:ln>
          <a:effectLst/>
        </p:spPr>
        <p:txBody>
          <a:bodyPr wrap="none" anchor="ctr">
            <a:spAutoFit/>
          </a:bodyPr>
          <a:lstStyle/>
          <a:p>
            <a:endParaRPr lang="fr-FR"/>
          </a:p>
        </p:txBody>
      </p:sp>
      <p:sp>
        <p:nvSpPr>
          <p:cNvPr id="147481" name="Oval 25"/>
          <p:cNvSpPr>
            <a:spLocks noChangeArrowheads="1"/>
          </p:cNvSpPr>
          <p:nvPr/>
        </p:nvSpPr>
        <p:spPr bwMode="auto">
          <a:xfrm>
            <a:off x="3097244" y="836712"/>
            <a:ext cx="152400" cy="152400"/>
          </a:xfrm>
          <a:prstGeom prst="ellipse">
            <a:avLst/>
          </a:prstGeom>
          <a:solidFill>
            <a:srgbClr val="002060"/>
          </a:solidFill>
          <a:ln w="9525">
            <a:solidFill>
              <a:srgbClr val="FF0000"/>
            </a:solidFill>
            <a:round/>
            <a:headEnd/>
            <a:tailEnd/>
          </a:ln>
          <a:effectLst/>
        </p:spPr>
        <p:txBody>
          <a:bodyPr wrap="none" anchor="ctr">
            <a:spAutoFit/>
          </a:bodyPr>
          <a:lstStyle/>
          <a:p>
            <a:endParaRPr lang="fr-FR"/>
          </a:p>
        </p:txBody>
      </p:sp>
      <p:sp>
        <p:nvSpPr>
          <p:cNvPr id="147482" name="Oval 26"/>
          <p:cNvSpPr>
            <a:spLocks noChangeArrowheads="1"/>
          </p:cNvSpPr>
          <p:nvPr/>
        </p:nvSpPr>
        <p:spPr bwMode="auto">
          <a:xfrm>
            <a:off x="3478244" y="836712"/>
            <a:ext cx="152400" cy="152400"/>
          </a:xfrm>
          <a:prstGeom prst="ellipse">
            <a:avLst/>
          </a:prstGeom>
          <a:solidFill>
            <a:srgbClr val="002060"/>
          </a:solidFill>
          <a:ln w="9525">
            <a:solidFill>
              <a:srgbClr val="FF0000"/>
            </a:solidFill>
            <a:round/>
            <a:headEnd/>
            <a:tailEnd/>
          </a:ln>
          <a:effectLst/>
        </p:spPr>
        <p:txBody>
          <a:bodyPr wrap="none" anchor="ctr">
            <a:spAutoFit/>
          </a:bodyPr>
          <a:lstStyle/>
          <a:p>
            <a:endParaRPr lang="fr-FR"/>
          </a:p>
        </p:txBody>
      </p:sp>
      <p:sp>
        <p:nvSpPr>
          <p:cNvPr id="147483" name="Oval 27"/>
          <p:cNvSpPr>
            <a:spLocks noChangeArrowheads="1"/>
          </p:cNvSpPr>
          <p:nvPr/>
        </p:nvSpPr>
        <p:spPr bwMode="auto">
          <a:xfrm>
            <a:off x="3402044" y="1141512"/>
            <a:ext cx="152400" cy="152400"/>
          </a:xfrm>
          <a:prstGeom prst="ellipse">
            <a:avLst/>
          </a:prstGeom>
          <a:solidFill>
            <a:srgbClr val="002060"/>
          </a:solidFill>
          <a:ln w="9525">
            <a:solidFill>
              <a:srgbClr val="FF0000"/>
            </a:solidFill>
            <a:round/>
            <a:headEnd/>
            <a:tailEnd/>
          </a:ln>
          <a:effectLst/>
        </p:spPr>
        <p:txBody>
          <a:bodyPr wrap="none" anchor="ctr">
            <a:spAutoFit/>
          </a:bodyPr>
          <a:lstStyle/>
          <a:p>
            <a:endParaRPr lang="fr-FR"/>
          </a:p>
        </p:txBody>
      </p:sp>
      <p:sp>
        <p:nvSpPr>
          <p:cNvPr id="147484" name="Oval 28"/>
          <p:cNvSpPr>
            <a:spLocks noChangeArrowheads="1"/>
          </p:cNvSpPr>
          <p:nvPr/>
        </p:nvSpPr>
        <p:spPr bwMode="auto">
          <a:xfrm>
            <a:off x="6145244" y="1417737"/>
            <a:ext cx="2133600" cy="2514600"/>
          </a:xfrm>
          <a:prstGeom prst="ellipse">
            <a:avLst/>
          </a:prstGeom>
          <a:solidFill>
            <a:schemeClr val="accent1"/>
          </a:solidFill>
          <a:ln w="9525">
            <a:noFill/>
            <a:round/>
            <a:headEnd/>
            <a:tailEnd/>
          </a:ln>
          <a:effectLst/>
        </p:spPr>
        <p:txBody>
          <a:bodyPr anchor="ctr">
            <a:spAutoFit/>
          </a:bodyPr>
          <a:lstStyle/>
          <a:p>
            <a:endParaRPr lang="fr-FR"/>
          </a:p>
        </p:txBody>
      </p:sp>
      <p:sp>
        <p:nvSpPr>
          <p:cNvPr id="147485" name="Oval 29"/>
          <p:cNvSpPr>
            <a:spLocks noChangeArrowheads="1"/>
          </p:cNvSpPr>
          <p:nvPr/>
        </p:nvSpPr>
        <p:spPr bwMode="auto">
          <a:xfrm>
            <a:off x="8812244" y="2408337"/>
            <a:ext cx="152400" cy="152400"/>
          </a:xfrm>
          <a:prstGeom prst="ellipse">
            <a:avLst/>
          </a:prstGeom>
          <a:solidFill>
            <a:srgbClr val="FF0000"/>
          </a:solidFill>
          <a:ln w="9525">
            <a:noFill/>
            <a:round/>
            <a:headEnd/>
            <a:tailEnd/>
          </a:ln>
          <a:effectLst/>
        </p:spPr>
        <p:txBody>
          <a:bodyPr wrap="none" anchor="ctr">
            <a:spAutoFit/>
          </a:bodyPr>
          <a:lstStyle/>
          <a:p>
            <a:endParaRPr lang="fr-FR"/>
          </a:p>
        </p:txBody>
      </p:sp>
      <p:sp>
        <p:nvSpPr>
          <p:cNvPr id="147486" name="Oval 30"/>
          <p:cNvSpPr>
            <a:spLocks noChangeArrowheads="1"/>
          </p:cNvSpPr>
          <p:nvPr/>
        </p:nvSpPr>
        <p:spPr bwMode="auto">
          <a:xfrm>
            <a:off x="8507444" y="1493937"/>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147487" name="Oval 31"/>
          <p:cNvSpPr>
            <a:spLocks noChangeArrowheads="1"/>
          </p:cNvSpPr>
          <p:nvPr/>
        </p:nvSpPr>
        <p:spPr bwMode="auto">
          <a:xfrm>
            <a:off x="8355044" y="2103537"/>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147488" name="Oval 32"/>
          <p:cNvSpPr>
            <a:spLocks noChangeArrowheads="1"/>
          </p:cNvSpPr>
          <p:nvPr/>
        </p:nvSpPr>
        <p:spPr bwMode="auto">
          <a:xfrm>
            <a:off x="8888444" y="1951137"/>
            <a:ext cx="152400" cy="152400"/>
          </a:xfrm>
          <a:prstGeom prst="ellipse">
            <a:avLst/>
          </a:prstGeom>
          <a:solidFill>
            <a:srgbClr val="FF0000"/>
          </a:solidFill>
          <a:ln w="9525">
            <a:noFill/>
            <a:round/>
            <a:headEnd/>
            <a:tailEnd/>
          </a:ln>
          <a:effectLst/>
        </p:spPr>
        <p:txBody>
          <a:bodyPr wrap="none" anchor="ctr">
            <a:spAutoFit/>
          </a:bodyPr>
          <a:lstStyle/>
          <a:p>
            <a:endParaRPr lang="fr-FR"/>
          </a:p>
        </p:txBody>
      </p:sp>
      <p:sp>
        <p:nvSpPr>
          <p:cNvPr id="147489" name="Oval 33"/>
          <p:cNvSpPr>
            <a:spLocks noChangeArrowheads="1"/>
          </p:cNvSpPr>
          <p:nvPr/>
        </p:nvSpPr>
        <p:spPr bwMode="auto">
          <a:xfrm>
            <a:off x="8659844" y="1189137"/>
            <a:ext cx="152400" cy="152400"/>
          </a:xfrm>
          <a:prstGeom prst="ellipse">
            <a:avLst/>
          </a:prstGeom>
          <a:solidFill>
            <a:srgbClr val="FF0000"/>
          </a:solidFill>
          <a:ln w="9525">
            <a:noFill/>
            <a:round/>
            <a:headEnd/>
            <a:tailEnd/>
          </a:ln>
          <a:effectLst/>
        </p:spPr>
        <p:txBody>
          <a:bodyPr wrap="none" anchor="ctr">
            <a:spAutoFit/>
          </a:bodyPr>
          <a:lstStyle/>
          <a:p>
            <a:endParaRPr lang="fr-FR"/>
          </a:p>
        </p:txBody>
      </p:sp>
      <p:sp>
        <p:nvSpPr>
          <p:cNvPr id="147490" name="Oval 34"/>
          <p:cNvSpPr>
            <a:spLocks noChangeArrowheads="1"/>
          </p:cNvSpPr>
          <p:nvPr/>
        </p:nvSpPr>
        <p:spPr bwMode="auto">
          <a:xfrm>
            <a:off x="7440644" y="2560737"/>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147491" name="Oval 35"/>
          <p:cNvSpPr>
            <a:spLocks noChangeArrowheads="1"/>
          </p:cNvSpPr>
          <p:nvPr/>
        </p:nvSpPr>
        <p:spPr bwMode="auto">
          <a:xfrm>
            <a:off x="7212044" y="1874937"/>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147492" name="Oval 36"/>
          <p:cNvSpPr>
            <a:spLocks noChangeArrowheads="1"/>
          </p:cNvSpPr>
          <p:nvPr/>
        </p:nvSpPr>
        <p:spPr bwMode="auto">
          <a:xfrm>
            <a:off x="7974044" y="1112937"/>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147493" name="Oval 37"/>
          <p:cNvSpPr>
            <a:spLocks noChangeArrowheads="1"/>
          </p:cNvSpPr>
          <p:nvPr/>
        </p:nvSpPr>
        <p:spPr bwMode="auto">
          <a:xfrm>
            <a:off x="8888444" y="1493937"/>
            <a:ext cx="152400" cy="152400"/>
          </a:xfrm>
          <a:prstGeom prst="ellipse">
            <a:avLst/>
          </a:prstGeom>
          <a:solidFill>
            <a:srgbClr val="FF0000"/>
          </a:solidFill>
          <a:ln w="9525">
            <a:noFill/>
            <a:round/>
            <a:headEnd/>
            <a:tailEnd/>
          </a:ln>
          <a:effectLst/>
        </p:spPr>
        <p:txBody>
          <a:bodyPr wrap="none" anchor="ctr">
            <a:spAutoFit/>
          </a:bodyPr>
          <a:lstStyle/>
          <a:p>
            <a:endParaRPr lang="fr-FR"/>
          </a:p>
        </p:txBody>
      </p:sp>
      <p:sp>
        <p:nvSpPr>
          <p:cNvPr id="147494" name="Oval 38"/>
          <p:cNvSpPr>
            <a:spLocks noChangeArrowheads="1"/>
          </p:cNvSpPr>
          <p:nvPr/>
        </p:nvSpPr>
        <p:spPr bwMode="auto">
          <a:xfrm>
            <a:off x="6678644" y="1951137"/>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147495" name="Line 39"/>
          <p:cNvSpPr>
            <a:spLocks noChangeShapeType="1"/>
          </p:cNvSpPr>
          <p:nvPr/>
        </p:nvSpPr>
        <p:spPr bwMode="auto">
          <a:xfrm flipV="1">
            <a:off x="7821644" y="1646337"/>
            <a:ext cx="457200" cy="228600"/>
          </a:xfrm>
          <a:prstGeom prst="line">
            <a:avLst/>
          </a:prstGeom>
          <a:noFill/>
          <a:ln w="38100">
            <a:solidFill>
              <a:schemeClr val="tx1"/>
            </a:solidFill>
            <a:round/>
            <a:headEnd/>
            <a:tailEnd type="triangle" w="med" len="med"/>
          </a:ln>
          <a:effectLst/>
        </p:spPr>
        <p:txBody>
          <a:bodyPr wrap="none" anchor="ctr">
            <a:spAutoFit/>
          </a:bodyPr>
          <a:lstStyle/>
          <a:p>
            <a:endParaRPr lang="fr-FR"/>
          </a:p>
        </p:txBody>
      </p:sp>
      <p:sp>
        <p:nvSpPr>
          <p:cNvPr id="147496" name="Line 40"/>
          <p:cNvSpPr>
            <a:spLocks noChangeShapeType="1"/>
          </p:cNvSpPr>
          <p:nvPr/>
        </p:nvSpPr>
        <p:spPr bwMode="auto">
          <a:xfrm flipH="1">
            <a:off x="7897844" y="1874937"/>
            <a:ext cx="457200" cy="228600"/>
          </a:xfrm>
          <a:prstGeom prst="line">
            <a:avLst/>
          </a:prstGeom>
          <a:noFill/>
          <a:ln w="38100">
            <a:solidFill>
              <a:srgbClr val="FF0000"/>
            </a:solidFill>
            <a:round/>
            <a:headEnd/>
            <a:tailEnd type="triangle" w="med" len="med"/>
          </a:ln>
          <a:effectLst/>
        </p:spPr>
        <p:txBody>
          <a:bodyPr wrap="none" anchor="ctr">
            <a:spAutoFit/>
          </a:bodyPr>
          <a:lstStyle/>
          <a:p>
            <a:endParaRPr lang="fr-FR"/>
          </a:p>
        </p:txBody>
      </p:sp>
      <p:sp>
        <p:nvSpPr>
          <p:cNvPr id="147497" name="Oval 41"/>
          <p:cNvSpPr>
            <a:spLocks noChangeArrowheads="1"/>
          </p:cNvSpPr>
          <p:nvPr/>
        </p:nvSpPr>
        <p:spPr bwMode="auto">
          <a:xfrm>
            <a:off x="7059644" y="2179737"/>
            <a:ext cx="152400" cy="152400"/>
          </a:xfrm>
          <a:prstGeom prst="ellipse">
            <a:avLst/>
          </a:prstGeom>
          <a:solidFill>
            <a:srgbClr val="FF0000"/>
          </a:solidFill>
          <a:ln w="9525">
            <a:solidFill>
              <a:srgbClr val="FF0000"/>
            </a:solidFill>
            <a:round/>
            <a:headEnd/>
            <a:tailEnd/>
          </a:ln>
          <a:effectLst/>
        </p:spPr>
        <p:txBody>
          <a:bodyPr wrap="none" anchor="ctr">
            <a:spAutoFit/>
          </a:bodyPr>
          <a:lstStyle/>
          <a:p>
            <a:endParaRPr lang="fr-FR"/>
          </a:p>
        </p:txBody>
      </p:sp>
      <p:sp>
        <p:nvSpPr>
          <p:cNvPr id="147499" name="Oval 43"/>
          <p:cNvSpPr>
            <a:spLocks noChangeArrowheads="1"/>
          </p:cNvSpPr>
          <p:nvPr/>
        </p:nvSpPr>
        <p:spPr bwMode="auto">
          <a:xfrm>
            <a:off x="8583644" y="1951137"/>
            <a:ext cx="152400" cy="152400"/>
          </a:xfrm>
          <a:prstGeom prst="ellipse">
            <a:avLst/>
          </a:prstGeom>
          <a:solidFill>
            <a:srgbClr val="FF0000"/>
          </a:solidFill>
          <a:ln w="9525">
            <a:solidFill>
              <a:srgbClr val="FF0000"/>
            </a:solidFill>
            <a:round/>
            <a:headEnd/>
            <a:tailEnd/>
          </a:ln>
          <a:effectLst/>
        </p:spPr>
        <p:txBody>
          <a:bodyPr wrap="none" anchor="ctr">
            <a:spAutoFit/>
          </a:bodyPr>
          <a:lstStyle/>
          <a:p>
            <a:endParaRPr lang="fr-FR"/>
          </a:p>
        </p:txBody>
      </p:sp>
      <p:sp>
        <p:nvSpPr>
          <p:cNvPr id="147500" name="Oval 44"/>
          <p:cNvSpPr>
            <a:spLocks noChangeArrowheads="1"/>
          </p:cNvSpPr>
          <p:nvPr/>
        </p:nvSpPr>
        <p:spPr bwMode="auto">
          <a:xfrm>
            <a:off x="7440644" y="1798737"/>
            <a:ext cx="152400" cy="152400"/>
          </a:xfrm>
          <a:prstGeom prst="ellipse">
            <a:avLst/>
          </a:prstGeom>
          <a:solidFill>
            <a:srgbClr val="FF0000"/>
          </a:solidFill>
          <a:ln w="9525">
            <a:solidFill>
              <a:srgbClr val="FF0000"/>
            </a:solidFill>
            <a:round/>
            <a:headEnd/>
            <a:tailEnd/>
          </a:ln>
          <a:effectLst/>
        </p:spPr>
        <p:txBody>
          <a:bodyPr wrap="none" anchor="ctr">
            <a:spAutoFit/>
          </a:bodyPr>
          <a:lstStyle/>
          <a:p>
            <a:endParaRPr lang="fr-FR"/>
          </a:p>
        </p:txBody>
      </p:sp>
      <p:sp>
        <p:nvSpPr>
          <p:cNvPr id="147504" name="Oval 48"/>
          <p:cNvSpPr>
            <a:spLocks noChangeArrowheads="1"/>
          </p:cNvSpPr>
          <p:nvPr/>
        </p:nvSpPr>
        <p:spPr bwMode="auto">
          <a:xfrm>
            <a:off x="6831044" y="2916560"/>
            <a:ext cx="152400" cy="152400"/>
          </a:xfrm>
          <a:prstGeom prst="ellipse">
            <a:avLst/>
          </a:prstGeom>
          <a:solidFill>
            <a:srgbClr val="FF0000"/>
          </a:solidFill>
          <a:ln w="9525">
            <a:solidFill>
              <a:srgbClr val="FF0000"/>
            </a:solidFill>
            <a:round/>
            <a:headEnd/>
            <a:tailEnd/>
          </a:ln>
          <a:effectLst/>
        </p:spPr>
        <p:txBody>
          <a:bodyPr wrap="none" anchor="ctr">
            <a:spAutoFit/>
          </a:bodyPr>
          <a:lstStyle/>
          <a:p>
            <a:endParaRPr lang="fr-FR"/>
          </a:p>
        </p:txBody>
      </p:sp>
      <p:sp>
        <p:nvSpPr>
          <p:cNvPr id="147505" name="Oval 49"/>
          <p:cNvSpPr>
            <a:spLocks noChangeArrowheads="1"/>
          </p:cNvSpPr>
          <p:nvPr/>
        </p:nvSpPr>
        <p:spPr bwMode="auto">
          <a:xfrm>
            <a:off x="8278844" y="1036737"/>
            <a:ext cx="152400" cy="152400"/>
          </a:xfrm>
          <a:prstGeom prst="ellipse">
            <a:avLst/>
          </a:prstGeom>
          <a:solidFill>
            <a:srgbClr val="FF0000"/>
          </a:solidFill>
          <a:ln w="9525">
            <a:solidFill>
              <a:srgbClr val="FF0000"/>
            </a:solidFill>
            <a:round/>
            <a:headEnd/>
            <a:tailEnd/>
          </a:ln>
          <a:effectLst/>
        </p:spPr>
        <p:txBody>
          <a:bodyPr wrap="none" anchor="ctr">
            <a:spAutoFit/>
          </a:bodyPr>
          <a:lstStyle/>
          <a:p>
            <a:endParaRPr lang="fr-FR"/>
          </a:p>
        </p:txBody>
      </p:sp>
      <p:sp>
        <p:nvSpPr>
          <p:cNvPr id="147506" name="Oval 50"/>
          <p:cNvSpPr>
            <a:spLocks noChangeArrowheads="1"/>
          </p:cNvSpPr>
          <p:nvPr/>
        </p:nvSpPr>
        <p:spPr bwMode="auto">
          <a:xfrm>
            <a:off x="8202644" y="1341537"/>
            <a:ext cx="152400" cy="152400"/>
          </a:xfrm>
          <a:prstGeom prst="ellipse">
            <a:avLst/>
          </a:prstGeom>
          <a:solidFill>
            <a:srgbClr val="FF0000"/>
          </a:solidFill>
          <a:ln w="9525">
            <a:solidFill>
              <a:srgbClr val="FF0000"/>
            </a:solidFill>
            <a:round/>
            <a:headEnd/>
            <a:tailEnd/>
          </a:ln>
          <a:effectLst/>
        </p:spPr>
        <p:txBody>
          <a:bodyPr wrap="none" anchor="ctr">
            <a:spAutoFit/>
          </a:bodyPr>
          <a:lstStyle/>
          <a:p>
            <a:endParaRPr lang="fr-FR"/>
          </a:p>
        </p:txBody>
      </p:sp>
      <p:sp>
        <p:nvSpPr>
          <p:cNvPr id="147507" name="Text Box 51"/>
          <p:cNvSpPr txBox="1">
            <a:spLocks noChangeArrowheads="1"/>
          </p:cNvSpPr>
          <p:nvPr/>
        </p:nvSpPr>
        <p:spPr bwMode="auto">
          <a:xfrm>
            <a:off x="977932" y="4076799"/>
            <a:ext cx="3240087" cy="366713"/>
          </a:xfrm>
          <a:prstGeom prst="rect">
            <a:avLst/>
          </a:prstGeom>
          <a:noFill/>
          <a:ln w="9525">
            <a:noFill/>
            <a:miter lim="800000"/>
            <a:headEnd/>
            <a:tailEnd/>
          </a:ln>
          <a:effectLst/>
        </p:spPr>
        <p:txBody>
          <a:bodyPr>
            <a:spAutoFit/>
          </a:bodyPr>
          <a:lstStyle/>
          <a:p>
            <a:pPr algn="ctr" eaLnBrk="0" hangingPunct="0"/>
            <a:r>
              <a:rPr lang="fr-FR" dirty="0">
                <a:solidFill>
                  <a:srgbClr val="FF0000"/>
                </a:solidFill>
              </a:rPr>
              <a:t>10 marqués </a:t>
            </a:r>
            <a:r>
              <a:rPr lang="fr-FR" dirty="0"/>
              <a:t>dans la zone à t</a:t>
            </a:r>
          </a:p>
        </p:txBody>
      </p:sp>
      <p:sp>
        <p:nvSpPr>
          <p:cNvPr id="147508" name="Text Box 52"/>
          <p:cNvSpPr txBox="1">
            <a:spLocks noChangeArrowheads="1"/>
          </p:cNvSpPr>
          <p:nvPr/>
        </p:nvSpPr>
        <p:spPr bwMode="auto">
          <a:xfrm>
            <a:off x="6159234" y="4076799"/>
            <a:ext cx="2267544" cy="369332"/>
          </a:xfrm>
          <a:prstGeom prst="rect">
            <a:avLst/>
          </a:prstGeom>
          <a:noFill/>
          <a:ln w="9525">
            <a:noFill/>
            <a:miter lim="800000"/>
            <a:headEnd/>
            <a:tailEnd/>
          </a:ln>
          <a:effectLst/>
        </p:spPr>
        <p:txBody>
          <a:bodyPr wrap="none">
            <a:spAutoFit/>
          </a:bodyPr>
          <a:lstStyle/>
          <a:p>
            <a:pPr algn="ctr" eaLnBrk="0" hangingPunct="0"/>
            <a:r>
              <a:rPr lang="fr-FR" dirty="0"/>
              <a:t>Reste </a:t>
            </a:r>
            <a:r>
              <a:rPr lang="fr-FR" dirty="0">
                <a:solidFill>
                  <a:srgbClr val="FF0000"/>
                </a:solidFill>
              </a:rPr>
              <a:t>3 marqués </a:t>
            </a:r>
            <a:r>
              <a:rPr lang="fr-FR" dirty="0"/>
              <a:t>à </a:t>
            </a:r>
            <a:r>
              <a:rPr lang="fr-FR" dirty="0" smtClean="0"/>
              <a:t>t+1</a:t>
            </a:r>
            <a:endParaRPr lang="fr-FR" dirty="0"/>
          </a:p>
        </p:txBody>
      </p:sp>
      <p:sp>
        <p:nvSpPr>
          <p:cNvPr id="147509" name="Text Box 53"/>
          <p:cNvSpPr txBox="1">
            <a:spLocks noChangeArrowheads="1"/>
          </p:cNvSpPr>
          <p:nvPr/>
        </p:nvSpPr>
        <p:spPr bwMode="auto">
          <a:xfrm>
            <a:off x="2005036" y="116632"/>
            <a:ext cx="5924550" cy="549275"/>
          </a:xfrm>
          <a:prstGeom prst="rect">
            <a:avLst/>
          </a:prstGeom>
          <a:noFill/>
          <a:ln w="9525">
            <a:noFill/>
            <a:miter lim="800000"/>
            <a:headEnd/>
            <a:tailEnd/>
          </a:ln>
          <a:effectLst/>
        </p:spPr>
        <p:txBody>
          <a:bodyPr wrap="none">
            <a:spAutoFit/>
          </a:bodyPr>
          <a:lstStyle/>
          <a:p>
            <a:r>
              <a:rPr lang="fr-FR" sz="3000" b="1" dirty="0"/>
              <a:t>Importance de population close</a:t>
            </a:r>
          </a:p>
        </p:txBody>
      </p:sp>
      <p:sp>
        <p:nvSpPr>
          <p:cNvPr id="147510" name="Text Box 54"/>
          <p:cNvSpPr txBox="1">
            <a:spLocks noChangeArrowheads="1"/>
          </p:cNvSpPr>
          <p:nvPr/>
        </p:nvSpPr>
        <p:spPr bwMode="auto">
          <a:xfrm>
            <a:off x="467544" y="4941168"/>
            <a:ext cx="8358522" cy="400110"/>
          </a:xfrm>
          <a:prstGeom prst="rect">
            <a:avLst/>
          </a:prstGeom>
          <a:noFill/>
          <a:ln w="9525">
            <a:noFill/>
            <a:miter lim="800000"/>
            <a:headEnd/>
            <a:tailEnd/>
          </a:ln>
          <a:effectLst/>
        </p:spPr>
        <p:txBody>
          <a:bodyPr wrap="square">
            <a:spAutoFit/>
          </a:bodyPr>
          <a:lstStyle/>
          <a:p>
            <a:r>
              <a:rPr lang="fr-FR" sz="2000" dirty="0"/>
              <a:t>Si on recapture 10 individus à t+1 </a:t>
            </a:r>
            <a:r>
              <a:rPr lang="fr-FR" sz="2000" dirty="0" smtClean="0"/>
              <a:t>:</a:t>
            </a:r>
          </a:p>
        </p:txBody>
      </p:sp>
      <p:sp>
        <p:nvSpPr>
          <p:cNvPr id="52" name="ZoneTexte 51"/>
          <p:cNvSpPr txBox="1"/>
          <p:nvPr/>
        </p:nvSpPr>
        <p:spPr>
          <a:xfrm>
            <a:off x="0" y="0"/>
            <a:ext cx="2233304" cy="677108"/>
          </a:xfrm>
          <a:prstGeom prst="rect">
            <a:avLst/>
          </a:prstGeom>
          <a:noFill/>
        </p:spPr>
        <p:txBody>
          <a:bodyPr wrap="none" rtlCol="0">
            <a:spAutoFit/>
          </a:bodyPr>
          <a:lstStyle/>
          <a:p>
            <a:r>
              <a:rPr lang="fr-FR" sz="3800" b="1" dirty="0" smtClean="0"/>
              <a:t>Les CMR</a:t>
            </a:r>
            <a:endParaRPr lang="fr-FR" sz="3800" b="1" dirty="0"/>
          </a:p>
        </p:txBody>
      </p:sp>
      <p:sp>
        <p:nvSpPr>
          <p:cNvPr id="54" name="Oval 34"/>
          <p:cNvSpPr>
            <a:spLocks noChangeArrowheads="1"/>
          </p:cNvSpPr>
          <p:nvPr/>
        </p:nvSpPr>
        <p:spPr bwMode="auto">
          <a:xfrm>
            <a:off x="7092280" y="2713137"/>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56" name="Oval 34"/>
          <p:cNvSpPr>
            <a:spLocks noChangeArrowheads="1"/>
          </p:cNvSpPr>
          <p:nvPr/>
        </p:nvSpPr>
        <p:spPr bwMode="auto">
          <a:xfrm>
            <a:off x="7897844" y="3276600"/>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57" name="Oval 34"/>
          <p:cNvSpPr>
            <a:spLocks noChangeArrowheads="1"/>
          </p:cNvSpPr>
          <p:nvPr/>
        </p:nvSpPr>
        <p:spPr bwMode="auto">
          <a:xfrm>
            <a:off x="6804248" y="2492896"/>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58" name="Oval 34"/>
          <p:cNvSpPr>
            <a:spLocks noChangeArrowheads="1"/>
          </p:cNvSpPr>
          <p:nvPr/>
        </p:nvSpPr>
        <p:spPr bwMode="auto">
          <a:xfrm>
            <a:off x="6804248" y="3322737"/>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53" name="ZoneTexte 52"/>
          <p:cNvSpPr txBox="1"/>
          <p:nvPr/>
        </p:nvSpPr>
        <p:spPr>
          <a:xfrm>
            <a:off x="6156176" y="692696"/>
            <a:ext cx="2502352" cy="369332"/>
          </a:xfrm>
          <a:prstGeom prst="rect">
            <a:avLst/>
          </a:prstGeom>
          <a:noFill/>
        </p:spPr>
        <p:txBody>
          <a:bodyPr wrap="none" rtlCol="0">
            <a:spAutoFit/>
          </a:bodyPr>
          <a:lstStyle/>
          <a:p>
            <a:r>
              <a:rPr lang="fr-FR" dirty="0" smtClean="0"/>
              <a:t>Mouvements d’individus</a:t>
            </a:r>
            <a:endParaRPr lang="fr-FR" dirty="0"/>
          </a:p>
        </p:txBody>
      </p:sp>
      <p:grpSp>
        <p:nvGrpSpPr>
          <p:cNvPr id="55" name="Groupe 54"/>
          <p:cNvGrpSpPr/>
          <p:nvPr/>
        </p:nvGrpSpPr>
        <p:grpSpPr>
          <a:xfrm>
            <a:off x="3870176" y="4365104"/>
            <a:ext cx="2286000" cy="646331"/>
            <a:chOff x="1147795" y="4725144"/>
            <a:chExt cx="2286000" cy="646331"/>
          </a:xfrm>
        </p:grpSpPr>
        <p:sp>
          <p:nvSpPr>
            <p:cNvPr id="59" name="Rectangle 58"/>
            <p:cNvSpPr/>
            <p:nvPr/>
          </p:nvSpPr>
          <p:spPr>
            <a:xfrm>
              <a:off x="1147795" y="4725144"/>
              <a:ext cx="2286000" cy="646331"/>
            </a:xfrm>
            <a:prstGeom prst="rect">
              <a:avLst/>
            </a:prstGeom>
          </p:spPr>
          <p:txBody>
            <a:bodyPr wrap="square">
              <a:spAutoFit/>
            </a:bodyPr>
            <a:lstStyle/>
            <a:p>
              <a:pPr eaLnBrk="0" hangingPunct="0"/>
              <a:r>
                <a:rPr lang="fr-FR" b="1" dirty="0">
                  <a:solidFill>
                    <a:srgbClr val="FF0000"/>
                  </a:solidFill>
                </a:rPr>
                <a:t>N= (M+1)*(S+1)  </a:t>
              </a:r>
              <a:r>
                <a:rPr lang="fr-FR" b="1" dirty="0" smtClean="0">
                  <a:solidFill>
                    <a:srgbClr val="FF0000"/>
                  </a:solidFill>
                </a:rPr>
                <a:t>-1 </a:t>
              </a:r>
              <a:endParaRPr lang="fr-FR" b="1" dirty="0">
                <a:solidFill>
                  <a:srgbClr val="FF0000"/>
                </a:solidFill>
              </a:endParaRPr>
            </a:p>
            <a:p>
              <a:pPr eaLnBrk="0" hangingPunct="0"/>
              <a:r>
                <a:rPr lang="fr-FR" b="1" dirty="0">
                  <a:solidFill>
                    <a:srgbClr val="FF0000"/>
                  </a:solidFill>
                </a:rPr>
                <a:t>	</a:t>
              </a:r>
              <a:r>
                <a:rPr lang="fr-FR" b="1" dirty="0" smtClean="0">
                  <a:solidFill>
                    <a:srgbClr val="FF0000"/>
                  </a:solidFill>
                </a:rPr>
                <a:t>(R+1</a:t>
              </a:r>
              <a:r>
                <a:rPr lang="fr-FR" b="1" dirty="0">
                  <a:solidFill>
                    <a:srgbClr val="FF0000"/>
                  </a:solidFill>
                </a:rPr>
                <a:t>)</a:t>
              </a:r>
              <a:endParaRPr lang="fr-FR" b="1" dirty="0"/>
            </a:p>
          </p:txBody>
        </p:sp>
        <p:cxnSp>
          <p:nvCxnSpPr>
            <p:cNvPr id="60" name="Connecteur droit 59"/>
            <p:cNvCxnSpPr/>
            <p:nvPr/>
          </p:nvCxnSpPr>
          <p:spPr>
            <a:xfrm>
              <a:off x="1606285" y="5048309"/>
              <a:ext cx="144016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908568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62" name="Line 6"/>
          <p:cNvSpPr>
            <a:spLocks noChangeShapeType="1"/>
          </p:cNvSpPr>
          <p:nvPr/>
        </p:nvSpPr>
        <p:spPr bwMode="auto">
          <a:xfrm>
            <a:off x="5154644" y="836712"/>
            <a:ext cx="0" cy="3429000"/>
          </a:xfrm>
          <a:prstGeom prst="line">
            <a:avLst/>
          </a:prstGeom>
          <a:noFill/>
          <a:ln w="9525">
            <a:solidFill>
              <a:schemeClr val="tx1"/>
            </a:solidFill>
            <a:round/>
            <a:headEnd/>
            <a:tailEnd/>
          </a:ln>
          <a:effectLst/>
        </p:spPr>
        <p:txBody>
          <a:bodyPr wrap="none" anchor="ctr">
            <a:spAutoFit/>
          </a:bodyPr>
          <a:lstStyle/>
          <a:p>
            <a:endParaRPr lang="fr-FR"/>
          </a:p>
        </p:txBody>
      </p:sp>
      <p:sp>
        <p:nvSpPr>
          <p:cNvPr id="147463" name="Oval 7"/>
          <p:cNvSpPr>
            <a:spLocks noChangeArrowheads="1"/>
          </p:cNvSpPr>
          <p:nvPr/>
        </p:nvSpPr>
        <p:spPr bwMode="auto">
          <a:xfrm>
            <a:off x="1344644" y="1217712"/>
            <a:ext cx="2133600" cy="2514600"/>
          </a:xfrm>
          <a:prstGeom prst="ellipse">
            <a:avLst/>
          </a:prstGeom>
          <a:solidFill>
            <a:schemeClr val="accent1"/>
          </a:solidFill>
          <a:ln w="9525">
            <a:noFill/>
            <a:round/>
            <a:headEnd/>
            <a:tailEnd/>
          </a:ln>
          <a:effectLst/>
        </p:spPr>
        <p:txBody>
          <a:bodyPr anchor="ctr">
            <a:spAutoFit/>
          </a:bodyPr>
          <a:lstStyle/>
          <a:p>
            <a:endParaRPr lang="fr-FR"/>
          </a:p>
        </p:txBody>
      </p:sp>
      <p:sp>
        <p:nvSpPr>
          <p:cNvPr id="147464" name="Oval 8"/>
          <p:cNvSpPr>
            <a:spLocks noChangeArrowheads="1"/>
          </p:cNvSpPr>
          <p:nvPr/>
        </p:nvSpPr>
        <p:spPr bwMode="auto">
          <a:xfrm>
            <a:off x="1725644" y="2208312"/>
            <a:ext cx="152400" cy="152400"/>
          </a:xfrm>
          <a:prstGeom prst="ellipse">
            <a:avLst/>
          </a:prstGeom>
          <a:solidFill>
            <a:srgbClr val="FF0000"/>
          </a:solidFill>
          <a:ln w="9525">
            <a:noFill/>
            <a:round/>
            <a:headEnd/>
            <a:tailEnd/>
          </a:ln>
          <a:effectLst/>
        </p:spPr>
        <p:txBody>
          <a:bodyPr wrap="none" anchor="ctr">
            <a:spAutoFit/>
          </a:bodyPr>
          <a:lstStyle/>
          <a:p>
            <a:endParaRPr lang="fr-FR"/>
          </a:p>
        </p:txBody>
      </p:sp>
      <p:sp>
        <p:nvSpPr>
          <p:cNvPr id="147465" name="Oval 9"/>
          <p:cNvSpPr>
            <a:spLocks noChangeArrowheads="1"/>
          </p:cNvSpPr>
          <p:nvPr/>
        </p:nvSpPr>
        <p:spPr bwMode="auto">
          <a:xfrm>
            <a:off x="2259044" y="1979712"/>
            <a:ext cx="152400" cy="152400"/>
          </a:xfrm>
          <a:prstGeom prst="ellipse">
            <a:avLst/>
          </a:prstGeom>
          <a:solidFill>
            <a:srgbClr val="FF0000"/>
          </a:solidFill>
          <a:ln w="9525">
            <a:noFill/>
            <a:round/>
            <a:headEnd/>
            <a:tailEnd/>
          </a:ln>
          <a:effectLst/>
        </p:spPr>
        <p:txBody>
          <a:bodyPr wrap="none" anchor="ctr">
            <a:spAutoFit/>
          </a:bodyPr>
          <a:lstStyle/>
          <a:p>
            <a:endParaRPr lang="fr-FR"/>
          </a:p>
        </p:txBody>
      </p:sp>
      <p:sp>
        <p:nvSpPr>
          <p:cNvPr id="147466" name="Oval 10"/>
          <p:cNvSpPr>
            <a:spLocks noChangeArrowheads="1"/>
          </p:cNvSpPr>
          <p:nvPr/>
        </p:nvSpPr>
        <p:spPr bwMode="auto">
          <a:xfrm>
            <a:off x="2335244" y="2970312"/>
            <a:ext cx="152400" cy="152400"/>
          </a:xfrm>
          <a:prstGeom prst="ellipse">
            <a:avLst/>
          </a:prstGeom>
          <a:solidFill>
            <a:srgbClr val="FF0000"/>
          </a:solidFill>
          <a:ln w="9525">
            <a:noFill/>
            <a:round/>
            <a:headEnd/>
            <a:tailEnd/>
          </a:ln>
          <a:effectLst/>
        </p:spPr>
        <p:txBody>
          <a:bodyPr wrap="none" anchor="ctr">
            <a:spAutoFit/>
          </a:bodyPr>
          <a:lstStyle/>
          <a:p>
            <a:endParaRPr lang="fr-FR"/>
          </a:p>
        </p:txBody>
      </p:sp>
      <p:sp>
        <p:nvSpPr>
          <p:cNvPr id="147467" name="Oval 11"/>
          <p:cNvSpPr>
            <a:spLocks noChangeArrowheads="1"/>
          </p:cNvSpPr>
          <p:nvPr/>
        </p:nvSpPr>
        <p:spPr bwMode="auto">
          <a:xfrm>
            <a:off x="2716244" y="2970312"/>
            <a:ext cx="152400" cy="152400"/>
          </a:xfrm>
          <a:prstGeom prst="ellipse">
            <a:avLst/>
          </a:prstGeom>
          <a:solidFill>
            <a:srgbClr val="FF0000"/>
          </a:solidFill>
          <a:ln w="9525">
            <a:noFill/>
            <a:round/>
            <a:headEnd/>
            <a:tailEnd/>
          </a:ln>
          <a:effectLst/>
        </p:spPr>
        <p:txBody>
          <a:bodyPr wrap="none" anchor="ctr">
            <a:spAutoFit/>
          </a:bodyPr>
          <a:lstStyle/>
          <a:p>
            <a:endParaRPr lang="fr-FR"/>
          </a:p>
        </p:txBody>
      </p:sp>
      <p:sp>
        <p:nvSpPr>
          <p:cNvPr id="147468" name="Oval 12"/>
          <p:cNvSpPr>
            <a:spLocks noChangeArrowheads="1"/>
          </p:cNvSpPr>
          <p:nvPr/>
        </p:nvSpPr>
        <p:spPr bwMode="auto">
          <a:xfrm>
            <a:off x="2792444" y="1979712"/>
            <a:ext cx="152400" cy="152400"/>
          </a:xfrm>
          <a:prstGeom prst="ellipse">
            <a:avLst/>
          </a:prstGeom>
          <a:solidFill>
            <a:srgbClr val="FF0000"/>
          </a:solidFill>
          <a:ln w="9525">
            <a:noFill/>
            <a:round/>
            <a:headEnd/>
            <a:tailEnd/>
          </a:ln>
          <a:effectLst/>
        </p:spPr>
        <p:txBody>
          <a:bodyPr wrap="none" anchor="ctr">
            <a:spAutoFit/>
          </a:bodyPr>
          <a:lstStyle/>
          <a:p>
            <a:endParaRPr lang="fr-FR"/>
          </a:p>
        </p:txBody>
      </p:sp>
      <p:sp>
        <p:nvSpPr>
          <p:cNvPr id="147469" name="Oval 13"/>
          <p:cNvSpPr>
            <a:spLocks noChangeArrowheads="1"/>
          </p:cNvSpPr>
          <p:nvPr/>
        </p:nvSpPr>
        <p:spPr bwMode="auto">
          <a:xfrm>
            <a:off x="2640044" y="2360712"/>
            <a:ext cx="152400" cy="152400"/>
          </a:xfrm>
          <a:prstGeom prst="ellipse">
            <a:avLst/>
          </a:prstGeom>
          <a:solidFill>
            <a:srgbClr val="FF0000"/>
          </a:solidFill>
          <a:ln w="9525">
            <a:noFill/>
            <a:round/>
            <a:headEnd/>
            <a:tailEnd/>
          </a:ln>
          <a:effectLst/>
        </p:spPr>
        <p:txBody>
          <a:bodyPr wrap="none" anchor="ctr">
            <a:spAutoFit/>
          </a:bodyPr>
          <a:lstStyle/>
          <a:p>
            <a:endParaRPr lang="fr-FR"/>
          </a:p>
        </p:txBody>
      </p:sp>
      <p:sp>
        <p:nvSpPr>
          <p:cNvPr id="147470" name="Oval 14"/>
          <p:cNvSpPr>
            <a:spLocks noChangeArrowheads="1"/>
          </p:cNvSpPr>
          <p:nvPr/>
        </p:nvSpPr>
        <p:spPr bwMode="auto">
          <a:xfrm>
            <a:off x="2411444" y="1674912"/>
            <a:ext cx="152400" cy="152400"/>
          </a:xfrm>
          <a:prstGeom prst="ellipse">
            <a:avLst/>
          </a:prstGeom>
          <a:solidFill>
            <a:srgbClr val="FF0000"/>
          </a:solidFill>
          <a:ln w="9525">
            <a:noFill/>
            <a:round/>
            <a:headEnd/>
            <a:tailEnd/>
          </a:ln>
          <a:effectLst/>
        </p:spPr>
        <p:txBody>
          <a:bodyPr wrap="none" anchor="ctr">
            <a:spAutoFit/>
          </a:bodyPr>
          <a:lstStyle/>
          <a:p>
            <a:endParaRPr lang="fr-FR"/>
          </a:p>
        </p:txBody>
      </p:sp>
      <p:sp>
        <p:nvSpPr>
          <p:cNvPr id="147471" name="Oval 15"/>
          <p:cNvSpPr>
            <a:spLocks noChangeArrowheads="1"/>
          </p:cNvSpPr>
          <p:nvPr/>
        </p:nvSpPr>
        <p:spPr bwMode="auto">
          <a:xfrm>
            <a:off x="3021044" y="2284512"/>
            <a:ext cx="152400" cy="152400"/>
          </a:xfrm>
          <a:prstGeom prst="ellipse">
            <a:avLst/>
          </a:prstGeom>
          <a:solidFill>
            <a:srgbClr val="FF0000"/>
          </a:solidFill>
          <a:ln w="9525">
            <a:noFill/>
            <a:round/>
            <a:headEnd/>
            <a:tailEnd/>
          </a:ln>
          <a:effectLst/>
        </p:spPr>
        <p:txBody>
          <a:bodyPr wrap="none" anchor="ctr">
            <a:spAutoFit/>
          </a:bodyPr>
          <a:lstStyle/>
          <a:p>
            <a:endParaRPr lang="fr-FR"/>
          </a:p>
        </p:txBody>
      </p:sp>
      <p:sp>
        <p:nvSpPr>
          <p:cNvPr id="147472" name="Oval 16"/>
          <p:cNvSpPr>
            <a:spLocks noChangeArrowheads="1"/>
          </p:cNvSpPr>
          <p:nvPr/>
        </p:nvSpPr>
        <p:spPr bwMode="auto">
          <a:xfrm>
            <a:off x="2944844" y="2665512"/>
            <a:ext cx="152400" cy="152400"/>
          </a:xfrm>
          <a:prstGeom prst="ellipse">
            <a:avLst/>
          </a:prstGeom>
          <a:solidFill>
            <a:srgbClr val="FF0000"/>
          </a:solidFill>
          <a:ln w="9525">
            <a:noFill/>
            <a:round/>
            <a:headEnd/>
            <a:tailEnd/>
          </a:ln>
          <a:effectLst/>
        </p:spPr>
        <p:txBody>
          <a:bodyPr wrap="none" anchor="ctr">
            <a:spAutoFit/>
          </a:bodyPr>
          <a:lstStyle/>
          <a:p>
            <a:endParaRPr lang="fr-FR"/>
          </a:p>
        </p:txBody>
      </p:sp>
      <p:sp>
        <p:nvSpPr>
          <p:cNvPr id="147473" name="Oval 17"/>
          <p:cNvSpPr>
            <a:spLocks noChangeArrowheads="1"/>
          </p:cNvSpPr>
          <p:nvPr/>
        </p:nvSpPr>
        <p:spPr bwMode="auto">
          <a:xfrm>
            <a:off x="1878044" y="1751112"/>
            <a:ext cx="152400" cy="152400"/>
          </a:xfrm>
          <a:prstGeom prst="ellipse">
            <a:avLst/>
          </a:prstGeom>
          <a:solidFill>
            <a:srgbClr val="FF0000"/>
          </a:solidFill>
          <a:ln w="9525">
            <a:noFill/>
            <a:round/>
            <a:headEnd/>
            <a:tailEnd/>
          </a:ln>
          <a:effectLst/>
        </p:spPr>
        <p:txBody>
          <a:bodyPr wrap="none" anchor="ctr">
            <a:spAutoFit/>
          </a:bodyPr>
          <a:lstStyle/>
          <a:p>
            <a:endParaRPr lang="fr-FR"/>
          </a:p>
        </p:txBody>
      </p:sp>
      <p:sp>
        <p:nvSpPr>
          <p:cNvPr id="147474" name="Oval 18"/>
          <p:cNvSpPr>
            <a:spLocks noChangeArrowheads="1"/>
          </p:cNvSpPr>
          <p:nvPr/>
        </p:nvSpPr>
        <p:spPr bwMode="auto">
          <a:xfrm>
            <a:off x="4011644" y="1446312"/>
            <a:ext cx="152400" cy="152400"/>
          </a:xfrm>
          <a:prstGeom prst="ellipse">
            <a:avLst/>
          </a:prstGeom>
          <a:solidFill>
            <a:srgbClr val="002060"/>
          </a:solidFill>
          <a:ln w="9525">
            <a:solidFill>
              <a:srgbClr val="FF0000"/>
            </a:solidFill>
            <a:round/>
            <a:headEnd/>
            <a:tailEnd/>
          </a:ln>
          <a:effectLst/>
        </p:spPr>
        <p:txBody>
          <a:bodyPr wrap="none" anchor="ctr">
            <a:spAutoFit/>
          </a:bodyPr>
          <a:lstStyle/>
          <a:p>
            <a:endParaRPr lang="fr-FR"/>
          </a:p>
        </p:txBody>
      </p:sp>
      <p:sp>
        <p:nvSpPr>
          <p:cNvPr id="147475" name="Oval 19"/>
          <p:cNvSpPr>
            <a:spLocks noChangeArrowheads="1"/>
          </p:cNvSpPr>
          <p:nvPr/>
        </p:nvSpPr>
        <p:spPr bwMode="auto">
          <a:xfrm>
            <a:off x="3783044" y="989112"/>
            <a:ext cx="152400" cy="152400"/>
          </a:xfrm>
          <a:prstGeom prst="ellipse">
            <a:avLst/>
          </a:prstGeom>
          <a:solidFill>
            <a:srgbClr val="002060"/>
          </a:solidFill>
          <a:ln w="9525">
            <a:solidFill>
              <a:srgbClr val="FF0000"/>
            </a:solidFill>
            <a:round/>
            <a:headEnd/>
            <a:tailEnd/>
          </a:ln>
          <a:effectLst/>
        </p:spPr>
        <p:txBody>
          <a:bodyPr wrap="none" anchor="ctr">
            <a:spAutoFit/>
          </a:bodyPr>
          <a:lstStyle/>
          <a:p>
            <a:endParaRPr lang="fr-FR"/>
          </a:p>
        </p:txBody>
      </p:sp>
      <p:sp>
        <p:nvSpPr>
          <p:cNvPr id="147476" name="Oval 20"/>
          <p:cNvSpPr>
            <a:spLocks noChangeArrowheads="1"/>
          </p:cNvSpPr>
          <p:nvPr/>
        </p:nvSpPr>
        <p:spPr bwMode="auto">
          <a:xfrm>
            <a:off x="3783044" y="1751112"/>
            <a:ext cx="152400" cy="152400"/>
          </a:xfrm>
          <a:prstGeom prst="ellipse">
            <a:avLst/>
          </a:prstGeom>
          <a:solidFill>
            <a:srgbClr val="002060"/>
          </a:solidFill>
          <a:ln w="9525">
            <a:solidFill>
              <a:srgbClr val="FF0000"/>
            </a:solidFill>
            <a:round/>
            <a:headEnd/>
            <a:tailEnd/>
          </a:ln>
          <a:effectLst/>
        </p:spPr>
        <p:txBody>
          <a:bodyPr wrap="none" anchor="ctr">
            <a:spAutoFit/>
          </a:bodyPr>
          <a:lstStyle/>
          <a:p>
            <a:endParaRPr lang="fr-FR"/>
          </a:p>
        </p:txBody>
      </p:sp>
      <p:sp>
        <p:nvSpPr>
          <p:cNvPr id="147477" name="Oval 21"/>
          <p:cNvSpPr>
            <a:spLocks noChangeArrowheads="1"/>
          </p:cNvSpPr>
          <p:nvPr/>
        </p:nvSpPr>
        <p:spPr bwMode="auto">
          <a:xfrm>
            <a:off x="3554444" y="1293912"/>
            <a:ext cx="152400" cy="152400"/>
          </a:xfrm>
          <a:prstGeom prst="ellipse">
            <a:avLst/>
          </a:prstGeom>
          <a:solidFill>
            <a:srgbClr val="002060"/>
          </a:solidFill>
          <a:ln w="9525">
            <a:solidFill>
              <a:srgbClr val="FF0000"/>
            </a:solidFill>
            <a:round/>
            <a:headEnd/>
            <a:tailEnd/>
          </a:ln>
          <a:effectLst/>
        </p:spPr>
        <p:txBody>
          <a:bodyPr wrap="none" anchor="ctr">
            <a:spAutoFit/>
          </a:bodyPr>
          <a:lstStyle/>
          <a:p>
            <a:endParaRPr lang="fr-FR"/>
          </a:p>
        </p:txBody>
      </p:sp>
      <p:sp>
        <p:nvSpPr>
          <p:cNvPr id="147478" name="Oval 22"/>
          <p:cNvSpPr>
            <a:spLocks noChangeArrowheads="1"/>
          </p:cNvSpPr>
          <p:nvPr/>
        </p:nvSpPr>
        <p:spPr bwMode="auto">
          <a:xfrm>
            <a:off x="4087844" y="1751112"/>
            <a:ext cx="152400" cy="152400"/>
          </a:xfrm>
          <a:prstGeom prst="ellipse">
            <a:avLst/>
          </a:prstGeom>
          <a:solidFill>
            <a:srgbClr val="002060"/>
          </a:solidFill>
          <a:ln w="9525">
            <a:solidFill>
              <a:srgbClr val="FF0000"/>
            </a:solidFill>
            <a:round/>
            <a:headEnd/>
            <a:tailEnd/>
          </a:ln>
          <a:effectLst/>
        </p:spPr>
        <p:txBody>
          <a:bodyPr wrap="none" anchor="ctr">
            <a:spAutoFit/>
          </a:bodyPr>
          <a:lstStyle/>
          <a:p>
            <a:endParaRPr lang="fr-FR"/>
          </a:p>
        </p:txBody>
      </p:sp>
      <p:sp>
        <p:nvSpPr>
          <p:cNvPr id="147479" name="Oval 23"/>
          <p:cNvSpPr>
            <a:spLocks noChangeArrowheads="1"/>
          </p:cNvSpPr>
          <p:nvPr/>
        </p:nvSpPr>
        <p:spPr bwMode="auto">
          <a:xfrm>
            <a:off x="3630644" y="1979712"/>
            <a:ext cx="152400" cy="152400"/>
          </a:xfrm>
          <a:prstGeom prst="ellipse">
            <a:avLst/>
          </a:prstGeom>
          <a:solidFill>
            <a:srgbClr val="002060"/>
          </a:solidFill>
          <a:ln w="9525">
            <a:solidFill>
              <a:srgbClr val="FF0000"/>
            </a:solidFill>
            <a:round/>
            <a:headEnd/>
            <a:tailEnd/>
          </a:ln>
          <a:effectLst/>
        </p:spPr>
        <p:txBody>
          <a:bodyPr wrap="none" anchor="ctr">
            <a:spAutoFit/>
          </a:bodyPr>
          <a:lstStyle/>
          <a:p>
            <a:endParaRPr lang="fr-FR"/>
          </a:p>
        </p:txBody>
      </p:sp>
      <p:sp>
        <p:nvSpPr>
          <p:cNvPr id="147480" name="Oval 24"/>
          <p:cNvSpPr>
            <a:spLocks noChangeArrowheads="1"/>
          </p:cNvSpPr>
          <p:nvPr/>
        </p:nvSpPr>
        <p:spPr bwMode="auto">
          <a:xfrm>
            <a:off x="3783044" y="1293912"/>
            <a:ext cx="152400" cy="152400"/>
          </a:xfrm>
          <a:prstGeom prst="ellipse">
            <a:avLst/>
          </a:prstGeom>
          <a:solidFill>
            <a:srgbClr val="002060"/>
          </a:solidFill>
          <a:ln w="9525">
            <a:solidFill>
              <a:srgbClr val="FF0000"/>
            </a:solidFill>
            <a:round/>
            <a:headEnd/>
            <a:tailEnd/>
          </a:ln>
          <a:effectLst/>
        </p:spPr>
        <p:txBody>
          <a:bodyPr wrap="none" anchor="ctr">
            <a:spAutoFit/>
          </a:bodyPr>
          <a:lstStyle/>
          <a:p>
            <a:endParaRPr lang="fr-FR"/>
          </a:p>
        </p:txBody>
      </p:sp>
      <p:sp>
        <p:nvSpPr>
          <p:cNvPr id="147481" name="Oval 25"/>
          <p:cNvSpPr>
            <a:spLocks noChangeArrowheads="1"/>
          </p:cNvSpPr>
          <p:nvPr/>
        </p:nvSpPr>
        <p:spPr bwMode="auto">
          <a:xfrm>
            <a:off x="3097244" y="836712"/>
            <a:ext cx="152400" cy="152400"/>
          </a:xfrm>
          <a:prstGeom prst="ellipse">
            <a:avLst/>
          </a:prstGeom>
          <a:solidFill>
            <a:srgbClr val="002060"/>
          </a:solidFill>
          <a:ln w="9525">
            <a:solidFill>
              <a:srgbClr val="FF0000"/>
            </a:solidFill>
            <a:round/>
            <a:headEnd/>
            <a:tailEnd/>
          </a:ln>
          <a:effectLst/>
        </p:spPr>
        <p:txBody>
          <a:bodyPr wrap="none" anchor="ctr">
            <a:spAutoFit/>
          </a:bodyPr>
          <a:lstStyle/>
          <a:p>
            <a:endParaRPr lang="fr-FR"/>
          </a:p>
        </p:txBody>
      </p:sp>
      <p:sp>
        <p:nvSpPr>
          <p:cNvPr id="147482" name="Oval 26"/>
          <p:cNvSpPr>
            <a:spLocks noChangeArrowheads="1"/>
          </p:cNvSpPr>
          <p:nvPr/>
        </p:nvSpPr>
        <p:spPr bwMode="auto">
          <a:xfrm>
            <a:off x="3478244" y="836712"/>
            <a:ext cx="152400" cy="152400"/>
          </a:xfrm>
          <a:prstGeom prst="ellipse">
            <a:avLst/>
          </a:prstGeom>
          <a:solidFill>
            <a:srgbClr val="002060"/>
          </a:solidFill>
          <a:ln w="9525">
            <a:solidFill>
              <a:srgbClr val="FF0000"/>
            </a:solidFill>
            <a:round/>
            <a:headEnd/>
            <a:tailEnd/>
          </a:ln>
          <a:effectLst/>
        </p:spPr>
        <p:txBody>
          <a:bodyPr wrap="none" anchor="ctr">
            <a:spAutoFit/>
          </a:bodyPr>
          <a:lstStyle/>
          <a:p>
            <a:endParaRPr lang="fr-FR"/>
          </a:p>
        </p:txBody>
      </p:sp>
      <p:sp>
        <p:nvSpPr>
          <p:cNvPr id="147483" name="Oval 27"/>
          <p:cNvSpPr>
            <a:spLocks noChangeArrowheads="1"/>
          </p:cNvSpPr>
          <p:nvPr/>
        </p:nvSpPr>
        <p:spPr bwMode="auto">
          <a:xfrm>
            <a:off x="3402044" y="1141512"/>
            <a:ext cx="152400" cy="152400"/>
          </a:xfrm>
          <a:prstGeom prst="ellipse">
            <a:avLst/>
          </a:prstGeom>
          <a:solidFill>
            <a:srgbClr val="002060"/>
          </a:solidFill>
          <a:ln w="9525">
            <a:solidFill>
              <a:srgbClr val="FF0000"/>
            </a:solidFill>
            <a:round/>
            <a:headEnd/>
            <a:tailEnd/>
          </a:ln>
          <a:effectLst/>
        </p:spPr>
        <p:txBody>
          <a:bodyPr wrap="none" anchor="ctr">
            <a:spAutoFit/>
          </a:bodyPr>
          <a:lstStyle/>
          <a:p>
            <a:endParaRPr lang="fr-FR"/>
          </a:p>
        </p:txBody>
      </p:sp>
      <p:sp>
        <p:nvSpPr>
          <p:cNvPr id="147484" name="Oval 28"/>
          <p:cNvSpPr>
            <a:spLocks noChangeArrowheads="1"/>
          </p:cNvSpPr>
          <p:nvPr/>
        </p:nvSpPr>
        <p:spPr bwMode="auto">
          <a:xfrm>
            <a:off x="6145244" y="1417737"/>
            <a:ext cx="2133600" cy="2514600"/>
          </a:xfrm>
          <a:prstGeom prst="ellipse">
            <a:avLst/>
          </a:prstGeom>
          <a:solidFill>
            <a:schemeClr val="accent1"/>
          </a:solidFill>
          <a:ln w="9525">
            <a:noFill/>
            <a:round/>
            <a:headEnd/>
            <a:tailEnd/>
          </a:ln>
          <a:effectLst/>
        </p:spPr>
        <p:txBody>
          <a:bodyPr anchor="ctr">
            <a:spAutoFit/>
          </a:bodyPr>
          <a:lstStyle/>
          <a:p>
            <a:endParaRPr lang="fr-FR"/>
          </a:p>
        </p:txBody>
      </p:sp>
      <p:sp>
        <p:nvSpPr>
          <p:cNvPr id="147485" name="Oval 29"/>
          <p:cNvSpPr>
            <a:spLocks noChangeArrowheads="1"/>
          </p:cNvSpPr>
          <p:nvPr/>
        </p:nvSpPr>
        <p:spPr bwMode="auto">
          <a:xfrm>
            <a:off x="8812244" y="2408337"/>
            <a:ext cx="152400" cy="152400"/>
          </a:xfrm>
          <a:prstGeom prst="ellipse">
            <a:avLst/>
          </a:prstGeom>
          <a:solidFill>
            <a:srgbClr val="FF0000"/>
          </a:solidFill>
          <a:ln w="9525">
            <a:noFill/>
            <a:round/>
            <a:headEnd/>
            <a:tailEnd/>
          </a:ln>
          <a:effectLst/>
        </p:spPr>
        <p:txBody>
          <a:bodyPr wrap="none" anchor="ctr">
            <a:spAutoFit/>
          </a:bodyPr>
          <a:lstStyle/>
          <a:p>
            <a:endParaRPr lang="fr-FR"/>
          </a:p>
        </p:txBody>
      </p:sp>
      <p:sp>
        <p:nvSpPr>
          <p:cNvPr id="147486" name="Oval 30"/>
          <p:cNvSpPr>
            <a:spLocks noChangeArrowheads="1"/>
          </p:cNvSpPr>
          <p:nvPr/>
        </p:nvSpPr>
        <p:spPr bwMode="auto">
          <a:xfrm>
            <a:off x="8507444" y="1493937"/>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147487" name="Oval 31"/>
          <p:cNvSpPr>
            <a:spLocks noChangeArrowheads="1"/>
          </p:cNvSpPr>
          <p:nvPr/>
        </p:nvSpPr>
        <p:spPr bwMode="auto">
          <a:xfrm>
            <a:off x="8355044" y="2103537"/>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147488" name="Oval 32"/>
          <p:cNvSpPr>
            <a:spLocks noChangeArrowheads="1"/>
          </p:cNvSpPr>
          <p:nvPr/>
        </p:nvSpPr>
        <p:spPr bwMode="auto">
          <a:xfrm>
            <a:off x="8888444" y="1951137"/>
            <a:ext cx="152400" cy="152400"/>
          </a:xfrm>
          <a:prstGeom prst="ellipse">
            <a:avLst/>
          </a:prstGeom>
          <a:solidFill>
            <a:srgbClr val="FF0000"/>
          </a:solidFill>
          <a:ln w="9525">
            <a:noFill/>
            <a:round/>
            <a:headEnd/>
            <a:tailEnd/>
          </a:ln>
          <a:effectLst/>
        </p:spPr>
        <p:txBody>
          <a:bodyPr wrap="none" anchor="ctr">
            <a:spAutoFit/>
          </a:bodyPr>
          <a:lstStyle/>
          <a:p>
            <a:endParaRPr lang="fr-FR"/>
          </a:p>
        </p:txBody>
      </p:sp>
      <p:sp>
        <p:nvSpPr>
          <p:cNvPr id="147489" name="Oval 33"/>
          <p:cNvSpPr>
            <a:spLocks noChangeArrowheads="1"/>
          </p:cNvSpPr>
          <p:nvPr/>
        </p:nvSpPr>
        <p:spPr bwMode="auto">
          <a:xfrm>
            <a:off x="8659844" y="1189137"/>
            <a:ext cx="152400" cy="152400"/>
          </a:xfrm>
          <a:prstGeom prst="ellipse">
            <a:avLst/>
          </a:prstGeom>
          <a:solidFill>
            <a:srgbClr val="FF0000"/>
          </a:solidFill>
          <a:ln w="9525">
            <a:noFill/>
            <a:round/>
            <a:headEnd/>
            <a:tailEnd/>
          </a:ln>
          <a:effectLst/>
        </p:spPr>
        <p:txBody>
          <a:bodyPr wrap="none" anchor="ctr">
            <a:spAutoFit/>
          </a:bodyPr>
          <a:lstStyle/>
          <a:p>
            <a:endParaRPr lang="fr-FR"/>
          </a:p>
        </p:txBody>
      </p:sp>
      <p:sp>
        <p:nvSpPr>
          <p:cNvPr id="147490" name="Oval 34"/>
          <p:cNvSpPr>
            <a:spLocks noChangeArrowheads="1"/>
          </p:cNvSpPr>
          <p:nvPr/>
        </p:nvSpPr>
        <p:spPr bwMode="auto">
          <a:xfrm>
            <a:off x="7440644" y="2560737"/>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147491" name="Oval 35"/>
          <p:cNvSpPr>
            <a:spLocks noChangeArrowheads="1"/>
          </p:cNvSpPr>
          <p:nvPr/>
        </p:nvSpPr>
        <p:spPr bwMode="auto">
          <a:xfrm>
            <a:off x="7212044" y="1874937"/>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147492" name="Oval 36"/>
          <p:cNvSpPr>
            <a:spLocks noChangeArrowheads="1"/>
          </p:cNvSpPr>
          <p:nvPr/>
        </p:nvSpPr>
        <p:spPr bwMode="auto">
          <a:xfrm>
            <a:off x="7974044" y="1112937"/>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147493" name="Oval 37"/>
          <p:cNvSpPr>
            <a:spLocks noChangeArrowheads="1"/>
          </p:cNvSpPr>
          <p:nvPr/>
        </p:nvSpPr>
        <p:spPr bwMode="auto">
          <a:xfrm>
            <a:off x="8888444" y="1493937"/>
            <a:ext cx="152400" cy="152400"/>
          </a:xfrm>
          <a:prstGeom prst="ellipse">
            <a:avLst/>
          </a:prstGeom>
          <a:solidFill>
            <a:srgbClr val="FF0000"/>
          </a:solidFill>
          <a:ln w="9525">
            <a:noFill/>
            <a:round/>
            <a:headEnd/>
            <a:tailEnd/>
          </a:ln>
          <a:effectLst/>
        </p:spPr>
        <p:txBody>
          <a:bodyPr wrap="none" anchor="ctr">
            <a:spAutoFit/>
          </a:bodyPr>
          <a:lstStyle/>
          <a:p>
            <a:endParaRPr lang="fr-FR"/>
          </a:p>
        </p:txBody>
      </p:sp>
      <p:sp>
        <p:nvSpPr>
          <p:cNvPr id="147494" name="Oval 38"/>
          <p:cNvSpPr>
            <a:spLocks noChangeArrowheads="1"/>
          </p:cNvSpPr>
          <p:nvPr/>
        </p:nvSpPr>
        <p:spPr bwMode="auto">
          <a:xfrm>
            <a:off x="6678644" y="1951137"/>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147495" name="Line 39"/>
          <p:cNvSpPr>
            <a:spLocks noChangeShapeType="1"/>
          </p:cNvSpPr>
          <p:nvPr/>
        </p:nvSpPr>
        <p:spPr bwMode="auto">
          <a:xfrm flipV="1">
            <a:off x="7821644" y="1646337"/>
            <a:ext cx="457200" cy="228600"/>
          </a:xfrm>
          <a:prstGeom prst="line">
            <a:avLst/>
          </a:prstGeom>
          <a:noFill/>
          <a:ln w="38100">
            <a:solidFill>
              <a:schemeClr val="tx1"/>
            </a:solidFill>
            <a:round/>
            <a:headEnd/>
            <a:tailEnd type="triangle" w="med" len="med"/>
          </a:ln>
          <a:effectLst/>
        </p:spPr>
        <p:txBody>
          <a:bodyPr wrap="none" anchor="ctr">
            <a:spAutoFit/>
          </a:bodyPr>
          <a:lstStyle/>
          <a:p>
            <a:endParaRPr lang="fr-FR"/>
          </a:p>
        </p:txBody>
      </p:sp>
      <p:sp>
        <p:nvSpPr>
          <p:cNvPr id="147496" name="Line 40"/>
          <p:cNvSpPr>
            <a:spLocks noChangeShapeType="1"/>
          </p:cNvSpPr>
          <p:nvPr/>
        </p:nvSpPr>
        <p:spPr bwMode="auto">
          <a:xfrm flipH="1">
            <a:off x="7897844" y="1874937"/>
            <a:ext cx="457200" cy="228600"/>
          </a:xfrm>
          <a:prstGeom prst="line">
            <a:avLst/>
          </a:prstGeom>
          <a:noFill/>
          <a:ln w="38100">
            <a:solidFill>
              <a:srgbClr val="FF0000"/>
            </a:solidFill>
            <a:round/>
            <a:headEnd/>
            <a:tailEnd type="triangle" w="med" len="med"/>
          </a:ln>
          <a:effectLst/>
        </p:spPr>
        <p:txBody>
          <a:bodyPr wrap="none" anchor="ctr">
            <a:spAutoFit/>
          </a:bodyPr>
          <a:lstStyle/>
          <a:p>
            <a:endParaRPr lang="fr-FR"/>
          </a:p>
        </p:txBody>
      </p:sp>
      <p:sp>
        <p:nvSpPr>
          <p:cNvPr id="147497" name="Oval 41"/>
          <p:cNvSpPr>
            <a:spLocks noChangeArrowheads="1"/>
          </p:cNvSpPr>
          <p:nvPr/>
        </p:nvSpPr>
        <p:spPr bwMode="auto">
          <a:xfrm>
            <a:off x="7059644" y="2179737"/>
            <a:ext cx="152400" cy="152400"/>
          </a:xfrm>
          <a:prstGeom prst="ellipse">
            <a:avLst/>
          </a:prstGeom>
          <a:solidFill>
            <a:srgbClr val="FF0000"/>
          </a:solidFill>
          <a:ln w="9525">
            <a:solidFill>
              <a:srgbClr val="FF0000"/>
            </a:solidFill>
            <a:round/>
            <a:headEnd/>
            <a:tailEnd/>
          </a:ln>
          <a:effectLst/>
        </p:spPr>
        <p:txBody>
          <a:bodyPr wrap="none" anchor="ctr">
            <a:spAutoFit/>
          </a:bodyPr>
          <a:lstStyle/>
          <a:p>
            <a:endParaRPr lang="fr-FR"/>
          </a:p>
        </p:txBody>
      </p:sp>
      <p:sp>
        <p:nvSpPr>
          <p:cNvPr id="147499" name="Oval 43"/>
          <p:cNvSpPr>
            <a:spLocks noChangeArrowheads="1"/>
          </p:cNvSpPr>
          <p:nvPr/>
        </p:nvSpPr>
        <p:spPr bwMode="auto">
          <a:xfrm>
            <a:off x="8583644" y="1951137"/>
            <a:ext cx="152400" cy="152400"/>
          </a:xfrm>
          <a:prstGeom prst="ellipse">
            <a:avLst/>
          </a:prstGeom>
          <a:solidFill>
            <a:srgbClr val="FF0000"/>
          </a:solidFill>
          <a:ln w="9525">
            <a:solidFill>
              <a:srgbClr val="FF0000"/>
            </a:solidFill>
            <a:round/>
            <a:headEnd/>
            <a:tailEnd/>
          </a:ln>
          <a:effectLst/>
        </p:spPr>
        <p:txBody>
          <a:bodyPr wrap="none" anchor="ctr">
            <a:spAutoFit/>
          </a:bodyPr>
          <a:lstStyle/>
          <a:p>
            <a:endParaRPr lang="fr-FR"/>
          </a:p>
        </p:txBody>
      </p:sp>
      <p:sp>
        <p:nvSpPr>
          <p:cNvPr id="147500" name="Oval 44"/>
          <p:cNvSpPr>
            <a:spLocks noChangeArrowheads="1"/>
          </p:cNvSpPr>
          <p:nvPr/>
        </p:nvSpPr>
        <p:spPr bwMode="auto">
          <a:xfrm>
            <a:off x="7440644" y="1798737"/>
            <a:ext cx="152400" cy="152400"/>
          </a:xfrm>
          <a:prstGeom prst="ellipse">
            <a:avLst/>
          </a:prstGeom>
          <a:solidFill>
            <a:srgbClr val="FF0000"/>
          </a:solidFill>
          <a:ln w="9525">
            <a:solidFill>
              <a:srgbClr val="FF0000"/>
            </a:solidFill>
            <a:round/>
            <a:headEnd/>
            <a:tailEnd/>
          </a:ln>
          <a:effectLst/>
        </p:spPr>
        <p:txBody>
          <a:bodyPr wrap="none" anchor="ctr">
            <a:spAutoFit/>
          </a:bodyPr>
          <a:lstStyle/>
          <a:p>
            <a:endParaRPr lang="fr-FR"/>
          </a:p>
        </p:txBody>
      </p:sp>
      <p:sp>
        <p:nvSpPr>
          <p:cNvPr id="147504" name="Oval 48"/>
          <p:cNvSpPr>
            <a:spLocks noChangeArrowheads="1"/>
          </p:cNvSpPr>
          <p:nvPr/>
        </p:nvSpPr>
        <p:spPr bwMode="auto">
          <a:xfrm>
            <a:off x="6831044" y="2916560"/>
            <a:ext cx="152400" cy="152400"/>
          </a:xfrm>
          <a:prstGeom prst="ellipse">
            <a:avLst/>
          </a:prstGeom>
          <a:solidFill>
            <a:srgbClr val="FF0000"/>
          </a:solidFill>
          <a:ln w="9525">
            <a:solidFill>
              <a:srgbClr val="FF0000"/>
            </a:solidFill>
            <a:round/>
            <a:headEnd/>
            <a:tailEnd/>
          </a:ln>
          <a:effectLst/>
        </p:spPr>
        <p:txBody>
          <a:bodyPr wrap="none" anchor="ctr">
            <a:spAutoFit/>
          </a:bodyPr>
          <a:lstStyle/>
          <a:p>
            <a:endParaRPr lang="fr-FR"/>
          </a:p>
        </p:txBody>
      </p:sp>
      <p:sp>
        <p:nvSpPr>
          <p:cNvPr id="147505" name="Oval 49"/>
          <p:cNvSpPr>
            <a:spLocks noChangeArrowheads="1"/>
          </p:cNvSpPr>
          <p:nvPr/>
        </p:nvSpPr>
        <p:spPr bwMode="auto">
          <a:xfrm>
            <a:off x="8278844" y="1036737"/>
            <a:ext cx="152400" cy="152400"/>
          </a:xfrm>
          <a:prstGeom prst="ellipse">
            <a:avLst/>
          </a:prstGeom>
          <a:solidFill>
            <a:srgbClr val="FF0000"/>
          </a:solidFill>
          <a:ln w="9525">
            <a:solidFill>
              <a:srgbClr val="FF0000"/>
            </a:solidFill>
            <a:round/>
            <a:headEnd/>
            <a:tailEnd/>
          </a:ln>
          <a:effectLst/>
        </p:spPr>
        <p:txBody>
          <a:bodyPr wrap="none" anchor="ctr">
            <a:spAutoFit/>
          </a:bodyPr>
          <a:lstStyle/>
          <a:p>
            <a:endParaRPr lang="fr-FR"/>
          </a:p>
        </p:txBody>
      </p:sp>
      <p:sp>
        <p:nvSpPr>
          <p:cNvPr id="147506" name="Oval 50"/>
          <p:cNvSpPr>
            <a:spLocks noChangeArrowheads="1"/>
          </p:cNvSpPr>
          <p:nvPr/>
        </p:nvSpPr>
        <p:spPr bwMode="auto">
          <a:xfrm>
            <a:off x="8202644" y="1341537"/>
            <a:ext cx="152400" cy="152400"/>
          </a:xfrm>
          <a:prstGeom prst="ellipse">
            <a:avLst/>
          </a:prstGeom>
          <a:solidFill>
            <a:srgbClr val="FF0000"/>
          </a:solidFill>
          <a:ln w="9525">
            <a:solidFill>
              <a:srgbClr val="FF0000"/>
            </a:solidFill>
            <a:round/>
            <a:headEnd/>
            <a:tailEnd/>
          </a:ln>
          <a:effectLst/>
        </p:spPr>
        <p:txBody>
          <a:bodyPr wrap="none" anchor="ctr">
            <a:spAutoFit/>
          </a:bodyPr>
          <a:lstStyle/>
          <a:p>
            <a:endParaRPr lang="fr-FR"/>
          </a:p>
        </p:txBody>
      </p:sp>
      <p:sp>
        <p:nvSpPr>
          <p:cNvPr id="147507" name="Text Box 51"/>
          <p:cNvSpPr txBox="1">
            <a:spLocks noChangeArrowheads="1"/>
          </p:cNvSpPr>
          <p:nvPr/>
        </p:nvSpPr>
        <p:spPr bwMode="auto">
          <a:xfrm>
            <a:off x="977932" y="4076799"/>
            <a:ext cx="3240087" cy="366713"/>
          </a:xfrm>
          <a:prstGeom prst="rect">
            <a:avLst/>
          </a:prstGeom>
          <a:noFill/>
          <a:ln w="9525">
            <a:noFill/>
            <a:miter lim="800000"/>
            <a:headEnd/>
            <a:tailEnd/>
          </a:ln>
          <a:effectLst/>
        </p:spPr>
        <p:txBody>
          <a:bodyPr>
            <a:spAutoFit/>
          </a:bodyPr>
          <a:lstStyle/>
          <a:p>
            <a:pPr algn="ctr" eaLnBrk="0" hangingPunct="0"/>
            <a:r>
              <a:rPr lang="fr-FR" dirty="0">
                <a:solidFill>
                  <a:srgbClr val="FF0000"/>
                </a:solidFill>
              </a:rPr>
              <a:t>10 marqués </a:t>
            </a:r>
            <a:r>
              <a:rPr lang="fr-FR" dirty="0"/>
              <a:t>dans la zone à t</a:t>
            </a:r>
          </a:p>
        </p:txBody>
      </p:sp>
      <p:sp>
        <p:nvSpPr>
          <p:cNvPr id="147508" name="Text Box 52"/>
          <p:cNvSpPr txBox="1">
            <a:spLocks noChangeArrowheads="1"/>
          </p:cNvSpPr>
          <p:nvPr/>
        </p:nvSpPr>
        <p:spPr bwMode="auto">
          <a:xfrm>
            <a:off x="6159234" y="4076799"/>
            <a:ext cx="2267544" cy="369332"/>
          </a:xfrm>
          <a:prstGeom prst="rect">
            <a:avLst/>
          </a:prstGeom>
          <a:noFill/>
          <a:ln w="9525">
            <a:noFill/>
            <a:miter lim="800000"/>
            <a:headEnd/>
            <a:tailEnd/>
          </a:ln>
          <a:effectLst/>
        </p:spPr>
        <p:txBody>
          <a:bodyPr wrap="none">
            <a:spAutoFit/>
          </a:bodyPr>
          <a:lstStyle/>
          <a:p>
            <a:pPr algn="ctr" eaLnBrk="0" hangingPunct="0"/>
            <a:r>
              <a:rPr lang="fr-FR" dirty="0"/>
              <a:t>Reste </a:t>
            </a:r>
            <a:r>
              <a:rPr lang="fr-FR" dirty="0">
                <a:solidFill>
                  <a:srgbClr val="FF0000"/>
                </a:solidFill>
              </a:rPr>
              <a:t>3 marqués </a:t>
            </a:r>
            <a:r>
              <a:rPr lang="fr-FR" dirty="0"/>
              <a:t>à </a:t>
            </a:r>
            <a:r>
              <a:rPr lang="fr-FR" dirty="0" smtClean="0"/>
              <a:t>t+1</a:t>
            </a:r>
            <a:endParaRPr lang="fr-FR" dirty="0"/>
          </a:p>
        </p:txBody>
      </p:sp>
      <p:sp>
        <p:nvSpPr>
          <p:cNvPr id="147509" name="Text Box 53"/>
          <p:cNvSpPr txBox="1">
            <a:spLocks noChangeArrowheads="1"/>
          </p:cNvSpPr>
          <p:nvPr/>
        </p:nvSpPr>
        <p:spPr bwMode="auto">
          <a:xfrm>
            <a:off x="2005036" y="116632"/>
            <a:ext cx="5924550" cy="549275"/>
          </a:xfrm>
          <a:prstGeom prst="rect">
            <a:avLst/>
          </a:prstGeom>
          <a:noFill/>
          <a:ln w="9525">
            <a:noFill/>
            <a:miter lim="800000"/>
            <a:headEnd/>
            <a:tailEnd/>
          </a:ln>
          <a:effectLst/>
        </p:spPr>
        <p:txBody>
          <a:bodyPr wrap="none">
            <a:spAutoFit/>
          </a:bodyPr>
          <a:lstStyle/>
          <a:p>
            <a:r>
              <a:rPr lang="fr-FR" sz="3000" b="1" dirty="0"/>
              <a:t>Importance de population close</a:t>
            </a:r>
          </a:p>
        </p:txBody>
      </p:sp>
      <p:sp>
        <p:nvSpPr>
          <p:cNvPr id="147510" name="Text Box 54"/>
          <p:cNvSpPr txBox="1">
            <a:spLocks noChangeArrowheads="1"/>
          </p:cNvSpPr>
          <p:nvPr/>
        </p:nvSpPr>
        <p:spPr bwMode="auto">
          <a:xfrm>
            <a:off x="467544" y="4941168"/>
            <a:ext cx="8358522" cy="1631216"/>
          </a:xfrm>
          <a:prstGeom prst="rect">
            <a:avLst/>
          </a:prstGeom>
          <a:noFill/>
          <a:ln w="9525">
            <a:noFill/>
            <a:miter lim="800000"/>
            <a:headEnd/>
            <a:tailEnd/>
          </a:ln>
          <a:effectLst/>
        </p:spPr>
        <p:txBody>
          <a:bodyPr wrap="square">
            <a:spAutoFit/>
          </a:bodyPr>
          <a:lstStyle/>
          <a:p>
            <a:r>
              <a:rPr lang="fr-FR" sz="2000" dirty="0"/>
              <a:t>Si on recapture 10 individus à t+1 </a:t>
            </a:r>
            <a:r>
              <a:rPr lang="fr-FR" sz="2000" dirty="0" smtClean="0"/>
              <a:t>:</a:t>
            </a:r>
          </a:p>
          <a:p>
            <a:pPr>
              <a:buFontTx/>
              <a:buChar char="-"/>
            </a:pPr>
            <a:r>
              <a:rPr lang="fr-FR" sz="2000" dirty="0" smtClean="0"/>
              <a:t>Si on fait l’hypothèse d’une pop close alors qu’elle est ouverte en réalité: on </a:t>
            </a:r>
            <a:r>
              <a:rPr lang="fr-FR" sz="2000" dirty="0"/>
              <a:t>a N=[(10+1)*(10+1)/(3+1)]-</a:t>
            </a:r>
            <a:r>
              <a:rPr lang="fr-FR" sz="2000" dirty="0" smtClean="0"/>
              <a:t>1=29 </a:t>
            </a:r>
            <a:r>
              <a:rPr lang="fr-FR" sz="2000" dirty="0" smtClean="0">
                <a:sym typeface="Wingdings" pitchFamily="2" charset="2"/>
              </a:rPr>
              <a:t> forte surestimation</a:t>
            </a:r>
            <a:endParaRPr lang="fr-FR" sz="2000" dirty="0" smtClean="0"/>
          </a:p>
          <a:p>
            <a:pPr>
              <a:buFontTx/>
              <a:buChar char="-"/>
            </a:pPr>
            <a:r>
              <a:rPr lang="fr-FR" sz="2000" dirty="0" smtClean="0"/>
              <a:t>Si population vraiment close: N=10 en fait </a:t>
            </a:r>
            <a:r>
              <a:rPr lang="fr-FR" sz="2000" dirty="0" err="1" smtClean="0"/>
              <a:t>pcq</a:t>
            </a:r>
            <a:r>
              <a:rPr lang="fr-FR" sz="2000" dirty="0" smtClean="0"/>
              <a:t> on aurait retrouvé tous les </a:t>
            </a:r>
            <a:r>
              <a:rPr lang="fr-FR" sz="2000" dirty="0" err="1" smtClean="0"/>
              <a:t>ind</a:t>
            </a:r>
            <a:r>
              <a:rPr lang="fr-FR" sz="2000" dirty="0" smtClean="0"/>
              <a:t> marqués.</a:t>
            </a:r>
            <a:endParaRPr lang="fr-FR" sz="2000" dirty="0"/>
          </a:p>
        </p:txBody>
      </p:sp>
      <p:sp>
        <p:nvSpPr>
          <p:cNvPr id="52" name="ZoneTexte 51"/>
          <p:cNvSpPr txBox="1"/>
          <p:nvPr/>
        </p:nvSpPr>
        <p:spPr>
          <a:xfrm>
            <a:off x="0" y="0"/>
            <a:ext cx="2233304" cy="677108"/>
          </a:xfrm>
          <a:prstGeom prst="rect">
            <a:avLst/>
          </a:prstGeom>
          <a:noFill/>
        </p:spPr>
        <p:txBody>
          <a:bodyPr wrap="none" rtlCol="0">
            <a:spAutoFit/>
          </a:bodyPr>
          <a:lstStyle/>
          <a:p>
            <a:r>
              <a:rPr lang="fr-FR" sz="3800" b="1" dirty="0" smtClean="0"/>
              <a:t>Les CMR</a:t>
            </a:r>
            <a:endParaRPr lang="fr-FR" sz="3800" b="1" dirty="0"/>
          </a:p>
        </p:txBody>
      </p:sp>
      <p:sp>
        <p:nvSpPr>
          <p:cNvPr id="54" name="Oval 34"/>
          <p:cNvSpPr>
            <a:spLocks noChangeArrowheads="1"/>
          </p:cNvSpPr>
          <p:nvPr/>
        </p:nvSpPr>
        <p:spPr bwMode="auto">
          <a:xfrm>
            <a:off x="7092280" y="2713137"/>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56" name="Oval 34"/>
          <p:cNvSpPr>
            <a:spLocks noChangeArrowheads="1"/>
          </p:cNvSpPr>
          <p:nvPr/>
        </p:nvSpPr>
        <p:spPr bwMode="auto">
          <a:xfrm>
            <a:off x="7897844" y="3276600"/>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57" name="Oval 34"/>
          <p:cNvSpPr>
            <a:spLocks noChangeArrowheads="1"/>
          </p:cNvSpPr>
          <p:nvPr/>
        </p:nvSpPr>
        <p:spPr bwMode="auto">
          <a:xfrm>
            <a:off x="6804248" y="2492896"/>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58" name="Oval 34"/>
          <p:cNvSpPr>
            <a:spLocks noChangeArrowheads="1"/>
          </p:cNvSpPr>
          <p:nvPr/>
        </p:nvSpPr>
        <p:spPr bwMode="auto">
          <a:xfrm>
            <a:off x="6804248" y="3322737"/>
            <a:ext cx="152400" cy="152400"/>
          </a:xfrm>
          <a:prstGeom prst="ellipse">
            <a:avLst/>
          </a:prstGeom>
          <a:solidFill>
            <a:schemeClr val="tx2"/>
          </a:solidFill>
          <a:ln w="9525">
            <a:noFill/>
            <a:round/>
            <a:headEnd/>
            <a:tailEnd/>
          </a:ln>
          <a:effectLst/>
        </p:spPr>
        <p:txBody>
          <a:bodyPr wrap="none" anchor="ctr">
            <a:spAutoFit/>
          </a:bodyPr>
          <a:lstStyle/>
          <a:p>
            <a:endParaRPr lang="fr-FR"/>
          </a:p>
        </p:txBody>
      </p:sp>
      <p:sp>
        <p:nvSpPr>
          <p:cNvPr id="53" name="ZoneTexte 52"/>
          <p:cNvSpPr txBox="1"/>
          <p:nvPr/>
        </p:nvSpPr>
        <p:spPr>
          <a:xfrm>
            <a:off x="6156176" y="692696"/>
            <a:ext cx="2502352" cy="369332"/>
          </a:xfrm>
          <a:prstGeom prst="rect">
            <a:avLst/>
          </a:prstGeom>
          <a:noFill/>
        </p:spPr>
        <p:txBody>
          <a:bodyPr wrap="none" rtlCol="0">
            <a:spAutoFit/>
          </a:bodyPr>
          <a:lstStyle/>
          <a:p>
            <a:r>
              <a:rPr lang="fr-FR" dirty="0" smtClean="0"/>
              <a:t>Mouvements d’individus</a:t>
            </a:r>
            <a:endParaRPr lang="fr-FR" dirty="0"/>
          </a:p>
        </p:txBody>
      </p:sp>
      <p:grpSp>
        <p:nvGrpSpPr>
          <p:cNvPr id="55" name="Groupe 54"/>
          <p:cNvGrpSpPr/>
          <p:nvPr/>
        </p:nvGrpSpPr>
        <p:grpSpPr>
          <a:xfrm>
            <a:off x="3870176" y="4365104"/>
            <a:ext cx="2286000" cy="646331"/>
            <a:chOff x="1147795" y="4725144"/>
            <a:chExt cx="2286000" cy="646331"/>
          </a:xfrm>
        </p:grpSpPr>
        <p:sp>
          <p:nvSpPr>
            <p:cNvPr id="59" name="Rectangle 58"/>
            <p:cNvSpPr/>
            <p:nvPr/>
          </p:nvSpPr>
          <p:spPr>
            <a:xfrm>
              <a:off x="1147795" y="4725144"/>
              <a:ext cx="2286000" cy="646331"/>
            </a:xfrm>
            <a:prstGeom prst="rect">
              <a:avLst/>
            </a:prstGeom>
          </p:spPr>
          <p:txBody>
            <a:bodyPr wrap="square">
              <a:spAutoFit/>
            </a:bodyPr>
            <a:lstStyle/>
            <a:p>
              <a:pPr eaLnBrk="0" hangingPunct="0"/>
              <a:r>
                <a:rPr lang="fr-FR" b="1" dirty="0">
                  <a:solidFill>
                    <a:srgbClr val="FF0000"/>
                  </a:solidFill>
                </a:rPr>
                <a:t>N= (M+1)*(S+1)  </a:t>
              </a:r>
              <a:r>
                <a:rPr lang="fr-FR" b="1" dirty="0" smtClean="0">
                  <a:solidFill>
                    <a:srgbClr val="FF0000"/>
                  </a:solidFill>
                </a:rPr>
                <a:t>-1 </a:t>
              </a:r>
              <a:endParaRPr lang="fr-FR" b="1" dirty="0">
                <a:solidFill>
                  <a:srgbClr val="FF0000"/>
                </a:solidFill>
              </a:endParaRPr>
            </a:p>
            <a:p>
              <a:pPr eaLnBrk="0" hangingPunct="0"/>
              <a:r>
                <a:rPr lang="fr-FR" b="1" dirty="0">
                  <a:solidFill>
                    <a:srgbClr val="FF0000"/>
                  </a:solidFill>
                </a:rPr>
                <a:t>	</a:t>
              </a:r>
              <a:r>
                <a:rPr lang="fr-FR" b="1" dirty="0" smtClean="0">
                  <a:solidFill>
                    <a:srgbClr val="FF0000"/>
                  </a:solidFill>
                </a:rPr>
                <a:t>(R+1</a:t>
              </a:r>
              <a:r>
                <a:rPr lang="fr-FR" b="1" dirty="0">
                  <a:solidFill>
                    <a:srgbClr val="FF0000"/>
                  </a:solidFill>
                </a:rPr>
                <a:t>)</a:t>
              </a:r>
              <a:endParaRPr lang="fr-FR" b="1" dirty="0"/>
            </a:p>
          </p:txBody>
        </p:sp>
        <p:cxnSp>
          <p:nvCxnSpPr>
            <p:cNvPr id="60" name="Connecteur droit 59"/>
            <p:cNvCxnSpPr/>
            <p:nvPr/>
          </p:nvCxnSpPr>
          <p:spPr>
            <a:xfrm>
              <a:off x="1606285" y="5048309"/>
              <a:ext cx="144016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0681663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771800" y="0"/>
            <a:ext cx="4267707" cy="584775"/>
          </a:xfrm>
          <a:prstGeom prst="rect">
            <a:avLst/>
          </a:prstGeom>
          <a:noFill/>
          <a:ln w="9525">
            <a:noFill/>
            <a:miter lim="800000"/>
            <a:headEnd/>
            <a:tailEnd/>
          </a:ln>
          <a:effectLst/>
        </p:spPr>
        <p:txBody>
          <a:bodyPr wrap="none">
            <a:spAutoFit/>
          </a:bodyPr>
          <a:lstStyle/>
          <a:p>
            <a:pPr eaLnBrk="0" hangingPunct="0"/>
            <a:r>
              <a:rPr lang="fr-FR" sz="3200" b="1" dirty="0"/>
              <a:t>Dilution des marques</a:t>
            </a:r>
          </a:p>
        </p:txBody>
      </p:sp>
      <p:sp>
        <p:nvSpPr>
          <p:cNvPr id="3" name="Text Box 3"/>
          <p:cNvSpPr txBox="1">
            <a:spLocks noChangeArrowheads="1"/>
          </p:cNvSpPr>
          <p:nvPr/>
        </p:nvSpPr>
        <p:spPr bwMode="auto">
          <a:xfrm>
            <a:off x="394934" y="856357"/>
            <a:ext cx="8749066" cy="4555093"/>
          </a:xfrm>
          <a:prstGeom prst="rect">
            <a:avLst/>
          </a:prstGeom>
          <a:noFill/>
          <a:ln w="9525">
            <a:noFill/>
            <a:miter lim="800000"/>
            <a:headEnd/>
            <a:tailEnd/>
          </a:ln>
          <a:effectLst/>
        </p:spPr>
        <p:txBody>
          <a:bodyPr wrap="square">
            <a:spAutoFit/>
          </a:bodyPr>
          <a:lstStyle/>
          <a:p>
            <a:pPr eaLnBrk="0" hangingPunct="0"/>
            <a:r>
              <a:rPr lang="fr-FR" sz="2400" dirty="0" smtClean="0"/>
              <a:t>Cet indice peut être étendu à plusieurs sessions: </a:t>
            </a:r>
            <a:r>
              <a:rPr lang="fr-FR" sz="2400" b="1" dirty="0" smtClean="0"/>
              <a:t>Indice de Schnabel</a:t>
            </a:r>
          </a:p>
          <a:p>
            <a:pPr eaLnBrk="0" hangingPunct="0"/>
            <a:endParaRPr lang="fr-FR" sz="2400" b="1" dirty="0"/>
          </a:p>
          <a:p>
            <a:pPr eaLnBrk="0" hangingPunct="0"/>
            <a:r>
              <a:rPr lang="fr-FR" sz="2400" dirty="0"/>
              <a:t>Indice de Schnabel : N = somme (</a:t>
            </a:r>
            <a:r>
              <a:rPr lang="fr-FR" sz="2400" dirty="0" smtClean="0"/>
              <a:t>M</a:t>
            </a:r>
            <a:r>
              <a:rPr lang="fr-FR" sz="2400" baseline="-25000" dirty="0"/>
              <a:t>i</a:t>
            </a:r>
            <a:r>
              <a:rPr lang="fr-FR" sz="2400" dirty="0" smtClean="0"/>
              <a:t> </a:t>
            </a:r>
            <a:r>
              <a:rPr lang="fr-FR" sz="2400" dirty="0"/>
              <a:t>x </a:t>
            </a:r>
            <a:r>
              <a:rPr lang="fr-FR" sz="2400" dirty="0" smtClean="0"/>
              <a:t>C</a:t>
            </a:r>
            <a:r>
              <a:rPr lang="fr-FR" sz="2400" baseline="-25000" dirty="0"/>
              <a:t>i</a:t>
            </a:r>
            <a:r>
              <a:rPr lang="fr-FR" sz="2400" dirty="0" smtClean="0"/>
              <a:t>) </a:t>
            </a:r>
            <a:r>
              <a:rPr lang="fr-FR" sz="2400" dirty="0"/>
              <a:t>/ somme </a:t>
            </a:r>
            <a:r>
              <a:rPr lang="fr-FR" sz="2400" dirty="0" smtClean="0"/>
              <a:t>(R</a:t>
            </a:r>
            <a:r>
              <a:rPr lang="fr-FR" sz="2400" baseline="-25000" dirty="0" smtClean="0"/>
              <a:t>i</a:t>
            </a:r>
            <a:r>
              <a:rPr lang="fr-FR" sz="2400" dirty="0" smtClean="0"/>
              <a:t>)</a:t>
            </a:r>
            <a:r>
              <a:rPr lang="fr-FR" sz="2400" dirty="0"/>
              <a:t/>
            </a:r>
            <a:br>
              <a:rPr lang="fr-FR" sz="2400" dirty="0"/>
            </a:br>
            <a:r>
              <a:rPr lang="fr-FR" sz="2400" dirty="0" smtClean="0"/>
              <a:t>Avec </a:t>
            </a:r>
            <a:r>
              <a:rPr lang="fr-FR" sz="2400" dirty="0"/>
              <a:t>:</a:t>
            </a:r>
            <a:br>
              <a:rPr lang="fr-FR" sz="2400" dirty="0"/>
            </a:br>
            <a:r>
              <a:rPr lang="fr-FR" sz="2000" dirty="0"/>
              <a:t>    </a:t>
            </a:r>
            <a:r>
              <a:rPr lang="fr-FR" dirty="0"/>
              <a:t>N : effectif de la </a:t>
            </a:r>
            <a:r>
              <a:rPr lang="fr-FR" u="sng" dirty="0"/>
              <a:t>population</a:t>
            </a:r>
            <a:r>
              <a:rPr lang="fr-FR" dirty="0"/>
              <a:t> au temps </a:t>
            </a:r>
            <a:r>
              <a:rPr lang="fr-FR" dirty="0" smtClean="0"/>
              <a:t>i</a:t>
            </a:r>
            <a:r>
              <a:rPr lang="fr-FR" dirty="0"/>
              <a:t/>
            </a:r>
            <a:br>
              <a:rPr lang="fr-FR" dirty="0"/>
            </a:br>
            <a:r>
              <a:rPr lang="fr-FR" dirty="0"/>
              <a:t>    M : nombre </a:t>
            </a:r>
            <a:r>
              <a:rPr lang="fr-FR" dirty="0" smtClean="0"/>
              <a:t>cumulé d'individus </a:t>
            </a:r>
            <a:r>
              <a:rPr lang="fr-FR" dirty="0"/>
              <a:t>déjà marqués dans la </a:t>
            </a:r>
            <a:r>
              <a:rPr lang="fr-FR" u="sng" dirty="0"/>
              <a:t>population</a:t>
            </a:r>
            <a:r>
              <a:rPr lang="fr-FR" dirty="0"/>
              <a:t> (avant le temps </a:t>
            </a:r>
            <a:r>
              <a:rPr lang="fr-FR" dirty="0" smtClean="0"/>
              <a:t>i)</a:t>
            </a:r>
            <a:r>
              <a:rPr lang="fr-FR" dirty="0"/>
              <a:t/>
            </a:r>
            <a:br>
              <a:rPr lang="fr-FR" dirty="0"/>
            </a:br>
            <a:r>
              <a:rPr lang="fr-FR" dirty="0"/>
              <a:t>    </a:t>
            </a:r>
            <a:r>
              <a:rPr lang="fr-FR" dirty="0" smtClean="0"/>
              <a:t>C </a:t>
            </a:r>
            <a:r>
              <a:rPr lang="fr-FR" dirty="0"/>
              <a:t>: effectif de l'échantillon (captures au temps </a:t>
            </a:r>
            <a:r>
              <a:rPr lang="fr-FR" dirty="0" smtClean="0"/>
              <a:t>i)</a:t>
            </a:r>
            <a:r>
              <a:rPr lang="fr-FR" dirty="0"/>
              <a:t/>
            </a:r>
            <a:br>
              <a:rPr lang="fr-FR" dirty="0"/>
            </a:br>
            <a:r>
              <a:rPr lang="fr-FR" dirty="0"/>
              <a:t>    </a:t>
            </a:r>
            <a:r>
              <a:rPr lang="fr-FR" dirty="0" smtClean="0"/>
              <a:t>R : </a:t>
            </a:r>
            <a:r>
              <a:rPr lang="fr-FR" dirty="0"/>
              <a:t>nombre d'individus marqués dans l'échantillon (recaptures au temps </a:t>
            </a:r>
            <a:r>
              <a:rPr lang="fr-FR" dirty="0" smtClean="0"/>
              <a:t>i)</a:t>
            </a:r>
            <a:endParaRPr lang="fr-FR" b="1" dirty="0" smtClean="0"/>
          </a:p>
          <a:p>
            <a:pPr eaLnBrk="0" hangingPunct="0"/>
            <a:endParaRPr lang="fr-FR" sz="2400" dirty="0" smtClean="0"/>
          </a:p>
          <a:p>
            <a:pPr eaLnBrk="0" hangingPunct="0"/>
            <a:endParaRPr lang="fr-FR" sz="2400" dirty="0" smtClean="0"/>
          </a:p>
          <a:p>
            <a:pPr eaLnBrk="0" hangingPunct="0"/>
            <a:endParaRPr lang="fr-FR" sz="2400" dirty="0" smtClean="0"/>
          </a:p>
          <a:p>
            <a:pPr eaLnBrk="0" hangingPunct="0"/>
            <a:endParaRPr lang="fr-FR" sz="2400" dirty="0" smtClean="0"/>
          </a:p>
          <a:p>
            <a:pPr eaLnBrk="0" hangingPunct="0"/>
            <a:endParaRPr lang="fr-FR" sz="2400" dirty="0" smtClean="0"/>
          </a:p>
        </p:txBody>
      </p:sp>
      <p:sp>
        <p:nvSpPr>
          <p:cNvPr id="5" name="ZoneTexte 4"/>
          <p:cNvSpPr txBox="1"/>
          <p:nvPr/>
        </p:nvSpPr>
        <p:spPr>
          <a:xfrm>
            <a:off x="0" y="0"/>
            <a:ext cx="2233304" cy="677108"/>
          </a:xfrm>
          <a:prstGeom prst="rect">
            <a:avLst/>
          </a:prstGeom>
          <a:noFill/>
        </p:spPr>
        <p:txBody>
          <a:bodyPr wrap="none" rtlCol="0">
            <a:spAutoFit/>
          </a:bodyPr>
          <a:lstStyle/>
          <a:p>
            <a:r>
              <a:rPr lang="fr-FR" sz="3800" b="1" dirty="0" smtClean="0"/>
              <a:t>Les CMR</a:t>
            </a:r>
            <a:endParaRPr lang="fr-FR" sz="3800" b="1" dirty="0"/>
          </a:p>
        </p:txBody>
      </p:sp>
    </p:spTree>
    <p:extLst>
      <p:ext uri="{BB962C8B-B14F-4D97-AF65-F5344CB8AC3E}">
        <p14:creationId xmlns:p14="http://schemas.microsoft.com/office/powerpoint/2010/main" val="32334111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771800" y="0"/>
            <a:ext cx="4267707" cy="584775"/>
          </a:xfrm>
          <a:prstGeom prst="rect">
            <a:avLst/>
          </a:prstGeom>
          <a:noFill/>
          <a:ln w="9525">
            <a:noFill/>
            <a:miter lim="800000"/>
            <a:headEnd/>
            <a:tailEnd/>
          </a:ln>
          <a:effectLst/>
        </p:spPr>
        <p:txBody>
          <a:bodyPr wrap="none">
            <a:spAutoFit/>
          </a:bodyPr>
          <a:lstStyle/>
          <a:p>
            <a:pPr eaLnBrk="0" hangingPunct="0"/>
            <a:r>
              <a:rPr lang="fr-FR" sz="3200" b="1" dirty="0"/>
              <a:t>Dilution des marques</a:t>
            </a:r>
          </a:p>
        </p:txBody>
      </p:sp>
      <p:sp>
        <p:nvSpPr>
          <p:cNvPr id="3" name="Text Box 3"/>
          <p:cNvSpPr txBox="1">
            <a:spLocks noChangeArrowheads="1"/>
          </p:cNvSpPr>
          <p:nvPr/>
        </p:nvSpPr>
        <p:spPr bwMode="auto">
          <a:xfrm>
            <a:off x="394934" y="856357"/>
            <a:ext cx="8749066" cy="2308324"/>
          </a:xfrm>
          <a:prstGeom prst="rect">
            <a:avLst/>
          </a:prstGeom>
          <a:noFill/>
          <a:ln w="9525">
            <a:noFill/>
            <a:miter lim="800000"/>
            <a:headEnd/>
            <a:tailEnd/>
          </a:ln>
          <a:effectLst/>
        </p:spPr>
        <p:txBody>
          <a:bodyPr wrap="square">
            <a:spAutoFit/>
          </a:bodyPr>
          <a:lstStyle/>
          <a:p>
            <a:pPr eaLnBrk="0" hangingPunct="0"/>
            <a:r>
              <a:rPr lang="fr-FR" sz="2400" dirty="0" smtClean="0"/>
              <a:t>Indice </a:t>
            </a:r>
            <a:r>
              <a:rPr lang="fr-FR" sz="2400" dirty="0"/>
              <a:t>de Schnabel : N = somme (</a:t>
            </a:r>
            <a:r>
              <a:rPr lang="fr-FR" sz="2400" dirty="0" smtClean="0"/>
              <a:t>M</a:t>
            </a:r>
            <a:r>
              <a:rPr lang="fr-FR" sz="2400" baseline="-25000" dirty="0"/>
              <a:t>i</a:t>
            </a:r>
            <a:r>
              <a:rPr lang="fr-FR" sz="2400" dirty="0" smtClean="0"/>
              <a:t> </a:t>
            </a:r>
            <a:r>
              <a:rPr lang="fr-FR" sz="2400" dirty="0"/>
              <a:t>x </a:t>
            </a:r>
            <a:r>
              <a:rPr lang="fr-FR" sz="2400" dirty="0" smtClean="0"/>
              <a:t>C</a:t>
            </a:r>
            <a:r>
              <a:rPr lang="fr-FR" sz="2400" baseline="-25000" dirty="0"/>
              <a:t>i</a:t>
            </a:r>
            <a:r>
              <a:rPr lang="fr-FR" sz="2400" dirty="0" smtClean="0"/>
              <a:t>) </a:t>
            </a:r>
            <a:r>
              <a:rPr lang="fr-FR" sz="2400" dirty="0"/>
              <a:t>/ somme </a:t>
            </a:r>
            <a:r>
              <a:rPr lang="fr-FR" sz="2400" dirty="0" smtClean="0"/>
              <a:t>(R</a:t>
            </a:r>
            <a:r>
              <a:rPr lang="fr-FR" sz="2400" baseline="-25000" dirty="0" smtClean="0"/>
              <a:t>i</a:t>
            </a:r>
            <a:r>
              <a:rPr lang="fr-FR" sz="2400" dirty="0" smtClean="0"/>
              <a:t>)</a:t>
            </a:r>
            <a:r>
              <a:rPr lang="fr-FR" sz="2400" dirty="0"/>
              <a:t/>
            </a:r>
            <a:br>
              <a:rPr lang="fr-FR" sz="2400" dirty="0"/>
            </a:br>
            <a:endParaRPr lang="fr-FR" sz="2400" dirty="0" smtClean="0"/>
          </a:p>
          <a:p>
            <a:pPr eaLnBrk="0" hangingPunct="0"/>
            <a:endParaRPr lang="fr-FR" sz="2400" dirty="0" smtClean="0"/>
          </a:p>
          <a:p>
            <a:pPr eaLnBrk="0" hangingPunct="0"/>
            <a:endParaRPr lang="fr-FR" sz="2400" dirty="0" smtClean="0"/>
          </a:p>
          <a:p>
            <a:pPr eaLnBrk="0" hangingPunct="0"/>
            <a:endParaRPr lang="fr-FR" sz="2400" dirty="0" smtClean="0"/>
          </a:p>
          <a:p>
            <a:pPr eaLnBrk="0" hangingPunct="0"/>
            <a:endParaRPr lang="fr-FR" sz="2400" dirty="0" smtClean="0"/>
          </a:p>
        </p:txBody>
      </p:sp>
      <p:sp>
        <p:nvSpPr>
          <p:cNvPr id="5" name="ZoneTexte 4"/>
          <p:cNvSpPr txBox="1"/>
          <p:nvPr/>
        </p:nvSpPr>
        <p:spPr>
          <a:xfrm>
            <a:off x="0" y="0"/>
            <a:ext cx="2233304" cy="677108"/>
          </a:xfrm>
          <a:prstGeom prst="rect">
            <a:avLst/>
          </a:prstGeom>
          <a:noFill/>
        </p:spPr>
        <p:txBody>
          <a:bodyPr wrap="none" rtlCol="0">
            <a:spAutoFit/>
          </a:bodyPr>
          <a:lstStyle/>
          <a:p>
            <a:r>
              <a:rPr lang="fr-FR" sz="3800" b="1" dirty="0" smtClean="0"/>
              <a:t>Les CMR</a:t>
            </a:r>
            <a:endParaRPr lang="fr-FR" sz="3800" b="1"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628800"/>
            <a:ext cx="7770891" cy="4699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57714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323529" y="1340768"/>
            <a:ext cx="8569646" cy="2308324"/>
          </a:xfrm>
          <a:prstGeom prst="rect">
            <a:avLst/>
          </a:prstGeom>
          <a:noFill/>
          <a:ln w="9525">
            <a:noFill/>
            <a:miter lim="800000"/>
            <a:headEnd/>
            <a:tailEnd/>
          </a:ln>
          <a:effectLst/>
        </p:spPr>
        <p:txBody>
          <a:bodyPr wrap="square">
            <a:spAutoFit/>
          </a:bodyPr>
          <a:lstStyle/>
          <a:p>
            <a:r>
              <a:rPr lang="fr-FR" sz="2400" dirty="0"/>
              <a:t>Lorsque l’on dispose de </a:t>
            </a:r>
            <a:r>
              <a:rPr lang="fr-FR" sz="2400" b="1" dirty="0"/>
              <a:t>marques individuelles </a:t>
            </a:r>
            <a:r>
              <a:rPr lang="fr-FR" sz="2400" dirty="0"/>
              <a:t>et de la possibilité de répéter les sessions de captures de manière rapprochée, on peut obtenir des captures répétées pour chaque individu. </a:t>
            </a:r>
          </a:p>
          <a:p>
            <a:endParaRPr lang="fr-FR" sz="2400" dirty="0"/>
          </a:p>
          <a:p>
            <a:r>
              <a:rPr lang="fr-FR" sz="2400" dirty="0"/>
              <a:t>On résume ces informations dans des « </a:t>
            </a:r>
            <a:r>
              <a:rPr lang="fr-FR" sz="2400" b="1" dirty="0"/>
              <a:t>histoires de capture</a:t>
            </a:r>
            <a:r>
              <a:rPr lang="fr-FR" sz="2400" dirty="0"/>
              <a:t> »</a:t>
            </a:r>
          </a:p>
          <a:p>
            <a:endParaRPr lang="fr-FR" sz="2400" dirty="0"/>
          </a:p>
        </p:txBody>
      </p:sp>
      <p:sp>
        <p:nvSpPr>
          <p:cNvPr id="3" name="Text Box 4"/>
          <p:cNvSpPr txBox="1">
            <a:spLocks noChangeArrowheads="1"/>
          </p:cNvSpPr>
          <p:nvPr/>
        </p:nvSpPr>
        <p:spPr bwMode="auto">
          <a:xfrm>
            <a:off x="1470028" y="3756025"/>
            <a:ext cx="3185487" cy="2390398"/>
          </a:xfrm>
          <a:prstGeom prst="rect">
            <a:avLst/>
          </a:prstGeom>
          <a:noFill/>
          <a:ln w="9525">
            <a:noFill/>
            <a:miter lim="800000"/>
            <a:headEnd/>
            <a:tailEnd/>
          </a:ln>
          <a:effectLst/>
        </p:spPr>
        <p:txBody>
          <a:bodyPr wrap="none">
            <a:spAutoFit/>
          </a:bodyPr>
          <a:lstStyle/>
          <a:p>
            <a:pPr eaLnBrk="0" hangingPunct="0"/>
            <a:r>
              <a:rPr lang="en-US" sz="3200" baseline="-25000" dirty="0"/>
              <a:t>Session             </a:t>
            </a:r>
            <a:r>
              <a:rPr lang="en-US" sz="3200" baseline="-25000" dirty="0" smtClean="0"/>
              <a:t>  1 </a:t>
            </a:r>
            <a:r>
              <a:rPr lang="en-US" sz="3200" baseline="-25000" dirty="0"/>
              <a:t>2 3 4 5 6</a:t>
            </a:r>
          </a:p>
          <a:p>
            <a:pPr eaLnBrk="0" hangingPunct="0"/>
            <a:endParaRPr lang="en-US" sz="3200" baseline="-25000" dirty="0"/>
          </a:p>
          <a:p>
            <a:pPr eaLnBrk="0" hangingPunct="0"/>
            <a:r>
              <a:rPr lang="en-US" sz="3200" baseline="-25000" dirty="0" err="1"/>
              <a:t>individu</a:t>
            </a:r>
            <a:r>
              <a:rPr lang="en-US" sz="3200" baseline="-25000" dirty="0"/>
              <a:t> #1         1 0 1 1 0 1</a:t>
            </a:r>
          </a:p>
          <a:p>
            <a:pPr eaLnBrk="0" hangingPunct="0"/>
            <a:r>
              <a:rPr lang="en-US" sz="3200" baseline="-25000" dirty="0" err="1"/>
              <a:t>individu</a:t>
            </a:r>
            <a:r>
              <a:rPr lang="en-US" sz="3200" baseline="-25000" dirty="0"/>
              <a:t> #2         0 0 0 1 1 1 </a:t>
            </a:r>
          </a:p>
          <a:p>
            <a:pPr eaLnBrk="0" hangingPunct="0"/>
            <a:r>
              <a:rPr lang="en-US" sz="3200" baseline="-25000" dirty="0" err="1"/>
              <a:t>individu</a:t>
            </a:r>
            <a:r>
              <a:rPr lang="en-US" sz="3200" baseline="-25000" dirty="0"/>
              <a:t> #3         0 1 1 1 0 1</a:t>
            </a:r>
          </a:p>
          <a:p>
            <a:pPr eaLnBrk="0" hangingPunct="0"/>
            <a:r>
              <a:rPr lang="en-US" sz="3200" baseline="-25000" dirty="0"/>
              <a:t>…</a:t>
            </a:r>
          </a:p>
          <a:p>
            <a:pPr eaLnBrk="0" hangingPunct="0"/>
            <a:r>
              <a:rPr lang="en-US" sz="3200" baseline="-25000" dirty="0" err="1"/>
              <a:t>individu</a:t>
            </a:r>
            <a:r>
              <a:rPr lang="en-US" sz="3200" baseline="-25000" dirty="0"/>
              <a:t> </a:t>
            </a:r>
            <a:r>
              <a:rPr lang="en-US" sz="3200" baseline="-25000" dirty="0" smtClean="0"/>
              <a:t>#n         </a:t>
            </a:r>
            <a:r>
              <a:rPr lang="en-US" sz="3200" baseline="-25000" dirty="0"/>
              <a:t>0 0 1 1 0 0</a:t>
            </a:r>
          </a:p>
        </p:txBody>
      </p:sp>
      <p:sp>
        <p:nvSpPr>
          <p:cNvPr id="4" name="Text Box 5"/>
          <p:cNvSpPr txBox="1">
            <a:spLocks noChangeArrowheads="1"/>
          </p:cNvSpPr>
          <p:nvPr/>
        </p:nvSpPr>
        <p:spPr bwMode="auto">
          <a:xfrm>
            <a:off x="5257800" y="4365625"/>
            <a:ext cx="3132589" cy="830997"/>
          </a:xfrm>
          <a:prstGeom prst="rect">
            <a:avLst/>
          </a:prstGeom>
          <a:noFill/>
          <a:ln w="9525">
            <a:noFill/>
            <a:miter lim="800000"/>
            <a:headEnd/>
            <a:tailEnd/>
          </a:ln>
          <a:effectLst/>
        </p:spPr>
        <p:txBody>
          <a:bodyPr wrap="none">
            <a:spAutoFit/>
          </a:bodyPr>
          <a:lstStyle/>
          <a:p>
            <a:pPr eaLnBrk="0" hangingPunct="0"/>
            <a:r>
              <a:rPr lang="en-US" sz="3600" baseline="-25000" dirty="0"/>
              <a:t>Avec   </a:t>
            </a:r>
            <a:r>
              <a:rPr lang="en-US" sz="3600" baseline="-25000" dirty="0" smtClean="0"/>
              <a:t> 1 </a:t>
            </a:r>
            <a:r>
              <a:rPr lang="en-US" sz="3600" baseline="-25000" dirty="0"/>
              <a:t>= </a:t>
            </a:r>
            <a:r>
              <a:rPr lang="en-US" sz="3600" baseline="-25000" dirty="0" err="1"/>
              <a:t>observé</a:t>
            </a:r>
            <a:endParaRPr lang="en-US" sz="3600" baseline="-25000" dirty="0"/>
          </a:p>
          <a:p>
            <a:pPr eaLnBrk="0" hangingPunct="0"/>
            <a:r>
              <a:rPr lang="en-US" sz="3600" baseline="-25000" dirty="0"/>
              <a:t>	</a:t>
            </a:r>
            <a:r>
              <a:rPr lang="en-US" sz="3600" baseline="-25000" dirty="0" smtClean="0"/>
              <a:t>0 </a:t>
            </a:r>
            <a:r>
              <a:rPr lang="en-US" sz="3600" baseline="-25000" dirty="0"/>
              <a:t>= non-</a:t>
            </a:r>
            <a:r>
              <a:rPr lang="en-US" sz="3600" baseline="-25000" dirty="0" err="1"/>
              <a:t>observé</a:t>
            </a:r>
            <a:endParaRPr lang="en-US" sz="3600" baseline="-25000" dirty="0"/>
          </a:p>
        </p:txBody>
      </p:sp>
      <p:sp>
        <p:nvSpPr>
          <p:cNvPr id="5" name="Text Box 7"/>
          <p:cNvSpPr txBox="1">
            <a:spLocks noChangeArrowheads="1"/>
          </p:cNvSpPr>
          <p:nvPr/>
        </p:nvSpPr>
        <p:spPr bwMode="auto">
          <a:xfrm>
            <a:off x="1522440" y="642918"/>
            <a:ext cx="6978650" cy="549275"/>
          </a:xfrm>
          <a:prstGeom prst="rect">
            <a:avLst/>
          </a:prstGeom>
          <a:noFill/>
          <a:ln w="9525">
            <a:noFill/>
            <a:miter lim="800000"/>
            <a:headEnd/>
            <a:tailEnd/>
          </a:ln>
          <a:effectLst/>
        </p:spPr>
        <p:txBody>
          <a:bodyPr wrap="none">
            <a:spAutoFit/>
          </a:bodyPr>
          <a:lstStyle/>
          <a:p>
            <a:r>
              <a:rPr lang="fr-FR" sz="3000" b="1" dirty="0"/>
              <a:t>Estimation avec le taux de capture - 1</a:t>
            </a:r>
          </a:p>
        </p:txBody>
      </p:sp>
      <p:sp>
        <p:nvSpPr>
          <p:cNvPr id="7" name="ZoneTexte 6"/>
          <p:cNvSpPr txBox="1"/>
          <p:nvPr/>
        </p:nvSpPr>
        <p:spPr>
          <a:xfrm>
            <a:off x="0" y="0"/>
            <a:ext cx="2233304" cy="677108"/>
          </a:xfrm>
          <a:prstGeom prst="rect">
            <a:avLst/>
          </a:prstGeom>
          <a:noFill/>
        </p:spPr>
        <p:txBody>
          <a:bodyPr wrap="none" rtlCol="0">
            <a:spAutoFit/>
          </a:bodyPr>
          <a:lstStyle/>
          <a:p>
            <a:r>
              <a:rPr lang="fr-FR" sz="3800" b="1" dirty="0" smtClean="0"/>
              <a:t>Les CMR</a:t>
            </a:r>
            <a:endParaRPr lang="fr-FR" sz="3800" b="1" dirty="0"/>
          </a:p>
        </p:txBody>
      </p:sp>
    </p:spTree>
    <p:extLst>
      <p:ext uri="{BB962C8B-B14F-4D97-AF65-F5344CB8AC3E}">
        <p14:creationId xmlns:p14="http://schemas.microsoft.com/office/powerpoint/2010/main" val="31473473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rot="16200000">
            <a:off x="-1037158" y="4823317"/>
            <a:ext cx="3037113" cy="677108"/>
          </a:xfrm>
          <a:prstGeom prst="rect">
            <a:avLst/>
          </a:prstGeom>
          <a:noFill/>
        </p:spPr>
        <p:txBody>
          <a:bodyPr wrap="none" rtlCol="0">
            <a:spAutoFit/>
          </a:bodyPr>
          <a:lstStyle/>
          <a:p>
            <a:r>
              <a:rPr lang="fr-FR" sz="3800" b="1" dirty="0" smtClean="0"/>
              <a:t>Introduction</a:t>
            </a:r>
            <a:endParaRPr lang="fr-FR" sz="3800" b="1" dirty="0"/>
          </a:p>
        </p:txBody>
      </p:sp>
      <p:sp>
        <p:nvSpPr>
          <p:cNvPr id="5" name="ZoneTexte 4"/>
          <p:cNvSpPr txBox="1"/>
          <p:nvPr/>
        </p:nvSpPr>
        <p:spPr>
          <a:xfrm>
            <a:off x="683568" y="548680"/>
            <a:ext cx="8064324" cy="523220"/>
          </a:xfrm>
          <a:prstGeom prst="rect">
            <a:avLst/>
          </a:prstGeom>
          <a:noFill/>
        </p:spPr>
        <p:txBody>
          <a:bodyPr wrap="none" rtlCol="0">
            <a:spAutoFit/>
          </a:bodyPr>
          <a:lstStyle/>
          <a:p>
            <a:r>
              <a:rPr lang="fr-FR" sz="2800" b="1" dirty="0" smtClean="0"/>
              <a:t>La gestion des population: une science quantitative…</a:t>
            </a:r>
            <a:endParaRPr lang="fr-FR" sz="2800" b="1" dirty="0"/>
          </a:p>
        </p:txBody>
      </p:sp>
      <p:pic>
        <p:nvPicPr>
          <p:cNvPr id="167938" name="Picture 2"/>
          <p:cNvPicPr>
            <a:picLocks noChangeAspect="1" noChangeArrowheads="1"/>
          </p:cNvPicPr>
          <p:nvPr/>
        </p:nvPicPr>
        <p:blipFill>
          <a:blip r:embed="rId2" cstate="print"/>
          <a:srcRect/>
          <a:stretch>
            <a:fillRect/>
          </a:stretch>
        </p:blipFill>
        <p:spPr bwMode="auto">
          <a:xfrm>
            <a:off x="818257" y="1547813"/>
            <a:ext cx="8006954" cy="4473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323529" y="1340768"/>
            <a:ext cx="8569646" cy="2308324"/>
          </a:xfrm>
          <a:prstGeom prst="rect">
            <a:avLst/>
          </a:prstGeom>
          <a:noFill/>
          <a:ln w="9525">
            <a:noFill/>
            <a:miter lim="800000"/>
            <a:headEnd/>
            <a:tailEnd/>
          </a:ln>
          <a:effectLst/>
        </p:spPr>
        <p:txBody>
          <a:bodyPr wrap="square">
            <a:spAutoFit/>
          </a:bodyPr>
          <a:lstStyle/>
          <a:p>
            <a:r>
              <a:rPr lang="fr-FR" sz="2400" dirty="0"/>
              <a:t>Lorsque l’on dispose de </a:t>
            </a:r>
            <a:r>
              <a:rPr lang="fr-FR" sz="2400" b="1" dirty="0"/>
              <a:t>marques individuelles </a:t>
            </a:r>
            <a:r>
              <a:rPr lang="fr-FR" sz="2400" dirty="0"/>
              <a:t>et de la possibilité de répéter les sessions de captures de manière rapprochée, on peut obtenir des captures répétées pour chaque individu. </a:t>
            </a:r>
          </a:p>
          <a:p>
            <a:endParaRPr lang="fr-FR" sz="2400" dirty="0"/>
          </a:p>
          <a:p>
            <a:r>
              <a:rPr lang="fr-FR" sz="2400" dirty="0"/>
              <a:t>On résume ces informations dans des « </a:t>
            </a:r>
            <a:r>
              <a:rPr lang="fr-FR" sz="2400" b="1" dirty="0"/>
              <a:t>histoires de capture</a:t>
            </a:r>
            <a:r>
              <a:rPr lang="fr-FR" sz="2400" dirty="0"/>
              <a:t> »</a:t>
            </a:r>
          </a:p>
          <a:p>
            <a:endParaRPr lang="fr-FR" sz="2400" dirty="0"/>
          </a:p>
        </p:txBody>
      </p:sp>
      <p:sp>
        <p:nvSpPr>
          <p:cNvPr id="3" name="Text Box 4"/>
          <p:cNvSpPr txBox="1">
            <a:spLocks noChangeArrowheads="1"/>
          </p:cNvSpPr>
          <p:nvPr/>
        </p:nvSpPr>
        <p:spPr bwMode="auto">
          <a:xfrm>
            <a:off x="1470028" y="3756025"/>
            <a:ext cx="3185487" cy="2390398"/>
          </a:xfrm>
          <a:prstGeom prst="rect">
            <a:avLst/>
          </a:prstGeom>
          <a:noFill/>
          <a:ln w="9525">
            <a:noFill/>
            <a:miter lim="800000"/>
            <a:headEnd/>
            <a:tailEnd/>
          </a:ln>
          <a:effectLst/>
        </p:spPr>
        <p:txBody>
          <a:bodyPr wrap="none">
            <a:spAutoFit/>
          </a:bodyPr>
          <a:lstStyle/>
          <a:p>
            <a:pPr eaLnBrk="0" hangingPunct="0"/>
            <a:r>
              <a:rPr lang="en-US" sz="3200" baseline="-25000" dirty="0"/>
              <a:t>Session             </a:t>
            </a:r>
            <a:r>
              <a:rPr lang="en-US" sz="3200" baseline="-25000" dirty="0" smtClean="0"/>
              <a:t>  1 </a:t>
            </a:r>
            <a:r>
              <a:rPr lang="en-US" sz="3200" baseline="-25000" dirty="0"/>
              <a:t>2 3 4 5 6</a:t>
            </a:r>
          </a:p>
          <a:p>
            <a:pPr eaLnBrk="0" hangingPunct="0"/>
            <a:endParaRPr lang="en-US" sz="3200" baseline="-25000" dirty="0"/>
          </a:p>
          <a:p>
            <a:pPr eaLnBrk="0" hangingPunct="0"/>
            <a:r>
              <a:rPr lang="en-US" sz="3200" baseline="-25000" dirty="0" err="1"/>
              <a:t>individu</a:t>
            </a:r>
            <a:r>
              <a:rPr lang="en-US" sz="3200" baseline="-25000" dirty="0"/>
              <a:t> #1         1 0 1 1 0 1</a:t>
            </a:r>
          </a:p>
          <a:p>
            <a:pPr eaLnBrk="0" hangingPunct="0"/>
            <a:r>
              <a:rPr lang="en-US" sz="3200" baseline="-25000" dirty="0" err="1"/>
              <a:t>individu</a:t>
            </a:r>
            <a:r>
              <a:rPr lang="en-US" sz="3200" baseline="-25000" dirty="0"/>
              <a:t> #2         0 0 0 1 1 1 </a:t>
            </a:r>
          </a:p>
          <a:p>
            <a:pPr eaLnBrk="0" hangingPunct="0"/>
            <a:r>
              <a:rPr lang="en-US" sz="3200" baseline="-25000" dirty="0" err="1"/>
              <a:t>individu</a:t>
            </a:r>
            <a:r>
              <a:rPr lang="en-US" sz="3200" baseline="-25000" dirty="0"/>
              <a:t> #3         0 1 1 1 0 1</a:t>
            </a:r>
          </a:p>
          <a:p>
            <a:pPr eaLnBrk="0" hangingPunct="0"/>
            <a:r>
              <a:rPr lang="en-US" sz="3200" baseline="-25000" dirty="0"/>
              <a:t>…</a:t>
            </a:r>
          </a:p>
          <a:p>
            <a:pPr eaLnBrk="0" hangingPunct="0"/>
            <a:r>
              <a:rPr lang="en-US" sz="3200" baseline="-25000" dirty="0" err="1"/>
              <a:t>individu</a:t>
            </a:r>
            <a:r>
              <a:rPr lang="en-US" sz="3200" baseline="-25000" dirty="0"/>
              <a:t> </a:t>
            </a:r>
            <a:r>
              <a:rPr lang="en-US" sz="3200" baseline="-25000" dirty="0" smtClean="0"/>
              <a:t>#n         </a:t>
            </a:r>
            <a:r>
              <a:rPr lang="en-US" sz="3200" baseline="-25000" dirty="0"/>
              <a:t>0 0 1 1 0 0</a:t>
            </a:r>
          </a:p>
        </p:txBody>
      </p:sp>
      <p:sp>
        <p:nvSpPr>
          <p:cNvPr id="4" name="Text Box 5"/>
          <p:cNvSpPr txBox="1">
            <a:spLocks noChangeArrowheads="1"/>
          </p:cNvSpPr>
          <p:nvPr/>
        </p:nvSpPr>
        <p:spPr bwMode="auto">
          <a:xfrm>
            <a:off x="5257800" y="4365625"/>
            <a:ext cx="3132589" cy="830997"/>
          </a:xfrm>
          <a:prstGeom prst="rect">
            <a:avLst/>
          </a:prstGeom>
          <a:noFill/>
          <a:ln w="9525">
            <a:noFill/>
            <a:miter lim="800000"/>
            <a:headEnd/>
            <a:tailEnd/>
          </a:ln>
          <a:effectLst/>
        </p:spPr>
        <p:txBody>
          <a:bodyPr wrap="none">
            <a:spAutoFit/>
          </a:bodyPr>
          <a:lstStyle/>
          <a:p>
            <a:pPr eaLnBrk="0" hangingPunct="0"/>
            <a:r>
              <a:rPr lang="en-US" sz="3600" baseline="-25000" dirty="0"/>
              <a:t>Avec   </a:t>
            </a:r>
            <a:r>
              <a:rPr lang="en-US" sz="3600" baseline="-25000" dirty="0" smtClean="0"/>
              <a:t> 1 </a:t>
            </a:r>
            <a:r>
              <a:rPr lang="en-US" sz="3600" baseline="-25000" dirty="0"/>
              <a:t>= </a:t>
            </a:r>
            <a:r>
              <a:rPr lang="en-US" sz="3600" baseline="-25000" dirty="0" err="1"/>
              <a:t>observé</a:t>
            </a:r>
            <a:endParaRPr lang="en-US" sz="3600" baseline="-25000" dirty="0"/>
          </a:p>
          <a:p>
            <a:pPr eaLnBrk="0" hangingPunct="0"/>
            <a:r>
              <a:rPr lang="en-US" sz="3600" baseline="-25000" dirty="0"/>
              <a:t>	</a:t>
            </a:r>
            <a:r>
              <a:rPr lang="en-US" sz="3600" baseline="-25000" dirty="0" smtClean="0"/>
              <a:t>0 </a:t>
            </a:r>
            <a:r>
              <a:rPr lang="en-US" sz="3600" baseline="-25000" dirty="0"/>
              <a:t>= non-</a:t>
            </a:r>
            <a:r>
              <a:rPr lang="en-US" sz="3600" baseline="-25000" dirty="0" err="1"/>
              <a:t>observé</a:t>
            </a:r>
            <a:endParaRPr lang="en-US" sz="3600" baseline="-25000" dirty="0"/>
          </a:p>
        </p:txBody>
      </p:sp>
      <p:sp>
        <p:nvSpPr>
          <p:cNvPr id="5" name="Text Box 7"/>
          <p:cNvSpPr txBox="1">
            <a:spLocks noChangeArrowheads="1"/>
          </p:cNvSpPr>
          <p:nvPr/>
        </p:nvSpPr>
        <p:spPr bwMode="auto">
          <a:xfrm>
            <a:off x="1522440" y="642918"/>
            <a:ext cx="6978650" cy="549275"/>
          </a:xfrm>
          <a:prstGeom prst="rect">
            <a:avLst/>
          </a:prstGeom>
          <a:noFill/>
          <a:ln w="9525">
            <a:noFill/>
            <a:miter lim="800000"/>
            <a:headEnd/>
            <a:tailEnd/>
          </a:ln>
          <a:effectLst/>
        </p:spPr>
        <p:txBody>
          <a:bodyPr wrap="none">
            <a:spAutoFit/>
          </a:bodyPr>
          <a:lstStyle/>
          <a:p>
            <a:r>
              <a:rPr lang="fr-FR" sz="3000" b="1" dirty="0"/>
              <a:t>Estimation avec le taux de capture - 1</a:t>
            </a:r>
          </a:p>
        </p:txBody>
      </p:sp>
      <p:sp>
        <p:nvSpPr>
          <p:cNvPr id="7" name="ZoneTexte 6"/>
          <p:cNvSpPr txBox="1"/>
          <p:nvPr/>
        </p:nvSpPr>
        <p:spPr>
          <a:xfrm>
            <a:off x="0" y="0"/>
            <a:ext cx="2233304" cy="677108"/>
          </a:xfrm>
          <a:prstGeom prst="rect">
            <a:avLst/>
          </a:prstGeom>
          <a:noFill/>
        </p:spPr>
        <p:txBody>
          <a:bodyPr wrap="none" rtlCol="0">
            <a:spAutoFit/>
          </a:bodyPr>
          <a:lstStyle/>
          <a:p>
            <a:r>
              <a:rPr lang="fr-FR" sz="3800" b="1" dirty="0" smtClean="0"/>
              <a:t>Les CMR</a:t>
            </a:r>
            <a:endParaRPr lang="fr-FR" sz="3800" b="1" dirty="0"/>
          </a:p>
        </p:txBody>
      </p:sp>
    </p:spTree>
    <p:extLst>
      <p:ext uri="{BB962C8B-B14F-4D97-AF65-F5344CB8AC3E}">
        <p14:creationId xmlns:p14="http://schemas.microsoft.com/office/powerpoint/2010/main" val="292351579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Text Box 4"/>
          <p:cNvSpPr txBox="1">
            <a:spLocks noChangeArrowheads="1"/>
          </p:cNvSpPr>
          <p:nvPr/>
        </p:nvSpPr>
        <p:spPr bwMode="auto">
          <a:xfrm>
            <a:off x="1655760" y="2224088"/>
            <a:ext cx="1892300" cy="4373562"/>
          </a:xfrm>
          <a:prstGeom prst="rect">
            <a:avLst/>
          </a:prstGeom>
          <a:noFill/>
          <a:ln w="9525">
            <a:solidFill>
              <a:schemeClr val="tx1"/>
            </a:solidFill>
            <a:miter lim="800000"/>
            <a:headEnd/>
            <a:tailEnd/>
          </a:ln>
          <a:effectLst/>
        </p:spPr>
        <p:txBody>
          <a:bodyPr wrap="none">
            <a:spAutoFit/>
          </a:bodyPr>
          <a:lstStyle/>
          <a:p>
            <a:pPr eaLnBrk="0" hangingPunct="0">
              <a:lnSpc>
                <a:spcPct val="130000"/>
              </a:lnSpc>
            </a:pPr>
            <a:r>
              <a:rPr lang="fr-FR" sz="2400"/>
              <a:t>1110001001</a:t>
            </a:r>
          </a:p>
          <a:p>
            <a:pPr eaLnBrk="0" hangingPunct="0">
              <a:lnSpc>
                <a:spcPct val="130000"/>
              </a:lnSpc>
            </a:pPr>
            <a:r>
              <a:rPr lang="fr-FR" sz="2400"/>
              <a:t>1110001011</a:t>
            </a:r>
          </a:p>
          <a:p>
            <a:pPr eaLnBrk="0" hangingPunct="0">
              <a:lnSpc>
                <a:spcPct val="130000"/>
              </a:lnSpc>
            </a:pPr>
            <a:r>
              <a:rPr lang="fr-FR" sz="2400"/>
              <a:t>0101110101</a:t>
            </a:r>
          </a:p>
          <a:p>
            <a:pPr eaLnBrk="0" hangingPunct="0">
              <a:lnSpc>
                <a:spcPct val="130000"/>
              </a:lnSpc>
            </a:pPr>
            <a:r>
              <a:rPr lang="fr-FR" sz="2400"/>
              <a:t>1111101110</a:t>
            </a:r>
          </a:p>
          <a:p>
            <a:pPr eaLnBrk="0" hangingPunct="0">
              <a:lnSpc>
                <a:spcPct val="130000"/>
              </a:lnSpc>
            </a:pPr>
            <a:r>
              <a:rPr lang="fr-FR" sz="2400"/>
              <a:t>1010111010</a:t>
            </a:r>
          </a:p>
          <a:p>
            <a:pPr eaLnBrk="0" hangingPunct="0">
              <a:lnSpc>
                <a:spcPct val="130000"/>
              </a:lnSpc>
            </a:pPr>
            <a:r>
              <a:rPr lang="fr-FR" sz="2400"/>
              <a:t>1101111011</a:t>
            </a:r>
          </a:p>
          <a:p>
            <a:pPr eaLnBrk="0" hangingPunct="0">
              <a:lnSpc>
                <a:spcPct val="130000"/>
              </a:lnSpc>
            </a:pPr>
            <a:r>
              <a:rPr lang="fr-FR" sz="2400"/>
              <a:t>1010111111</a:t>
            </a:r>
          </a:p>
          <a:p>
            <a:pPr eaLnBrk="0" hangingPunct="0">
              <a:lnSpc>
                <a:spcPct val="130000"/>
              </a:lnSpc>
            </a:pPr>
            <a:r>
              <a:rPr lang="fr-FR" sz="2400"/>
              <a:t>1110010100</a:t>
            </a:r>
          </a:p>
          <a:p>
            <a:pPr eaLnBrk="0" hangingPunct="0">
              <a:lnSpc>
                <a:spcPct val="130000"/>
              </a:lnSpc>
            </a:pPr>
            <a:r>
              <a:rPr lang="fr-FR" sz="2400"/>
              <a:t>1111101001</a:t>
            </a:r>
          </a:p>
        </p:txBody>
      </p:sp>
      <p:sp>
        <p:nvSpPr>
          <p:cNvPr id="101381" name="Text Box 5"/>
          <p:cNvSpPr txBox="1">
            <a:spLocks noChangeArrowheads="1"/>
          </p:cNvSpPr>
          <p:nvPr/>
        </p:nvSpPr>
        <p:spPr bwMode="auto">
          <a:xfrm>
            <a:off x="1198560" y="1627188"/>
            <a:ext cx="3016250" cy="457200"/>
          </a:xfrm>
          <a:prstGeom prst="rect">
            <a:avLst/>
          </a:prstGeom>
          <a:noFill/>
          <a:ln w="9525">
            <a:noFill/>
            <a:miter lim="800000"/>
            <a:headEnd/>
            <a:tailEnd/>
          </a:ln>
          <a:effectLst/>
        </p:spPr>
        <p:txBody>
          <a:bodyPr wrap="none">
            <a:spAutoFit/>
          </a:bodyPr>
          <a:lstStyle/>
          <a:p>
            <a:pPr eaLnBrk="0" hangingPunct="0"/>
            <a:r>
              <a:rPr lang="fr-FR" sz="2400" dirty="0"/>
              <a:t>Sessions de Capture</a:t>
            </a:r>
          </a:p>
        </p:txBody>
      </p:sp>
      <p:sp>
        <p:nvSpPr>
          <p:cNvPr id="101382" name="Text Box 6"/>
          <p:cNvSpPr txBox="1">
            <a:spLocks noChangeArrowheads="1"/>
          </p:cNvSpPr>
          <p:nvPr/>
        </p:nvSpPr>
        <p:spPr bwMode="auto">
          <a:xfrm rot="-5400000">
            <a:off x="336501" y="3921919"/>
            <a:ext cx="1389062" cy="457200"/>
          </a:xfrm>
          <a:prstGeom prst="rect">
            <a:avLst/>
          </a:prstGeom>
          <a:noFill/>
          <a:ln w="9525">
            <a:noFill/>
            <a:miter lim="800000"/>
            <a:headEnd/>
            <a:tailEnd/>
          </a:ln>
          <a:effectLst/>
        </p:spPr>
        <p:txBody>
          <a:bodyPr wrap="none">
            <a:spAutoFit/>
          </a:bodyPr>
          <a:lstStyle/>
          <a:p>
            <a:pPr eaLnBrk="0" hangingPunct="0"/>
            <a:r>
              <a:rPr lang="fr-FR" sz="2400" dirty="0"/>
              <a:t>Individus</a:t>
            </a:r>
          </a:p>
        </p:txBody>
      </p:sp>
      <p:sp>
        <p:nvSpPr>
          <p:cNvPr id="101383" name="Text Box 7"/>
          <p:cNvSpPr txBox="1">
            <a:spLocks noChangeArrowheads="1"/>
          </p:cNvSpPr>
          <p:nvPr/>
        </p:nvSpPr>
        <p:spPr bwMode="auto">
          <a:xfrm>
            <a:off x="3924300" y="2492375"/>
            <a:ext cx="4735513" cy="3785652"/>
          </a:xfrm>
          <a:prstGeom prst="rect">
            <a:avLst/>
          </a:prstGeom>
          <a:noFill/>
          <a:ln w="9525">
            <a:noFill/>
            <a:miter lim="800000"/>
            <a:headEnd/>
            <a:tailEnd/>
          </a:ln>
          <a:effectLst/>
        </p:spPr>
        <p:txBody>
          <a:bodyPr>
            <a:spAutoFit/>
          </a:bodyPr>
          <a:lstStyle/>
          <a:p>
            <a:r>
              <a:rPr lang="fr-FR" sz="2000" dirty="0"/>
              <a:t>Lorsque l’on fait l’hypothèse que la population est close, un zéro correspond à un individu raté lors d’une session.</a:t>
            </a:r>
          </a:p>
          <a:p>
            <a:endParaRPr lang="fr-FR" sz="2000" dirty="0"/>
          </a:p>
          <a:p>
            <a:r>
              <a:rPr lang="fr-FR" sz="2000" dirty="0"/>
              <a:t>Attention : si la population n’est pas close on ne peut affirmer cela car on ne peut distinguer les cas où l’individu est « absent » de ceux où il a été raté.</a:t>
            </a:r>
          </a:p>
          <a:p>
            <a:endParaRPr lang="fr-FR" sz="2000" dirty="0"/>
          </a:p>
          <a:p>
            <a:r>
              <a:rPr lang="fr-FR" sz="2000" dirty="0"/>
              <a:t>Cette </a:t>
            </a:r>
            <a:r>
              <a:rPr lang="fr-FR" sz="2000" b="1" dirty="0"/>
              <a:t>hypothèse de population close est fondamentale </a:t>
            </a:r>
            <a:r>
              <a:rPr lang="fr-FR" sz="2000" dirty="0"/>
              <a:t>et elle est valable aussi pour le Lincoln-Petersen index.</a:t>
            </a:r>
          </a:p>
        </p:txBody>
      </p:sp>
      <p:sp>
        <p:nvSpPr>
          <p:cNvPr id="101386" name="Text Box 10"/>
          <p:cNvSpPr txBox="1">
            <a:spLocks noChangeArrowheads="1"/>
          </p:cNvSpPr>
          <p:nvPr/>
        </p:nvSpPr>
        <p:spPr bwMode="auto">
          <a:xfrm>
            <a:off x="1379564" y="450833"/>
            <a:ext cx="6978650" cy="549275"/>
          </a:xfrm>
          <a:prstGeom prst="rect">
            <a:avLst/>
          </a:prstGeom>
          <a:noFill/>
          <a:ln w="9525">
            <a:noFill/>
            <a:miter lim="800000"/>
            <a:headEnd/>
            <a:tailEnd/>
          </a:ln>
          <a:effectLst/>
        </p:spPr>
        <p:txBody>
          <a:bodyPr wrap="none">
            <a:spAutoFit/>
          </a:bodyPr>
          <a:lstStyle/>
          <a:p>
            <a:r>
              <a:rPr lang="fr-FR" sz="3000" b="1" dirty="0"/>
              <a:t>Estimation avec le taux de capture - 2</a:t>
            </a:r>
          </a:p>
        </p:txBody>
      </p:sp>
      <p:sp>
        <p:nvSpPr>
          <p:cNvPr id="8" name="ZoneTexte 7"/>
          <p:cNvSpPr txBox="1"/>
          <p:nvPr/>
        </p:nvSpPr>
        <p:spPr>
          <a:xfrm>
            <a:off x="0" y="0"/>
            <a:ext cx="2233304" cy="677108"/>
          </a:xfrm>
          <a:prstGeom prst="rect">
            <a:avLst/>
          </a:prstGeom>
          <a:noFill/>
        </p:spPr>
        <p:txBody>
          <a:bodyPr wrap="none" rtlCol="0">
            <a:spAutoFit/>
          </a:bodyPr>
          <a:lstStyle/>
          <a:p>
            <a:r>
              <a:rPr lang="fr-FR" sz="3800" b="1" dirty="0" smtClean="0"/>
              <a:t>Les CMR</a:t>
            </a:r>
            <a:endParaRPr lang="fr-FR" sz="3800" b="1" dirty="0"/>
          </a:p>
        </p:txBody>
      </p:sp>
    </p:spTree>
    <p:extLst>
      <p:ext uri="{BB962C8B-B14F-4D97-AF65-F5344CB8AC3E}">
        <p14:creationId xmlns:p14="http://schemas.microsoft.com/office/powerpoint/2010/main" val="132852800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4" name="Text Box 4"/>
          <p:cNvSpPr txBox="1">
            <a:spLocks noChangeArrowheads="1"/>
          </p:cNvSpPr>
          <p:nvPr/>
        </p:nvSpPr>
        <p:spPr bwMode="auto">
          <a:xfrm>
            <a:off x="847756" y="1857364"/>
            <a:ext cx="8153400" cy="830997"/>
          </a:xfrm>
          <a:prstGeom prst="rect">
            <a:avLst/>
          </a:prstGeom>
          <a:noFill/>
          <a:ln w="9525">
            <a:noFill/>
            <a:miter lim="800000"/>
            <a:headEnd/>
            <a:tailEnd/>
          </a:ln>
          <a:effectLst/>
        </p:spPr>
        <p:txBody>
          <a:bodyPr>
            <a:spAutoFit/>
          </a:bodyPr>
          <a:lstStyle/>
          <a:p>
            <a:pPr eaLnBrk="0" hangingPunct="0"/>
            <a:r>
              <a:rPr lang="fr-FR" sz="2400" dirty="0"/>
              <a:t>La probabilité de capturer un individu sachant </a:t>
            </a:r>
            <a:r>
              <a:rPr lang="fr-FR" sz="2400" dirty="0" smtClean="0"/>
              <a:t>qu’ il </a:t>
            </a:r>
            <a:r>
              <a:rPr lang="fr-FR" sz="2400" dirty="0"/>
              <a:t>est présent sur le site d’étude est appelé le </a:t>
            </a:r>
            <a:r>
              <a:rPr lang="fr-FR" sz="2400" b="1" dirty="0" smtClean="0"/>
              <a:t>TAUX </a:t>
            </a:r>
            <a:r>
              <a:rPr lang="fr-FR" sz="2400" b="1" dirty="0"/>
              <a:t>DE </a:t>
            </a:r>
            <a:r>
              <a:rPr lang="fr-FR" sz="2400" b="1" dirty="0" smtClean="0"/>
              <a:t>CAPTURE p</a:t>
            </a:r>
            <a:endParaRPr lang="fr-FR" sz="2400" dirty="0"/>
          </a:p>
        </p:txBody>
      </p:sp>
      <p:sp>
        <p:nvSpPr>
          <p:cNvPr id="102405" name="Text Box 5"/>
          <p:cNvSpPr txBox="1">
            <a:spLocks noChangeArrowheads="1"/>
          </p:cNvSpPr>
          <p:nvPr/>
        </p:nvSpPr>
        <p:spPr bwMode="auto">
          <a:xfrm>
            <a:off x="827584" y="3068960"/>
            <a:ext cx="7720036" cy="711200"/>
          </a:xfrm>
          <a:prstGeom prst="rect">
            <a:avLst/>
          </a:prstGeom>
          <a:noFill/>
          <a:ln w="9525">
            <a:solidFill>
              <a:schemeClr val="tx1"/>
            </a:solidFill>
            <a:miter lim="800000"/>
            <a:headEnd/>
            <a:tailEnd/>
          </a:ln>
          <a:effectLst/>
        </p:spPr>
        <p:txBody>
          <a:bodyPr wrap="square">
            <a:spAutoFit/>
          </a:bodyPr>
          <a:lstStyle/>
          <a:p>
            <a:pPr algn="ctr" eaLnBrk="0" hangingPunct="0"/>
            <a:r>
              <a:rPr lang="fr-FR" sz="2000" dirty="0"/>
              <a:t>Le </a:t>
            </a:r>
            <a:r>
              <a:rPr lang="fr-FR" sz="2000" b="1" dirty="0"/>
              <a:t>taux de capture n’est pas un paramètre biologique </a:t>
            </a:r>
            <a:r>
              <a:rPr lang="fr-FR" sz="2000" dirty="0"/>
              <a:t>car pas lié à la biologie de l ’espèce mais à la </a:t>
            </a:r>
            <a:r>
              <a:rPr lang="fr-FR" sz="2000" b="1" dirty="0"/>
              <a:t>méthode d ’étude</a:t>
            </a:r>
            <a:r>
              <a:rPr lang="fr-FR" sz="2000" dirty="0"/>
              <a:t>...</a:t>
            </a:r>
          </a:p>
        </p:txBody>
      </p:sp>
      <p:sp>
        <p:nvSpPr>
          <p:cNvPr id="102406" name="Text Box 6"/>
          <p:cNvSpPr txBox="1">
            <a:spLocks noChangeArrowheads="1"/>
          </p:cNvSpPr>
          <p:nvPr/>
        </p:nvSpPr>
        <p:spPr bwMode="auto">
          <a:xfrm>
            <a:off x="899022" y="4502472"/>
            <a:ext cx="7423173" cy="1006475"/>
          </a:xfrm>
          <a:prstGeom prst="rect">
            <a:avLst/>
          </a:prstGeom>
          <a:noFill/>
          <a:ln w="9525">
            <a:noFill/>
            <a:miter lim="800000"/>
            <a:headEnd/>
            <a:tailEnd/>
          </a:ln>
          <a:effectLst/>
        </p:spPr>
        <p:txBody>
          <a:bodyPr wrap="square">
            <a:spAutoFit/>
          </a:bodyPr>
          <a:lstStyle/>
          <a:p>
            <a:pPr eaLnBrk="0" hangingPunct="0"/>
            <a:r>
              <a:rPr lang="fr-FR" sz="2000" dirty="0"/>
              <a:t>Exemple : si on passe 1 heure sur le terrain on a moins de chance d ’observer des oiseaux bagués que si on y passe 3 jours, </a:t>
            </a:r>
            <a:r>
              <a:rPr lang="fr-FR" sz="2000" i="1" dirty="0"/>
              <a:t>pourtant le nombre d ’oiseaux bagués présents est le même.</a:t>
            </a:r>
          </a:p>
        </p:txBody>
      </p:sp>
      <p:sp>
        <p:nvSpPr>
          <p:cNvPr id="102409" name="Text Box 9"/>
          <p:cNvSpPr txBox="1">
            <a:spLocks noChangeArrowheads="1"/>
          </p:cNvSpPr>
          <p:nvPr/>
        </p:nvSpPr>
        <p:spPr bwMode="auto">
          <a:xfrm>
            <a:off x="1522440" y="571480"/>
            <a:ext cx="6978650" cy="549275"/>
          </a:xfrm>
          <a:prstGeom prst="rect">
            <a:avLst/>
          </a:prstGeom>
          <a:noFill/>
          <a:ln w="9525">
            <a:noFill/>
            <a:miter lim="800000"/>
            <a:headEnd/>
            <a:tailEnd/>
          </a:ln>
          <a:effectLst/>
        </p:spPr>
        <p:txBody>
          <a:bodyPr wrap="none">
            <a:spAutoFit/>
          </a:bodyPr>
          <a:lstStyle/>
          <a:p>
            <a:r>
              <a:rPr lang="fr-FR" sz="3000" b="1"/>
              <a:t>Estimation avec le taux de capture - 3</a:t>
            </a:r>
          </a:p>
        </p:txBody>
      </p:sp>
      <p:sp>
        <p:nvSpPr>
          <p:cNvPr id="7" name="ZoneTexte 6"/>
          <p:cNvSpPr txBox="1"/>
          <p:nvPr/>
        </p:nvSpPr>
        <p:spPr>
          <a:xfrm>
            <a:off x="0" y="0"/>
            <a:ext cx="2233304" cy="677108"/>
          </a:xfrm>
          <a:prstGeom prst="rect">
            <a:avLst/>
          </a:prstGeom>
          <a:noFill/>
        </p:spPr>
        <p:txBody>
          <a:bodyPr wrap="none" rtlCol="0">
            <a:spAutoFit/>
          </a:bodyPr>
          <a:lstStyle/>
          <a:p>
            <a:r>
              <a:rPr lang="fr-FR" sz="3800" b="1" dirty="0" smtClean="0"/>
              <a:t>Les CMR</a:t>
            </a:r>
            <a:endParaRPr lang="fr-FR" sz="3800" b="1" dirty="0"/>
          </a:p>
        </p:txBody>
      </p:sp>
    </p:spTree>
    <p:extLst>
      <p:ext uri="{BB962C8B-B14F-4D97-AF65-F5344CB8AC3E}">
        <p14:creationId xmlns:p14="http://schemas.microsoft.com/office/powerpoint/2010/main" val="355952411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30" name="Text Box 6"/>
          <p:cNvSpPr txBox="1">
            <a:spLocks noChangeArrowheads="1"/>
          </p:cNvSpPr>
          <p:nvPr/>
        </p:nvSpPr>
        <p:spPr bwMode="auto">
          <a:xfrm>
            <a:off x="1593878" y="500042"/>
            <a:ext cx="6978650" cy="549275"/>
          </a:xfrm>
          <a:prstGeom prst="rect">
            <a:avLst/>
          </a:prstGeom>
          <a:noFill/>
          <a:ln w="9525">
            <a:noFill/>
            <a:miter lim="800000"/>
            <a:headEnd/>
            <a:tailEnd/>
          </a:ln>
          <a:effectLst/>
        </p:spPr>
        <p:txBody>
          <a:bodyPr wrap="none">
            <a:spAutoFit/>
          </a:bodyPr>
          <a:lstStyle/>
          <a:p>
            <a:r>
              <a:rPr lang="fr-FR" sz="3000" b="1" dirty="0"/>
              <a:t>Estimation avec le taux de capture - 4</a:t>
            </a:r>
          </a:p>
        </p:txBody>
      </p:sp>
      <p:sp>
        <p:nvSpPr>
          <p:cNvPr id="103431" name="Text Box 7"/>
          <p:cNvSpPr txBox="1">
            <a:spLocks noChangeArrowheads="1"/>
          </p:cNvSpPr>
          <p:nvPr/>
        </p:nvSpPr>
        <p:spPr bwMode="auto">
          <a:xfrm>
            <a:off x="1322378" y="1676400"/>
            <a:ext cx="1892300" cy="3424238"/>
          </a:xfrm>
          <a:prstGeom prst="rect">
            <a:avLst/>
          </a:prstGeom>
          <a:noFill/>
          <a:ln w="9525">
            <a:solidFill>
              <a:schemeClr val="tx1"/>
            </a:solidFill>
            <a:miter lim="800000"/>
            <a:headEnd/>
            <a:tailEnd/>
          </a:ln>
          <a:effectLst/>
        </p:spPr>
        <p:txBody>
          <a:bodyPr wrap="none">
            <a:spAutoFit/>
          </a:bodyPr>
          <a:lstStyle/>
          <a:p>
            <a:pPr eaLnBrk="0" hangingPunct="0">
              <a:lnSpc>
                <a:spcPct val="130000"/>
              </a:lnSpc>
            </a:pPr>
            <a:r>
              <a:rPr lang="fr-FR" sz="2400"/>
              <a:t>1010111010</a:t>
            </a:r>
          </a:p>
          <a:p>
            <a:pPr eaLnBrk="0" hangingPunct="0">
              <a:lnSpc>
                <a:spcPct val="130000"/>
              </a:lnSpc>
            </a:pPr>
            <a:endParaRPr lang="fr-FR" sz="2400"/>
          </a:p>
          <a:p>
            <a:pPr eaLnBrk="0" hangingPunct="0">
              <a:lnSpc>
                <a:spcPct val="130000"/>
              </a:lnSpc>
            </a:pPr>
            <a:r>
              <a:rPr lang="fr-FR" sz="2400"/>
              <a:t>1101111011</a:t>
            </a:r>
          </a:p>
          <a:p>
            <a:pPr eaLnBrk="0" hangingPunct="0">
              <a:lnSpc>
                <a:spcPct val="130000"/>
              </a:lnSpc>
            </a:pPr>
            <a:endParaRPr lang="fr-FR" sz="2400"/>
          </a:p>
          <a:p>
            <a:pPr eaLnBrk="0" hangingPunct="0">
              <a:lnSpc>
                <a:spcPct val="130000"/>
              </a:lnSpc>
            </a:pPr>
            <a:r>
              <a:rPr lang="fr-FR" sz="2400"/>
              <a:t>1111101000</a:t>
            </a:r>
          </a:p>
          <a:p>
            <a:pPr eaLnBrk="0" hangingPunct="0">
              <a:lnSpc>
                <a:spcPct val="130000"/>
              </a:lnSpc>
            </a:pPr>
            <a:endParaRPr lang="fr-FR" sz="2400"/>
          </a:p>
          <a:p>
            <a:pPr eaLnBrk="0" hangingPunct="0">
              <a:lnSpc>
                <a:spcPct val="130000"/>
              </a:lnSpc>
            </a:pPr>
            <a:r>
              <a:rPr lang="fr-FR" sz="2400"/>
              <a:t>1011001100</a:t>
            </a:r>
          </a:p>
        </p:txBody>
      </p:sp>
      <p:sp>
        <p:nvSpPr>
          <p:cNvPr id="103432" name="Text Box 8"/>
          <p:cNvSpPr txBox="1">
            <a:spLocks noChangeArrowheads="1"/>
          </p:cNvSpPr>
          <p:nvPr/>
        </p:nvSpPr>
        <p:spPr bwMode="auto">
          <a:xfrm>
            <a:off x="3832225" y="1268760"/>
            <a:ext cx="5060950" cy="4093428"/>
          </a:xfrm>
          <a:prstGeom prst="rect">
            <a:avLst/>
          </a:prstGeom>
          <a:noFill/>
          <a:ln w="9525">
            <a:noFill/>
            <a:miter lim="800000"/>
            <a:headEnd/>
            <a:tailEnd/>
          </a:ln>
          <a:effectLst/>
        </p:spPr>
        <p:txBody>
          <a:bodyPr>
            <a:spAutoFit/>
          </a:bodyPr>
          <a:lstStyle/>
          <a:p>
            <a:r>
              <a:rPr lang="fr-FR" sz="2000" dirty="0" smtClean="0"/>
              <a:t>La 1</a:t>
            </a:r>
            <a:r>
              <a:rPr lang="fr-FR" sz="2000" baseline="30000" dirty="0" smtClean="0"/>
              <a:t>ère</a:t>
            </a:r>
            <a:r>
              <a:rPr lang="fr-FR" sz="2000" dirty="0" smtClean="0"/>
              <a:t> histoire de capture peut d’écrire de manière probabiliste:</a:t>
            </a:r>
          </a:p>
          <a:p>
            <a:r>
              <a:rPr lang="fr-FR" sz="2000" dirty="0" smtClean="0"/>
              <a:t>p</a:t>
            </a:r>
            <a:r>
              <a:rPr lang="fr-FR" sz="2000" dirty="0"/>
              <a:t>*(1-p)*p*(1-p)*p*p*p*(1-p)*p*(1-p)</a:t>
            </a:r>
          </a:p>
          <a:p>
            <a:endParaRPr lang="fr-FR" sz="2000" dirty="0"/>
          </a:p>
          <a:p>
            <a:r>
              <a:rPr lang="fr-FR" sz="2000" dirty="0" smtClean="0"/>
              <a:t>Ou aussi p</a:t>
            </a:r>
            <a:r>
              <a:rPr lang="fr-FR" sz="2000" baseline="30000" dirty="0" smtClean="0"/>
              <a:t>6</a:t>
            </a:r>
            <a:r>
              <a:rPr lang="fr-FR" sz="2000" dirty="0"/>
              <a:t>*(1-p)</a:t>
            </a:r>
            <a:r>
              <a:rPr lang="fr-FR" sz="2000" baseline="30000" dirty="0"/>
              <a:t>4</a:t>
            </a:r>
          </a:p>
          <a:p>
            <a:endParaRPr lang="fr-FR" sz="2000" dirty="0"/>
          </a:p>
          <a:p>
            <a:r>
              <a:rPr lang="fr-FR" sz="2000" dirty="0" smtClean="0">
                <a:sym typeface="Wingdings" pitchFamily="2" charset="2"/>
              </a:rPr>
              <a:t> </a:t>
            </a:r>
            <a:r>
              <a:rPr lang="fr-FR" sz="2000" dirty="0" smtClean="0"/>
              <a:t>tirage </a:t>
            </a:r>
            <a:r>
              <a:rPr lang="fr-FR" sz="2000" dirty="0"/>
              <a:t>aléatoire dans une Loi Binomiale B(10,p)</a:t>
            </a:r>
          </a:p>
          <a:p>
            <a:endParaRPr lang="fr-FR" sz="2000" dirty="0"/>
          </a:p>
          <a:p>
            <a:r>
              <a:rPr lang="fr-FR" sz="2000" dirty="0"/>
              <a:t>On peut répéter ça pour toutes les histoires de capture…</a:t>
            </a:r>
          </a:p>
          <a:p>
            <a:r>
              <a:rPr lang="fr-FR" sz="2000" dirty="0" smtClean="0">
                <a:sym typeface="Wingdings" pitchFamily="2" charset="2"/>
              </a:rPr>
              <a:t> On obtient la</a:t>
            </a:r>
            <a:r>
              <a:rPr lang="fr-FR" sz="2000" dirty="0" smtClean="0"/>
              <a:t> </a:t>
            </a:r>
            <a:r>
              <a:rPr lang="fr-FR" sz="2000" dirty="0"/>
              <a:t>fréquence de chaque </a:t>
            </a:r>
            <a:r>
              <a:rPr lang="fr-FR" sz="2000" dirty="0" smtClean="0"/>
              <a:t>histoire </a:t>
            </a:r>
            <a:r>
              <a:rPr lang="fr-FR" sz="2000" dirty="0" smtClean="0">
                <a:sym typeface="Wingdings" pitchFamily="2" charset="2"/>
              </a:rPr>
              <a:t> </a:t>
            </a:r>
            <a:r>
              <a:rPr lang="fr-FR" sz="2000" dirty="0" smtClean="0"/>
              <a:t>Donc </a:t>
            </a:r>
            <a:r>
              <a:rPr lang="fr-FR" sz="2000" dirty="0"/>
              <a:t>on peut </a:t>
            </a:r>
            <a:r>
              <a:rPr lang="fr-FR" sz="2000" b="1" dirty="0"/>
              <a:t>estimer p</a:t>
            </a:r>
            <a:r>
              <a:rPr lang="fr-FR" sz="2000" dirty="0"/>
              <a:t> </a:t>
            </a:r>
            <a:r>
              <a:rPr lang="fr-FR" sz="2000" dirty="0" smtClean="0"/>
              <a:t>…</a:t>
            </a:r>
            <a:endParaRPr lang="fr-FR" sz="2000" dirty="0"/>
          </a:p>
        </p:txBody>
      </p:sp>
      <p:sp>
        <p:nvSpPr>
          <p:cNvPr id="103433" name="Text Box 9"/>
          <p:cNvSpPr txBox="1">
            <a:spLocks noChangeArrowheads="1"/>
          </p:cNvSpPr>
          <p:nvPr/>
        </p:nvSpPr>
        <p:spPr bwMode="auto">
          <a:xfrm>
            <a:off x="323528" y="5589240"/>
            <a:ext cx="8640960" cy="830997"/>
          </a:xfrm>
          <a:prstGeom prst="rect">
            <a:avLst/>
          </a:prstGeom>
          <a:noFill/>
          <a:ln w="9525">
            <a:noFill/>
            <a:miter lim="800000"/>
            <a:headEnd/>
            <a:tailEnd/>
          </a:ln>
          <a:effectLst/>
        </p:spPr>
        <p:txBody>
          <a:bodyPr wrap="square">
            <a:spAutoFit/>
          </a:bodyPr>
          <a:lstStyle/>
          <a:p>
            <a:pPr algn="ctr"/>
            <a:r>
              <a:rPr lang="fr-FR" sz="2400" b="1" dirty="0" smtClean="0"/>
              <a:t>La méthode du « maximum de vraisemblance » (Maximum </a:t>
            </a:r>
            <a:r>
              <a:rPr lang="fr-FR" sz="2400" b="1" dirty="0" err="1" smtClean="0"/>
              <a:t>Likelihood</a:t>
            </a:r>
            <a:r>
              <a:rPr lang="fr-FR" sz="2400" b="1" dirty="0" smtClean="0"/>
              <a:t>) permet d’estimer p ainsi que la taille de la population.</a:t>
            </a:r>
            <a:endParaRPr lang="fr-FR" sz="2400" b="1" dirty="0"/>
          </a:p>
        </p:txBody>
      </p:sp>
      <p:sp>
        <p:nvSpPr>
          <p:cNvPr id="7" name="ZoneTexte 6"/>
          <p:cNvSpPr txBox="1"/>
          <p:nvPr/>
        </p:nvSpPr>
        <p:spPr>
          <a:xfrm>
            <a:off x="0" y="0"/>
            <a:ext cx="2233304" cy="677108"/>
          </a:xfrm>
          <a:prstGeom prst="rect">
            <a:avLst/>
          </a:prstGeom>
          <a:noFill/>
        </p:spPr>
        <p:txBody>
          <a:bodyPr wrap="none" rtlCol="0">
            <a:spAutoFit/>
          </a:bodyPr>
          <a:lstStyle/>
          <a:p>
            <a:r>
              <a:rPr lang="fr-FR" sz="3800" b="1" dirty="0" smtClean="0"/>
              <a:t>Les CMR</a:t>
            </a:r>
            <a:endParaRPr lang="fr-FR" sz="3800" b="1" dirty="0"/>
          </a:p>
        </p:txBody>
      </p:sp>
      <p:sp>
        <p:nvSpPr>
          <p:cNvPr id="8" name="ZoneTexte 7"/>
          <p:cNvSpPr txBox="1"/>
          <p:nvPr/>
        </p:nvSpPr>
        <p:spPr>
          <a:xfrm>
            <a:off x="1259632" y="1124744"/>
            <a:ext cx="1007776" cy="369332"/>
          </a:xfrm>
          <a:prstGeom prst="rect">
            <a:avLst/>
          </a:prstGeom>
          <a:noFill/>
        </p:spPr>
        <p:txBody>
          <a:bodyPr wrap="none" rtlCol="0">
            <a:spAutoFit/>
          </a:bodyPr>
          <a:lstStyle/>
          <a:p>
            <a:r>
              <a:rPr lang="fr-FR" dirty="0" smtClean="0"/>
              <a:t>Vu: p = 1</a:t>
            </a:r>
            <a:endParaRPr lang="fr-FR" dirty="0"/>
          </a:p>
        </p:txBody>
      </p:sp>
      <p:sp>
        <p:nvSpPr>
          <p:cNvPr id="9" name="ZoneTexte 8"/>
          <p:cNvSpPr txBox="1"/>
          <p:nvPr/>
        </p:nvSpPr>
        <p:spPr>
          <a:xfrm>
            <a:off x="2195736" y="1124744"/>
            <a:ext cx="1562287" cy="369332"/>
          </a:xfrm>
          <a:prstGeom prst="rect">
            <a:avLst/>
          </a:prstGeom>
          <a:noFill/>
        </p:spPr>
        <p:txBody>
          <a:bodyPr wrap="none" rtlCol="0">
            <a:spAutoFit/>
          </a:bodyPr>
          <a:lstStyle/>
          <a:p>
            <a:r>
              <a:rPr lang="fr-FR" dirty="0" smtClean="0"/>
              <a:t>Pas Vu: 0 = 1-p</a:t>
            </a:r>
            <a:endParaRPr lang="fr-FR" dirty="0"/>
          </a:p>
        </p:txBody>
      </p:sp>
      <p:cxnSp>
        <p:nvCxnSpPr>
          <p:cNvPr id="11" name="Connecteur droit avec flèche 10"/>
          <p:cNvCxnSpPr/>
          <p:nvPr/>
        </p:nvCxnSpPr>
        <p:spPr>
          <a:xfrm flipH="1">
            <a:off x="1835696" y="1484784"/>
            <a:ext cx="72008" cy="36004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Connecteur droit avec flèche 11"/>
          <p:cNvCxnSpPr/>
          <p:nvPr/>
        </p:nvCxnSpPr>
        <p:spPr>
          <a:xfrm flipH="1">
            <a:off x="2843808" y="1440072"/>
            <a:ext cx="72008" cy="36004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17229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Text Box 4"/>
          <p:cNvSpPr txBox="1">
            <a:spLocks noChangeArrowheads="1"/>
          </p:cNvSpPr>
          <p:nvPr/>
        </p:nvSpPr>
        <p:spPr bwMode="auto">
          <a:xfrm>
            <a:off x="1671638" y="2655888"/>
            <a:ext cx="184150" cy="366712"/>
          </a:xfrm>
          <a:prstGeom prst="rect">
            <a:avLst/>
          </a:prstGeom>
          <a:noFill/>
          <a:ln w="9525">
            <a:noFill/>
            <a:miter lim="800000"/>
            <a:headEnd/>
            <a:tailEnd/>
          </a:ln>
          <a:effectLst/>
        </p:spPr>
        <p:txBody>
          <a:bodyPr wrap="none">
            <a:spAutoFit/>
          </a:bodyPr>
          <a:lstStyle/>
          <a:p>
            <a:endParaRPr lang="fr-FR"/>
          </a:p>
        </p:txBody>
      </p:sp>
      <p:sp>
        <p:nvSpPr>
          <p:cNvPr id="105479" name="Text Box 7"/>
          <p:cNvSpPr txBox="1">
            <a:spLocks noChangeArrowheads="1"/>
          </p:cNvSpPr>
          <p:nvPr/>
        </p:nvSpPr>
        <p:spPr bwMode="auto">
          <a:xfrm>
            <a:off x="2165350" y="215429"/>
            <a:ext cx="6978650" cy="549275"/>
          </a:xfrm>
          <a:prstGeom prst="rect">
            <a:avLst/>
          </a:prstGeom>
          <a:noFill/>
          <a:ln w="9525">
            <a:noFill/>
            <a:miter lim="800000"/>
            <a:headEnd/>
            <a:tailEnd/>
          </a:ln>
          <a:effectLst/>
        </p:spPr>
        <p:txBody>
          <a:bodyPr wrap="none">
            <a:spAutoFit/>
          </a:bodyPr>
          <a:lstStyle/>
          <a:p>
            <a:r>
              <a:rPr lang="fr-FR" sz="3000" b="1" dirty="0"/>
              <a:t>Estimation avec le taux de capture - </a:t>
            </a:r>
            <a:r>
              <a:rPr lang="fr-FR" sz="3000" b="1" dirty="0" smtClean="0"/>
              <a:t>5</a:t>
            </a:r>
            <a:endParaRPr lang="fr-FR" sz="3000" b="1" dirty="0"/>
          </a:p>
        </p:txBody>
      </p:sp>
      <p:sp>
        <p:nvSpPr>
          <p:cNvPr id="105480" name="Text Box 8"/>
          <p:cNvSpPr txBox="1">
            <a:spLocks noChangeArrowheads="1"/>
          </p:cNvSpPr>
          <p:nvPr/>
        </p:nvSpPr>
        <p:spPr bwMode="auto">
          <a:xfrm>
            <a:off x="467544" y="1071546"/>
            <a:ext cx="8533612" cy="5632311"/>
          </a:xfrm>
          <a:prstGeom prst="rect">
            <a:avLst/>
          </a:prstGeom>
          <a:noFill/>
          <a:ln w="9525">
            <a:noFill/>
            <a:miter lim="800000"/>
            <a:headEnd/>
            <a:tailEnd/>
          </a:ln>
          <a:effectLst/>
        </p:spPr>
        <p:txBody>
          <a:bodyPr wrap="square">
            <a:spAutoFit/>
          </a:bodyPr>
          <a:lstStyle/>
          <a:p>
            <a:r>
              <a:rPr lang="fr-FR" sz="2000" dirty="0" smtClean="0"/>
              <a:t>Le principe du «</a:t>
            </a:r>
            <a:r>
              <a:rPr lang="fr-FR" sz="2000" dirty="0"/>
              <a:t> maximum de vraisemblance » </a:t>
            </a:r>
            <a:r>
              <a:rPr lang="fr-FR" sz="2000" dirty="0" smtClean="0"/>
              <a:t>est </a:t>
            </a:r>
            <a:r>
              <a:rPr lang="fr-FR" sz="2000" dirty="0"/>
              <a:t>d’estimer p de manière à ce que le jeu de données observé soit le plus vraisemblable possible. </a:t>
            </a:r>
          </a:p>
          <a:p>
            <a:endParaRPr lang="fr-FR" sz="2000" dirty="0"/>
          </a:p>
          <a:p>
            <a:r>
              <a:rPr lang="fr-FR" sz="2000" dirty="0"/>
              <a:t>Cela se réalise à l’aide du </a:t>
            </a:r>
            <a:r>
              <a:rPr lang="fr-FR" sz="2000" b="1" dirty="0"/>
              <a:t>logiciel CAPTURE </a:t>
            </a:r>
            <a:r>
              <a:rPr lang="fr-FR" sz="2000" dirty="0"/>
              <a:t>(inclus dans le </a:t>
            </a:r>
            <a:r>
              <a:rPr lang="fr-FR" sz="2000" b="1" dirty="0"/>
              <a:t>logiciel MARK</a:t>
            </a:r>
            <a:r>
              <a:rPr lang="fr-FR" sz="2000" dirty="0" smtClean="0"/>
              <a:t>)</a:t>
            </a:r>
          </a:p>
          <a:p>
            <a:r>
              <a:rPr lang="fr-FR" sz="2000" dirty="0" smtClean="0">
                <a:solidFill>
                  <a:schemeClr val="tx2">
                    <a:lumMod val="60000"/>
                    <a:lumOff val="40000"/>
                  </a:schemeClr>
                </a:solidFill>
              </a:rPr>
              <a:t>http://warnercnr.colostate.edu/~gwhite/mark/mark.htm</a:t>
            </a:r>
            <a:endParaRPr lang="fr-FR" sz="2000" dirty="0">
              <a:solidFill>
                <a:schemeClr val="tx2">
                  <a:lumMod val="60000"/>
                  <a:lumOff val="40000"/>
                </a:schemeClr>
              </a:solidFill>
            </a:endParaRPr>
          </a:p>
          <a:p>
            <a:endParaRPr lang="fr-FR" sz="2000" dirty="0"/>
          </a:p>
          <a:p>
            <a:r>
              <a:rPr lang="fr-FR" sz="2000" b="1" dirty="0" smtClean="0"/>
              <a:t>modèle M0 </a:t>
            </a:r>
            <a:r>
              <a:rPr lang="fr-FR" sz="2000" dirty="0" smtClean="0"/>
              <a:t>: exemple </a:t>
            </a:r>
            <a:r>
              <a:rPr lang="fr-FR" sz="2000" dirty="0"/>
              <a:t>où tous les individus sont considérés comme identiques en terme de capture ainsi que toutes les </a:t>
            </a:r>
            <a:r>
              <a:rPr lang="fr-FR" sz="2000" dirty="0" smtClean="0"/>
              <a:t>sessions.</a:t>
            </a:r>
            <a:endParaRPr lang="fr-FR" sz="2000" dirty="0"/>
          </a:p>
          <a:p>
            <a:endParaRPr lang="fr-FR" sz="2000" dirty="0"/>
          </a:p>
          <a:p>
            <a:r>
              <a:rPr lang="fr-FR" sz="2000" dirty="0"/>
              <a:t>Des modèles plus complexes </a:t>
            </a:r>
            <a:endParaRPr lang="fr-FR" sz="2000" dirty="0" smtClean="0"/>
          </a:p>
          <a:p>
            <a:pPr>
              <a:buFontTx/>
              <a:buChar char="-"/>
            </a:pPr>
            <a:r>
              <a:rPr lang="fr-FR" sz="2000" b="1" dirty="0" smtClean="0"/>
              <a:t>Mt</a:t>
            </a:r>
            <a:r>
              <a:rPr lang="fr-FR" sz="2000" dirty="0" smtClean="0"/>
              <a:t>: modèle où le </a:t>
            </a:r>
            <a:r>
              <a:rPr lang="fr-FR" sz="2000" b="1" dirty="0" smtClean="0"/>
              <a:t>taux </a:t>
            </a:r>
            <a:r>
              <a:rPr lang="fr-FR" sz="2000" b="1" dirty="0"/>
              <a:t>de capture p </a:t>
            </a:r>
            <a:r>
              <a:rPr lang="fr-FR" sz="2000" dirty="0"/>
              <a:t>varie dans le </a:t>
            </a:r>
            <a:r>
              <a:rPr lang="fr-FR" sz="2000" dirty="0" smtClean="0"/>
              <a:t>temps </a:t>
            </a:r>
          </a:p>
          <a:p>
            <a:pPr>
              <a:buFontTx/>
              <a:buChar char="-"/>
            </a:pPr>
            <a:r>
              <a:rPr lang="fr-FR" sz="2000" b="1" dirty="0" smtClean="0"/>
              <a:t>Mb</a:t>
            </a:r>
            <a:r>
              <a:rPr lang="fr-FR" sz="2000" dirty="0" smtClean="0"/>
              <a:t>: modèle où les </a:t>
            </a:r>
            <a:r>
              <a:rPr lang="fr-FR" sz="2000" dirty="0"/>
              <a:t>individus ont des </a:t>
            </a:r>
            <a:r>
              <a:rPr lang="fr-FR" sz="2000" b="1" dirty="0"/>
              <a:t>comportements</a:t>
            </a:r>
            <a:r>
              <a:rPr lang="fr-FR" sz="2000" dirty="0"/>
              <a:t> </a:t>
            </a:r>
            <a:r>
              <a:rPr lang="fr-FR" sz="2000" dirty="0" smtClean="0"/>
              <a:t>(</a:t>
            </a:r>
            <a:r>
              <a:rPr lang="fr-FR" sz="2000" i="1" dirty="0" err="1" smtClean="0"/>
              <a:t>behaviour</a:t>
            </a:r>
            <a:r>
              <a:rPr lang="fr-FR" sz="2000" dirty="0" smtClean="0"/>
              <a:t>) qui </a:t>
            </a:r>
            <a:r>
              <a:rPr lang="fr-FR" sz="2000" dirty="0"/>
              <a:t>rendent leurs probabilités de capture différentes de l’un à </a:t>
            </a:r>
            <a:r>
              <a:rPr lang="fr-FR" sz="2000" dirty="0" smtClean="0"/>
              <a:t>l’autre </a:t>
            </a:r>
          </a:p>
          <a:p>
            <a:pPr>
              <a:buFontTx/>
              <a:buChar char="-"/>
            </a:pPr>
            <a:r>
              <a:rPr lang="fr-FR" sz="2000" b="1" dirty="0" err="1" smtClean="0"/>
              <a:t>Mh</a:t>
            </a:r>
            <a:r>
              <a:rPr lang="fr-FR" sz="2000" dirty="0" smtClean="0"/>
              <a:t>: probabilité de capture et recapture différente</a:t>
            </a:r>
          </a:p>
          <a:p>
            <a:pPr>
              <a:buFontTx/>
              <a:buChar char="-"/>
            </a:pPr>
            <a:r>
              <a:rPr lang="fr-FR" sz="2000" b="1" dirty="0" err="1" smtClean="0"/>
              <a:t>Mtb</a:t>
            </a:r>
            <a:r>
              <a:rPr lang="fr-FR" sz="2000" dirty="0" smtClean="0"/>
              <a:t>: modèles où avec les </a:t>
            </a:r>
            <a:r>
              <a:rPr lang="fr-FR" sz="2000" dirty="0"/>
              <a:t>deux </a:t>
            </a:r>
            <a:r>
              <a:rPr lang="fr-FR" sz="2000" dirty="0" smtClean="0"/>
              <a:t>sources de variations à </a:t>
            </a:r>
            <a:r>
              <a:rPr lang="fr-FR" sz="2000" dirty="0"/>
              <a:t>la </a:t>
            </a:r>
            <a:r>
              <a:rPr lang="fr-FR" sz="2000" dirty="0" smtClean="0"/>
              <a:t>fois</a:t>
            </a:r>
          </a:p>
          <a:p>
            <a:pPr>
              <a:buFontTx/>
              <a:buChar char="-"/>
            </a:pPr>
            <a:r>
              <a:rPr lang="fr-FR" sz="2000" b="1" dirty="0" smtClean="0"/>
              <a:t>Mth, </a:t>
            </a:r>
            <a:r>
              <a:rPr lang="fr-FR" sz="2000" b="1" dirty="0" err="1" smtClean="0"/>
              <a:t>Mbh</a:t>
            </a:r>
            <a:r>
              <a:rPr lang="fr-FR" sz="2000" b="1" dirty="0" smtClean="0"/>
              <a:t>, </a:t>
            </a:r>
            <a:r>
              <a:rPr lang="fr-FR" sz="2000" b="1" dirty="0" err="1" smtClean="0"/>
              <a:t>Mtbh</a:t>
            </a:r>
            <a:endParaRPr lang="fr-FR" sz="2000" b="1" dirty="0"/>
          </a:p>
          <a:p>
            <a:r>
              <a:rPr lang="fr-FR" sz="2000" dirty="0" smtClean="0"/>
              <a:t>Tous </a:t>
            </a:r>
            <a:r>
              <a:rPr lang="fr-FR" sz="2000" dirty="0"/>
              <a:t>ces modèles sont disponibles dans CAPTURE qui propose aussi un outil pour sélectionner celui qui décrit le mieux les données.</a:t>
            </a:r>
          </a:p>
        </p:txBody>
      </p:sp>
      <p:sp>
        <p:nvSpPr>
          <p:cNvPr id="6" name="ZoneTexte 5"/>
          <p:cNvSpPr txBox="1"/>
          <p:nvPr/>
        </p:nvSpPr>
        <p:spPr>
          <a:xfrm>
            <a:off x="0" y="0"/>
            <a:ext cx="2233304" cy="677108"/>
          </a:xfrm>
          <a:prstGeom prst="rect">
            <a:avLst/>
          </a:prstGeom>
          <a:noFill/>
        </p:spPr>
        <p:txBody>
          <a:bodyPr wrap="none" rtlCol="0">
            <a:spAutoFit/>
          </a:bodyPr>
          <a:lstStyle/>
          <a:p>
            <a:r>
              <a:rPr lang="fr-FR" sz="3800" b="1" dirty="0" smtClean="0"/>
              <a:t>Les CMR</a:t>
            </a:r>
            <a:endParaRPr lang="fr-FR" sz="3800" b="1" dirty="0"/>
          </a:p>
        </p:txBody>
      </p:sp>
    </p:spTree>
    <p:extLst>
      <p:ext uri="{BB962C8B-B14F-4D97-AF65-F5344CB8AC3E}">
        <p14:creationId xmlns:p14="http://schemas.microsoft.com/office/powerpoint/2010/main" val="354459685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Estimations taille de population par CMR en pratique</a:t>
            </a:r>
            <a:endParaRPr lang="fr-FR" dirty="0"/>
          </a:p>
        </p:txBody>
      </p:sp>
      <p:sp>
        <p:nvSpPr>
          <p:cNvPr id="3" name="Espace réservé du contenu 2"/>
          <p:cNvSpPr>
            <a:spLocks noGrp="1"/>
          </p:cNvSpPr>
          <p:nvPr>
            <p:ph idx="1"/>
          </p:nvPr>
        </p:nvSpPr>
        <p:spPr>
          <a:xfrm>
            <a:off x="457200" y="1600201"/>
            <a:ext cx="8229600" cy="1684784"/>
          </a:xfrm>
        </p:spPr>
        <p:txBody>
          <a:bodyPr/>
          <a:lstStyle/>
          <a:p>
            <a:pPr marL="0" indent="0">
              <a:buNone/>
            </a:pPr>
            <a:r>
              <a:rPr lang="fr-FR" b="1" u="sng" dirty="0" smtClean="0"/>
              <a:t>2 étapes</a:t>
            </a:r>
          </a:p>
          <a:p>
            <a:pPr marL="514350" indent="-514350">
              <a:buFont typeface="+mj-lt"/>
              <a:buAutoNum type="arabicPeriod"/>
            </a:pPr>
            <a:r>
              <a:rPr lang="fr-FR" dirty="0" smtClean="0"/>
              <a:t>Test d’ajustement </a:t>
            </a:r>
            <a:r>
              <a:rPr lang="fr-FR" sz="2400" dirty="0" smtClean="0">
                <a:sym typeface="Wingdings" panose="05000000000000000000" pitchFamily="2" charset="2"/>
              </a:rPr>
              <a:t> vérifie que la population est fermée (logiciel Close-Test)</a:t>
            </a:r>
          </a:p>
        </p:txBody>
      </p:sp>
      <p:sp>
        <p:nvSpPr>
          <p:cNvPr id="6" name="Flèche vers le bas 5"/>
          <p:cNvSpPr/>
          <p:nvPr/>
        </p:nvSpPr>
        <p:spPr>
          <a:xfrm>
            <a:off x="2123728" y="3284984"/>
            <a:ext cx="504056" cy="7200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Flèche vers le bas 6"/>
          <p:cNvSpPr/>
          <p:nvPr/>
        </p:nvSpPr>
        <p:spPr>
          <a:xfrm>
            <a:off x="6084168" y="3356569"/>
            <a:ext cx="504056" cy="7200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2078238" y="4067780"/>
            <a:ext cx="595035" cy="369332"/>
          </a:xfrm>
          <a:prstGeom prst="rect">
            <a:avLst/>
          </a:prstGeom>
          <a:noFill/>
        </p:spPr>
        <p:txBody>
          <a:bodyPr wrap="none" rtlCol="0">
            <a:spAutoFit/>
          </a:bodyPr>
          <a:lstStyle/>
          <a:p>
            <a:r>
              <a:rPr lang="fr-FR" dirty="0" smtClean="0"/>
              <a:t>OUI </a:t>
            </a:r>
            <a:endParaRPr lang="fr-FR" dirty="0"/>
          </a:p>
        </p:txBody>
      </p:sp>
      <p:sp>
        <p:nvSpPr>
          <p:cNvPr id="9" name="ZoneTexte 8"/>
          <p:cNvSpPr txBox="1"/>
          <p:nvPr/>
        </p:nvSpPr>
        <p:spPr>
          <a:xfrm>
            <a:off x="6038678" y="4094161"/>
            <a:ext cx="635110" cy="369332"/>
          </a:xfrm>
          <a:prstGeom prst="rect">
            <a:avLst/>
          </a:prstGeom>
          <a:noFill/>
        </p:spPr>
        <p:txBody>
          <a:bodyPr wrap="none" rtlCol="0">
            <a:spAutoFit/>
          </a:bodyPr>
          <a:lstStyle/>
          <a:p>
            <a:r>
              <a:rPr lang="fr-FR" dirty="0" smtClean="0"/>
              <a:t>NON</a:t>
            </a:r>
            <a:endParaRPr lang="fr-FR" dirty="0"/>
          </a:p>
        </p:txBody>
      </p:sp>
      <p:sp>
        <p:nvSpPr>
          <p:cNvPr id="11" name="Espace réservé du contenu 2"/>
          <p:cNvSpPr txBox="1">
            <a:spLocks/>
          </p:cNvSpPr>
          <p:nvPr/>
        </p:nvSpPr>
        <p:spPr>
          <a:xfrm>
            <a:off x="323528" y="4480520"/>
            <a:ext cx="4536504" cy="1684784"/>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startAt="2"/>
            </a:pPr>
            <a:r>
              <a:rPr lang="fr-FR" dirty="0" smtClean="0"/>
              <a:t>Analyse taille pop </a:t>
            </a:r>
          </a:p>
          <a:p>
            <a:pPr marL="0" indent="0">
              <a:buNone/>
            </a:pPr>
            <a:r>
              <a:rPr lang="fr-FR" sz="2400" dirty="0" smtClean="0">
                <a:sym typeface="Wingdings" panose="05000000000000000000" pitchFamily="2" charset="2"/>
              </a:rPr>
              <a:t> teste différents modèles de taux de capture et comportement des animaux (logiciel Capture dans Mark)</a:t>
            </a:r>
          </a:p>
        </p:txBody>
      </p:sp>
      <p:sp>
        <p:nvSpPr>
          <p:cNvPr id="12" name="Espace réservé du contenu 2"/>
          <p:cNvSpPr txBox="1">
            <a:spLocks/>
          </p:cNvSpPr>
          <p:nvPr/>
        </p:nvSpPr>
        <p:spPr>
          <a:xfrm>
            <a:off x="5076056" y="4437112"/>
            <a:ext cx="4067944" cy="136815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sz="2000" dirty="0" smtClean="0">
                <a:sym typeface="Wingdings" panose="05000000000000000000" pitchFamily="2" charset="2"/>
              </a:rPr>
              <a:t>Identifier les sessions avec des « entrées » ou « sorties » d’individus et réduire le jeu de données pour réessayer le test d’ajustement</a:t>
            </a:r>
          </a:p>
        </p:txBody>
      </p:sp>
      <p:sp>
        <p:nvSpPr>
          <p:cNvPr id="13" name="Flèche courbée vers la droite 12"/>
          <p:cNvSpPr/>
          <p:nvPr/>
        </p:nvSpPr>
        <p:spPr>
          <a:xfrm rot="10800000">
            <a:off x="8460432" y="2564904"/>
            <a:ext cx="504056" cy="199589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222167803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p:cNvSpPr txBox="1">
            <a:spLocks noChangeArrowheads="1"/>
          </p:cNvSpPr>
          <p:nvPr/>
        </p:nvSpPr>
        <p:spPr bwMode="auto">
          <a:xfrm>
            <a:off x="323528" y="1344825"/>
            <a:ext cx="8749034" cy="5139869"/>
          </a:xfrm>
          <a:prstGeom prst="rect">
            <a:avLst/>
          </a:prstGeom>
          <a:noFill/>
          <a:ln w="9525">
            <a:noFill/>
            <a:miter lim="800000"/>
            <a:headEnd/>
            <a:tailEnd/>
          </a:ln>
          <a:effectLst/>
        </p:spPr>
        <p:txBody>
          <a:bodyPr wrap="square">
            <a:spAutoFit/>
          </a:bodyPr>
          <a:lstStyle/>
          <a:p>
            <a:r>
              <a:rPr lang="fr-FR" sz="2400" dirty="0" smtClean="0"/>
              <a:t>Comment déterminer la répartition d’une espèce et son abondance sur une grande zone?</a:t>
            </a:r>
          </a:p>
          <a:p>
            <a:endParaRPr lang="fr-FR" sz="2000" dirty="0" smtClean="0"/>
          </a:p>
          <a:p>
            <a:r>
              <a:rPr lang="fr-FR" sz="2000" dirty="0" smtClean="0">
                <a:sym typeface="Wingdings" pitchFamily="2" charset="2"/>
              </a:rPr>
              <a:t> </a:t>
            </a:r>
            <a:r>
              <a:rPr lang="fr-FR" sz="2000" b="0" dirty="0" smtClean="0"/>
              <a:t>impossible </a:t>
            </a:r>
            <a:r>
              <a:rPr lang="fr-FR" sz="2000" b="0" dirty="0"/>
              <a:t>de réaliser un échantillonnage pertinent sur lequel on développerait du « distance </a:t>
            </a:r>
            <a:r>
              <a:rPr lang="fr-FR" sz="2000" b="0" dirty="0" err="1"/>
              <a:t>sampling</a:t>
            </a:r>
            <a:r>
              <a:rPr lang="fr-FR" sz="2000" b="0" dirty="0"/>
              <a:t> » ou des « CMR » car nécessite trop de </a:t>
            </a:r>
            <a:r>
              <a:rPr lang="fr-FR" sz="2000" b="0" dirty="0" smtClean="0"/>
              <a:t>temps ou de moyens. </a:t>
            </a:r>
            <a:endParaRPr lang="fr-FR" sz="2000" b="0" dirty="0"/>
          </a:p>
          <a:p>
            <a:endParaRPr lang="fr-FR" sz="2000" b="0" dirty="0"/>
          </a:p>
          <a:p>
            <a:r>
              <a:rPr lang="fr-FR" sz="2000" b="0" dirty="0"/>
              <a:t>De plus on veut </a:t>
            </a:r>
            <a:r>
              <a:rPr lang="fr-FR" sz="2000" b="0" dirty="0" smtClean="0"/>
              <a:t>pouvoir </a:t>
            </a:r>
            <a:r>
              <a:rPr lang="fr-FR" sz="2000" b="0" dirty="0"/>
              <a:t>répéter ces suivis dans le temps pour évaluer l’évolution de la population (statuts de l’espèce, colonisation, extinction…).</a:t>
            </a:r>
          </a:p>
          <a:p>
            <a:endParaRPr lang="fr-FR" sz="2000" b="0" dirty="0"/>
          </a:p>
          <a:p>
            <a:r>
              <a:rPr lang="fr-FR" sz="2000" b="1" dirty="0" smtClean="0"/>
              <a:t>PROBLEME</a:t>
            </a:r>
            <a:r>
              <a:rPr lang="fr-FR" sz="2000" b="0" dirty="0" smtClean="0"/>
              <a:t>: Un </a:t>
            </a:r>
            <a:r>
              <a:rPr lang="fr-FR" sz="2000" b="0" dirty="0"/>
              <a:t>simple protocole de comptage ou </a:t>
            </a:r>
            <a:r>
              <a:rPr lang="fr-FR" sz="2000" b="0" dirty="0" smtClean="0"/>
              <a:t>de </a:t>
            </a:r>
            <a:r>
              <a:rPr lang="fr-FR" sz="2000" b="0" dirty="0"/>
              <a:t>bilan de la détection de l’espèce (atlas) ne prend pas en compte la </a:t>
            </a:r>
            <a:r>
              <a:rPr lang="fr-FR" sz="2000" b="1" dirty="0"/>
              <a:t>probabilité que l’espèce n’ait pas été détectée alors qu’elle était présente</a:t>
            </a:r>
            <a:r>
              <a:rPr lang="fr-FR" sz="2000" b="0" dirty="0"/>
              <a:t>.</a:t>
            </a:r>
          </a:p>
          <a:p>
            <a:endParaRPr lang="fr-FR" sz="2000" b="0" dirty="0"/>
          </a:p>
          <a:p>
            <a:r>
              <a:rPr lang="fr-FR" sz="2000" b="1" dirty="0"/>
              <a:t>Les « zéros » sont un mélange d’absence et de non-détection, </a:t>
            </a:r>
            <a:r>
              <a:rPr lang="fr-FR" sz="2000" b="1" dirty="0" smtClean="0"/>
              <a:t>certains </a:t>
            </a:r>
            <a:r>
              <a:rPr lang="fr-FR" sz="2000" b="1" dirty="0"/>
              <a:t>sont des donc des « faux-négatifs ».</a:t>
            </a:r>
          </a:p>
        </p:txBody>
      </p:sp>
      <p:sp>
        <p:nvSpPr>
          <p:cNvPr id="3" name="Text Box 8"/>
          <p:cNvSpPr txBox="1">
            <a:spLocks noChangeArrowheads="1"/>
          </p:cNvSpPr>
          <p:nvPr/>
        </p:nvSpPr>
        <p:spPr bwMode="auto">
          <a:xfrm>
            <a:off x="1547664" y="647477"/>
            <a:ext cx="6808787" cy="549275"/>
          </a:xfrm>
          <a:prstGeom prst="rect">
            <a:avLst/>
          </a:prstGeom>
          <a:noFill/>
          <a:ln w="9525">
            <a:noFill/>
            <a:miter lim="800000"/>
            <a:headEnd/>
            <a:tailEnd/>
          </a:ln>
          <a:effectLst/>
        </p:spPr>
        <p:txBody>
          <a:bodyPr wrap="none">
            <a:spAutoFit/>
          </a:bodyPr>
          <a:lstStyle/>
          <a:p>
            <a:r>
              <a:rPr lang="fr-FR" sz="3000" b="1" dirty="0"/>
              <a:t>Suivre une espèce à large échelle - 1</a:t>
            </a:r>
          </a:p>
        </p:txBody>
      </p:sp>
      <p:sp>
        <p:nvSpPr>
          <p:cNvPr id="4" name="ZoneTexte 3"/>
          <p:cNvSpPr txBox="1"/>
          <p:nvPr/>
        </p:nvSpPr>
        <p:spPr>
          <a:xfrm>
            <a:off x="0" y="0"/>
            <a:ext cx="5572359" cy="677108"/>
          </a:xfrm>
          <a:prstGeom prst="rect">
            <a:avLst/>
          </a:prstGeom>
          <a:noFill/>
        </p:spPr>
        <p:txBody>
          <a:bodyPr wrap="none" rtlCol="0">
            <a:spAutoFit/>
          </a:bodyPr>
          <a:lstStyle/>
          <a:p>
            <a:r>
              <a:rPr lang="fr-FR" sz="3800" b="1" dirty="0" smtClean="0"/>
              <a:t>Les Présences-absences</a:t>
            </a:r>
            <a:endParaRPr lang="fr-FR" sz="3800" b="1" dirty="0"/>
          </a:p>
        </p:txBody>
      </p:sp>
    </p:spTree>
    <p:extLst>
      <p:ext uri="{BB962C8B-B14F-4D97-AF65-F5344CB8AC3E}">
        <p14:creationId xmlns:p14="http://schemas.microsoft.com/office/powerpoint/2010/main" val="342530332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467544" y="1268413"/>
            <a:ext cx="8568506" cy="4770537"/>
          </a:xfrm>
          <a:prstGeom prst="rect">
            <a:avLst/>
          </a:prstGeom>
          <a:noFill/>
          <a:ln w="9525">
            <a:noFill/>
            <a:miter lim="800000"/>
            <a:headEnd/>
            <a:tailEnd/>
          </a:ln>
          <a:effectLst/>
        </p:spPr>
        <p:txBody>
          <a:bodyPr wrap="square">
            <a:spAutoFit/>
          </a:bodyPr>
          <a:lstStyle/>
          <a:p>
            <a:r>
              <a:rPr lang="fr-FR" sz="2000" b="0" dirty="0"/>
              <a:t>Des méthodes très récentes permettent aujourd’hui d’estimer la probabilité de présence d’une espèce sur un site malgré sa non-détection sur le site en </a:t>
            </a:r>
            <a:r>
              <a:rPr lang="fr-FR" sz="2000" b="0" dirty="0" smtClean="0"/>
              <a:t>question</a:t>
            </a:r>
            <a:r>
              <a:rPr lang="fr-FR" sz="2000" dirty="0" smtClean="0"/>
              <a:t>.</a:t>
            </a:r>
            <a:endParaRPr lang="fr-FR" sz="2000" b="0" dirty="0"/>
          </a:p>
          <a:p>
            <a:endParaRPr lang="fr-FR" sz="2000" b="0" dirty="0"/>
          </a:p>
          <a:p>
            <a:r>
              <a:rPr lang="fr-FR" sz="2400" dirty="0" smtClean="0">
                <a:sym typeface="Wingdings" pitchFamily="2" charset="2"/>
              </a:rPr>
              <a:t> </a:t>
            </a:r>
            <a:r>
              <a:rPr lang="fr-FR" sz="2400" b="1" dirty="0" smtClean="0"/>
              <a:t>méthode </a:t>
            </a:r>
            <a:r>
              <a:rPr lang="fr-FR" sz="2400" b="1" dirty="0"/>
              <a:t>de « présence/absence</a:t>
            </a:r>
            <a:r>
              <a:rPr lang="fr-FR" sz="2400" b="0" dirty="0"/>
              <a:t> </a:t>
            </a:r>
            <a:r>
              <a:rPr lang="fr-FR" sz="2400" dirty="0" smtClean="0"/>
              <a:t>» = « </a:t>
            </a:r>
            <a:r>
              <a:rPr lang="fr-FR" sz="2400" b="1" dirty="0" err="1" smtClean="0"/>
              <a:t>occupancy</a:t>
            </a:r>
            <a:r>
              <a:rPr lang="fr-FR" sz="2400" dirty="0" smtClean="0"/>
              <a:t> » </a:t>
            </a:r>
            <a:endParaRPr lang="fr-FR" sz="2400" b="0" dirty="0"/>
          </a:p>
          <a:p>
            <a:endParaRPr lang="fr-FR" sz="2000" b="0" dirty="0"/>
          </a:p>
          <a:p>
            <a:r>
              <a:rPr lang="fr-FR" sz="2000" b="0" dirty="0"/>
              <a:t>Elles reposent sur les hypothèses que :</a:t>
            </a:r>
          </a:p>
          <a:p>
            <a:endParaRPr lang="fr-FR" sz="2000" b="0" dirty="0"/>
          </a:p>
          <a:p>
            <a:pPr marL="457200" indent="-457200">
              <a:buFont typeface="+mj-lt"/>
              <a:buAutoNum type="arabicPeriod"/>
            </a:pPr>
            <a:r>
              <a:rPr lang="fr-FR" sz="2000" b="0" dirty="0" smtClean="0"/>
              <a:t>Les </a:t>
            </a:r>
            <a:r>
              <a:rPr lang="fr-FR" sz="2000" b="1" dirty="0"/>
              <a:t>sites sont « clos » au cours d’une </a:t>
            </a:r>
            <a:r>
              <a:rPr lang="fr-FR" sz="2000" b="1" dirty="0" smtClean="0"/>
              <a:t>saison</a:t>
            </a:r>
            <a:r>
              <a:rPr lang="fr-FR" sz="2000" b="0" dirty="0" smtClean="0"/>
              <a:t> </a:t>
            </a:r>
            <a:r>
              <a:rPr lang="fr-FR" sz="2000" dirty="0" smtClean="0">
                <a:sym typeface="Wingdings" pitchFamily="2" charset="2"/>
              </a:rPr>
              <a:t> </a:t>
            </a:r>
            <a:r>
              <a:rPr lang="fr-FR" sz="2000" b="0" dirty="0" smtClean="0"/>
              <a:t>un </a:t>
            </a:r>
            <a:r>
              <a:rPr lang="fr-FR" sz="2000" b="0" dirty="0"/>
              <a:t>site occupé reste occupé et </a:t>
            </a:r>
            <a:r>
              <a:rPr lang="fr-FR" sz="2000" b="0" dirty="0" smtClean="0"/>
              <a:t>un </a:t>
            </a:r>
            <a:r>
              <a:rPr lang="fr-FR" sz="2000" b="0" dirty="0"/>
              <a:t>site non-occupé reste non-occupé au cours d’une saison de terrain.</a:t>
            </a:r>
          </a:p>
          <a:p>
            <a:pPr marL="457200" indent="-457200">
              <a:buFont typeface="+mj-lt"/>
              <a:buAutoNum type="arabicPeriod"/>
            </a:pPr>
            <a:endParaRPr lang="fr-FR" sz="2000" b="0" dirty="0"/>
          </a:p>
          <a:p>
            <a:pPr marL="457200" indent="-457200">
              <a:buFont typeface="+mj-lt"/>
              <a:buAutoNum type="arabicPeriod"/>
            </a:pPr>
            <a:r>
              <a:rPr lang="fr-FR" sz="2000" dirty="0" smtClean="0"/>
              <a:t>L</a:t>
            </a:r>
            <a:r>
              <a:rPr lang="fr-FR" sz="2000" b="0" dirty="0" smtClean="0"/>
              <a:t>es </a:t>
            </a:r>
            <a:r>
              <a:rPr lang="fr-FR" sz="2000" b="1" dirty="0"/>
              <a:t>sites sont suivis plusieurs fois au cours de chaque année</a:t>
            </a:r>
            <a:r>
              <a:rPr lang="fr-FR" sz="2000" b="0" dirty="0"/>
              <a:t>.</a:t>
            </a:r>
          </a:p>
          <a:p>
            <a:pPr marL="457200" indent="-457200">
              <a:buFont typeface="+mj-lt"/>
              <a:buAutoNum type="arabicPeriod"/>
            </a:pPr>
            <a:endParaRPr lang="fr-FR" sz="2000" b="0" dirty="0"/>
          </a:p>
          <a:p>
            <a:pPr marL="457200" indent="-457200">
              <a:buFont typeface="+mj-lt"/>
              <a:buAutoNum type="arabicPeriod"/>
            </a:pPr>
            <a:r>
              <a:rPr lang="fr-FR" sz="2000" b="0" dirty="0" smtClean="0"/>
              <a:t>Les </a:t>
            </a:r>
            <a:r>
              <a:rPr lang="fr-FR" sz="2000" b="1" dirty="0"/>
              <a:t>sites sont suivis plusieurs années </a:t>
            </a:r>
            <a:r>
              <a:rPr lang="fr-FR" sz="2000" b="0" dirty="0"/>
              <a:t>si on veut décrire l’évolution de la population.</a:t>
            </a:r>
          </a:p>
        </p:txBody>
      </p:sp>
      <p:sp>
        <p:nvSpPr>
          <p:cNvPr id="5" name="Text Box 8"/>
          <p:cNvSpPr txBox="1">
            <a:spLocks noChangeArrowheads="1"/>
          </p:cNvSpPr>
          <p:nvPr/>
        </p:nvSpPr>
        <p:spPr bwMode="auto">
          <a:xfrm>
            <a:off x="1477989" y="575469"/>
            <a:ext cx="6808787" cy="549275"/>
          </a:xfrm>
          <a:prstGeom prst="rect">
            <a:avLst/>
          </a:prstGeom>
          <a:noFill/>
          <a:ln w="9525">
            <a:noFill/>
            <a:miter lim="800000"/>
            <a:headEnd/>
            <a:tailEnd/>
          </a:ln>
          <a:effectLst/>
        </p:spPr>
        <p:txBody>
          <a:bodyPr wrap="none">
            <a:spAutoFit/>
          </a:bodyPr>
          <a:lstStyle/>
          <a:p>
            <a:r>
              <a:rPr lang="fr-FR" sz="3000" b="1" dirty="0"/>
              <a:t>Suivre une espèce à large échelle - 2</a:t>
            </a:r>
          </a:p>
        </p:txBody>
      </p:sp>
      <p:sp>
        <p:nvSpPr>
          <p:cNvPr id="7" name="ZoneTexte 6"/>
          <p:cNvSpPr txBox="1"/>
          <p:nvPr/>
        </p:nvSpPr>
        <p:spPr>
          <a:xfrm>
            <a:off x="0" y="0"/>
            <a:ext cx="5572359" cy="677108"/>
          </a:xfrm>
          <a:prstGeom prst="rect">
            <a:avLst/>
          </a:prstGeom>
          <a:noFill/>
        </p:spPr>
        <p:txBody>
          <a:bodyPr wrap="none" rtlCol="0">
            <a:spAutoFit/>
          </a:bodyPr>
          <a:lstStyle/>
          <a:p>
            <a:r>
              <a:rPr lang="fr-FR" sz="3800" b="1" dirty="0" smtClean="0"/>
              <a:t>Les Présences-absences</a:t>
            </a:r>
            <a:endParaRPr lang="fr-FR" sz="3800" b="1" dirty="0"/>
          </a:p>
        </p:txBody>
      </p:sp>
    </p:spTree>
    <p:extLst>
      <p:ext uri="{BB962C8B-B14F-4D97-AF65-F5344CB8AC3E}">
        <p14:creationId xmlns:p14="http://schemas.microsoft.com/office/powerpoint/2010/main" val="354515138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p:cNvSpPr txBox="1">
            <a:spLocks noChangeArrowheads="1"/>
          </p:cNvSpPr>
          <p:nvPr/>
        </p:nvSpPr>
        <p:spPr bwMode="auto">
          <a:xfrm>
            <a:off x="323528" y="1936527"/>
            <a:ext cx="5724644" cy="1477328"/>
          </a:xfrm>
          <a:prstGeom prst="rect">
            <a:avLst/>
          </a:prstGeom>
          <a:noFill/>
          <a:ln w="9525">
            <a:noFill/>
            <a:miter lim="800000"/>
            <a:headEnd/>
            <a:tailEnd/>
          </a:ln>
          <a:effectLst/>
        </p:spPr>
        <p:txBody>
          <a:bodyPr wrap="none">
            <a:spAutoFit/>
          </a:bodyPr>
          <a:lstStyle/>
          <a:p>
            <a:r>
              <a:rPr lang="fr-FR" b="0" dirty="0"/>
              <a:t>Saison			1	 		</a:t>
            </a:r>
          </a:p>
          <a:p>
            <a:endParaRPr lang="fr-FR" b="0" dirty="0"/>
          </a:p>
          <a:p>
            <a:endParaRPr lang="fr-FR" b="0" dirty="0"/>
          </a:p>
          <a:p>
            <a:endParaRPr lang="fr-FR" b="0" dirty="0"/>
          </a:p>
          <a:p>
            <a:r>
              <a:rPr lang="fr-FR" b="0" dirty="0"/>
              <a:t>Suivi intra-saison	       1 2….K</a:t>
            </a:r>
            <a:r>
              <a:rPr lang="fr-FR" sz="1200" b="0" dirty="0"/>
              <a:t>1	</a:t>
            </a:r>
          </a:p>
        </p:txBody>
      </p:sp>
      <p:sp>
        <p:nvSpPr>
          <p:cNvPr id="5" name="AutoShape 10"/>
          <p:cNvSpPr>
            <a:spLocks/>
          </p:cNvSpPr>
          <p:nvPr/>
        </p:nvSpPr>
        <p:spPr bwMode="auto">
          <a:xfrm rot="16200000">
            <a:off x="3102274" y="2823369"/>
            <a:ext cx="215801" cy="1715539"/>
          </a:xfrm>
          <a:prstGeom prst="leftBrace">
            <a:avLst>
              <a:gd name="adj1" fmla="val 28538"/>
              <a:gd name="adj2" fmla="val 50000"/>
            </a:avLst>
          </a:prstGeom>
          <a:noFill/>
          <a:ln w="9525">
            <a:solidFill>
              <a:schemeClr val="tx1"/>
            </a:solidFill>
            <a:round/>
            <a:headEnd/>
            <a:tailEnd/>
          </a:ln>
          <a:effectLst/>
        </p:spPr>
        <p:txBody>
          <a:bodyPr wrap="none" anchor="ctr"/>
          <a:lstStyle/>
          <a:p>
            <a:endParaRPr lang="fr-FR"/>
          </a:p>
        </p:txBody>
      </p:sp>
      <p:sp>
        <p:nvSpPr>
          <p:cNvPr id="6" name="AutoShape 11"/>
          <p:cNvSpPr>
            <a:spLocks noChangeArrowheads="1"/>
          </p:cNvSpPr>
          <p:nvPr/>
        </p:nvSpPr>
        <p:spPr bwMode="auto">
          <a:xfrm>
            <a:off x="2352405" y="1630139"/>
            <a:ext cx="1727200" cy="1871663"/>
          </a:xfrm>
          <a:prstGeom prst="triangle">
            <a:avLst>
              <a:gd name="adj" fmla="val 50000"/>
            </a:avLst>
          </a:prstGeom>
          <a:noFill/>
          <a:ln w="9525">
            <a:solidFill>
              <a:schemeClr val="tx1"/>
            </a:solidFill>
            <a:miter lim="800000"/>
            <a:headEnd/>
            <a:tailEnd/>
          </a:ln>
          <a:effectLst/>
        </p:spPr>
        <p:txBody>
          <a:bodyPr wrap="none" anchor="ctr"/>
          <a:lstStyle/>
          <a:p>
            <a:endParaRPr lang="fr-FR"/>
          </a:p>
        </p:txBody>
      </p:sp>
      <p:sp>
        <p:nvSpPr>
          <p:cNvPr id="9" name="Text Box 14"/>
          <p:cNvSpPr txBox="1">
            <a:spLocks noChangeArrowheads="1"/>
          </p:cNvSpPr>
          <p:nvPr/>
        </p:nvSpPr>
        <p:spPr bwMode="auto">
          <a:xfrm>
            <a:off x="2123728" y="3789040"/>
            <a:ext cx="2181225" cy="261610"/>
          </a:xfrm>
          <a:prstGeom prst="rect">
            <a:avLst/>
          </a:prstGeom>
          <a:noFill/>
          <a:ln w="9525">
            <a:noFill/>
            <a:miter lim="800000"/>
            <a:headEnd/>
            <a:tailEnd/>
          </a:ln>
          <a:effectLst/>
        </p:spPr>
        <p:txBody>
          <a:bodyPr>
            <a:spAutoFit/>
          </a:bodyPr>
          <a:lstStyle/>
          <a:p>
            <a:pPr algn="ctr"/>
            <a:r>
              <a:rPr lang="fr-FR" sz="1100" b="0" dirty="0"/>
              <a:t>Pas de modification de la présence</a:t>
            </a:r>
          </a:p>
        </p:txBody>
      </p:sp>
      <p:sp>
        <p:nvSpPr>
          <p:cNvPr id="11" name="Text Box 16"/>
          <p:cNvSpPr txBox="1">
            <a:spLocks noChangeArrowheads="1"/>
          </p:cNvSpPr>
          <p:nvPr/>
        </p:nvSpPr>
        <p:spPr bwMode="auto">
          <a:xfrm>
            <a:off x="395536" y="692696"/>
            <a:ext cx="3880165" cy="553998"/>
          </a:xfrm>
          <a:prstGeom prst="rect">
            <a:avLst/>
          </a:prstGeom>
          <a:noFill/>
          <a:ln w="9525">
            <a:noFill/>
            <a:miter lim="800000"/>
            <a:headEnd/>
            <a:tailEnd/>
          </a:ln>
          <a:effectLst/>
        </p:spPr>
        <p:txBody>
          <a:bodyPr wrap="none">
            <a:spAutoFit/>
          </a:bodyPr>
          <a:lstStyle/>
          <a:p>
            <a:r>
              <a:rPr lang="fr-FR" sz="3000" b="1" dirty="0" smtClean="0"/>
              <a:t>Principe de </a:t>
            </a:r>
            <a:r>
              <a:rPr lang="fr-FR" sz="3000" b="1" dirty="0"/>
              <a:t>la méthode</a:t>
            </a:r>
          </a:p>
        </p:txBody>
      </p:sp>
      <p:sp>
        <p:nvSpPr>
          <p:cNvPr id="13" name="ZoneTexte 12"/>
          <p:cNvSpPr txBox="1"/>
          <p:nvPr/>
        </p:nvSpPr>
        <p:spPr>
          <a:xfrm>
            <a:off x="0" y="0"/>
            <a:ext cx="7852021" cy="677108"/>
          </a:xfrm>
          <a:prstGeom prst="rect">
            <a:avLst/>
          </a:prstGeom>
          <a:noFill/>
        </p:spPr>
        <p:txBody>
          <a:bodyPr wrap="none" rtlCol="0">
            <a:spAutoFit/>
          </a:bodyPr>
          <a:lstStyle/>
          <a:p>
            <a:r>
              <a:rPr lang="fr-FR" sz="3800" b="1" dirty="0" smtClean="0"/>
              <a:t>Les Présences-absences saison unique</a:t>
            </a:r>
            <a:endParaRPr lang="fr-FR" sz="3800" b="1" dirty="0"/>
          </a:p>
        </p:txBody>
      </p:sp>
      <p:sp>
        <p:nvSpPr>
          <p:cNvPr id="14" name="Ellipse 13"/>
          <p:cNvSpPr/>
          <p:nvPr/>
        </p:nvSpPr>
        <p:spPr>
          <a:xfrm>
            <a:off x="2537774" y="4473116"/>
            <a:ext cx="1440160"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présent</a:t>
            </a:r>
            <a:endParaRPr lang="fr-FR" dirty="0"/>
          </a:p>
        </p:txBody>
      </p:sp>
      <p:sp>
        <p:nvSpPr>
          <p:cNvPr id="19" name="Ellipse 18"/>
          <p:cNvSpPr/>
          <p:nvPr/>
        </p:nvSpPr>
        <p:spPr>
          <a:xfrm>
            <a:off x="2537774" y="5247202"/>
            <a:ext cx="1440160" cy="504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Non vu</a:t>
            </a:r>
            <a:endParaRPr lang="fr-FR" dirty="0">
              <a:solidFill>
                <a:schemeClr val="tx1"/>
              </a:solidFill>
            </a:endParaRPr>
          </a:p>
        </p:txBody>
      </p:sp>
      <p:sp>
        <p:nvSpPr>
          <p:cNvPr id="20" name="ZoneTexte 19"/>
          <p:cNvSpPr txBox="1"/>
          <p:nvPr/>
        </p:nvSpPr>
        <p:spPr>
          <a:xfrm>
            <a:off x="1079612" y="4540478"/>
            <a:ext cx="703141" cy="369332"/>
          </a:xfrm>
          <a:prstGeom prst="rect">
            <a:avLst/>
          </a:prstGeom>
          <a:noFill/>
        </p:spPr>
        <p:txBody>
          <a:bodyPr wrap="none" rtlCol="0">
            <a:spAutoFit/>
          </a:bodyPr>
          <a:lstStyle/>
          <a:p>
            <a:r>
              <a:rPr lang="fr-FR" dirty="0" smtClean="0"/>
              <a:t>Site 1</a:t>
            </a:r>
            <a:endParaRPr lang="fr-FR" dirty="0"/>
          </a:p>
        </p:txBody>
      </p:sp>
      <p:sp>
        <p:nvSpPr>
          <p:cNvPr id="21" name="ZoneTexte 20"/>
          <p:cNvSpPr txBox="1"/>
          <p:nvPr/>
        </p:nvSpPr>
        <p:spPr>
          <a:xfrm>
            <a:off x="1079612" y="5314564"/>
            <a:ext cx="703141" cy="369332"/>
          </a:xfrm>
          <a:prstGeom prst="rect">
            <a:avLst/>
          </a:prstGeom>
          <a:noFill/>
        </p:spPr>
        <p:txBody>
          <a:bodyPr wrap="none" rtlCol="0">
            <a:spAutoFit/>
          </a:bodyPr>
          <a:lstStyle/>
          <a:p>
            <a:r>
              <a:rPr lang="fr-FR" dirty="0" smtClean="0"/>
              <a:t>Site 2</a:t>
            </a:r>
            <a:endParaRPr lang="fr-FR" dirty="0"/>
          </a:p>
        </p:txBody>
      </p:sp>
      <p:sp>
        <p:nvSpPr>
          <p:cNvPr id="22" name="ZoneTexte 21"/>
          <p:cNvSpPr txBox="1"/>
          <p:nvPr/>
        </p:nvSpPr>
        <p:spPr>
          <a:xfrm>
            <a:off x="1079612" y="6070648"/>
            <a:ext cx="703141" cy="369332"/>
          </a:xfrm>
          <a:prstGeom prst="rect">
            <a:avLst/>
          </a:prstGeom>
          <a:noFill/>
        </p:spPr>
        <p:txBody>
          <a:bodyPr wrap="none" rtlCol="0">
            <a:spAutoFit/>
          </a:bodyPr>
          <a:lstStyle/>
          <a:p>
            <a:r>
              <a:rPr lang="fr-FR" dirty="0" smtClean="0"/>
              <a:t>Site 3</a:t>
            </a:r>
            <a:endParaRPr lang="fr-FR" dirty="0"/>
          </a:p>
        </p:txBody>
      </p:sp>
      <p:sp>
        <p:nvSpPr>
          <p:cNvPr id="30" name="Ellipse 29"/>
          <p:cNvSpPr/>
          <p:nvPr/>
        </p:nvSpPr>
        <p:spPr>
          <a:xfrm>
            <a:off x="2555776" y="6003286"/>
            <a:ext cx="1440160" cy="504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Non vu</a:t>
            </a:r>
            <a:endParaRPr lang="fr-FR" dirty="0">
              <a:solidFill>
                <a:schemeClr val="tx1"/>
              </a:solidFill>
            </a:endParaRPr>
          </a:p>
        </p:txBody>
      </p:sp>
      <p:sp>
        <p:nvSpPr>
          <p:cNvPr id="15" name="ZoneTexte 14"/>
          <p:cNvSpPr txBox="1"/>
          <p:nvPr/>
        </p:nvSpPr>
        <p:spPr>
          <a:xfrm>
            <a:off x="2836447" y="4077072"/>
            <a:ext cx="871457" cy="369332"/>
          </a:xfrm>
          <a:prstGeom prst="rect">
            <a:avLst/>
          </a:prstGeom>
          <a:noFill/>
        </p:spPr>
        <p:txBody>
          <a:bodyPr wrap="none" rtlCol="0">
            <a:spAutoFit/>
          </a:bodyPr>
          <a:lstStyle/>
          <a:p>
            <a:r>
              <a:rPr lang="fr-FR" dirty="0" smtClean="0"/>
              <a:t>Visite 1</a:t>
            </a:r>
            <a:endParaRPr lang="fr-FR" dirty="0"/>
          </a:p>
        </p:txBody>
      </p:sp>
    </p:spTree>
    <p:extLst>
      <p:ext uri="{BB962C8B-B14F-4D97-AF65-F5344CB8AC3E}">
        <p14:creationId xmlns:p14="http://schemas.microsoft.com/office/powerpoint/2010/main" val="309576723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p:cNvSpPr txBox="1">
            <a:spLocks noChangeArrowheads="1"/>
          </p:cNvSpPr>
          <p:nvPr/>
        </p:nvSpPr>
        <p:spPr bwMode="auto">
          <a:xfrm>
            <a:off x="323528" y="1936527"/>
            <a:ext cx="7499350" cy="1465262"/>
          </a:xfrm>
          <a:prstGeom prst="rect">
            <a:avLst/>
          </a:prstGeom>
          <a:noFill/>
          <a:ln w="9525">
            <a:noFill/>
            <a:miter lim="800000"/>
            <a:headEnd/>
            <a:tailEnd/>
          </a:ln>
          <a:effectLst/>
        </p:spPr>
        <p:txBody>
          <a:bodyPr wrap="none">
            <a:spAutoFit/>
          </a:bodyPr>
          <a:lstStyle/>
          <a:p>
            <a:r>
              <a:rPr lang="fr-FR" b="0" dirty="0"/>
              <a:t>Saison			1	 				</a:t>
            </a:r>
          </a:p>
          <a:p>
            <a:endParaRPr lang="fr-FR" b="0" dirty="0"/>
          </a:p>
          <a:p>
            <a:endParaRPr lang="fr-FR" b="0" dirty="0"/>
          </a:p>
          <a:p>
            <a:endParaRPr lang="fr-FR" b="0" dirty="0"/>
          </a:p>
          <a:p>
            <a:r>
              <a:rPr lang="fr-FR" b="0" dirty="0"/>
              <a:t>Suivi intra-saison	       1 2….K</a:t>
            </a:r>
            <a:r>
              <a:rPr lang="fr-FR" sz="1200" b="0" dirty="0"/>
              <a:t>1	</a:t>
            </a:r>
          </a:p>
        </p:txBody>
      </p:sp>
      <p:sp>
        <p:nvSpPr>
          <p:cNvPr id="5" name="AutoShape 10"/>
          <p:cNvSpPr>
            <a:spLocks/>
          </p:cNvSpPr>
          <p:nvPr/>
        </p:nvSpPr>
        <p:spPr bwMode="auto">
          <a:xfrm rot="16200000">
            <a:off x="3102274" y="2823369"/>
            <a:ext cx="215801" cy="1715539"/>
          </a:xfrm>
          <a:prstGeom prst="leftBrace">
            <a:avLst>
              <a:gd name="adj1" fmla="val 28538"/>
              <a:gd name="adj2" fmla="val 50000"/>
            </a:avLst>
          </a:prstGeom>
          <a:noFill/>
          <a:ln w="9525">
            <a:solidFill>
              <a:schemeClr val="tx1"/>
            </a:solidFill>
            <a:round/>
            <a:headEnd/>
            <a:tailEnd/>
          </a:ln>
          <a:effectLst/>
        </p:spPr>
        <p:txBody>
          <a:bodyPr wrap="none" anchor="ctr"/>
          <a:lstStyle/>
          <a:p>
            <a:endParaRPr lang="fr-FR"/>
          </a:p>
        </p:txBody>
      </p:sp>
      <p:sp>
        <p:nvSpPr>
          <p:cNvPr id="6" name="AutoShape 11"/>
          <p:cNvSpPr>
            <a:spLocks noChangeArrowheads="1"/>
          </p:cNvSpPr>
          <p:nvPr/>
        </p:nvSpPr>
        <p:spPr bwMode="auto">
          <a:xfrm>
            <a:off x="2352405" y="1630139"/>
            <a:ext cx="1727200" cy="1871663"/>
          </a:xfrm>
          <a:prstGeom prst="triangle">
            <a:avLst>
              <a:gd name="adj" fmla="val 50000"/>
            </a:avLst>
          </a:prstGeom>
          <a:noFill/>
          <a:ln w="9525">
            <a:solidFill>
              <a:schemeClr val="tx1"/>
            </a:solidFill>
            <a:miter lim="800000"/>
            <a:headEnd/>
            <a:tailEnd/>
          </a:ln>
          <a:effectLst/>
        </p:spPr>
        <p:txBody>
          <a:bodyPr wrap="none" anchor="ctr"/>
          <a:lstStyle/>
          <a:p>
            <a:endParaRPr lang="fr-FR"/>
          </a:p>
        </p:txBody>
      </p:sp>
      <p:sp>
        <p:nvSpPr>
          <p:cNvPr id="9" name="Text Box 14"/>
          <p:cNvSpPr txBox="1">
            <a:spLocks noChangeArrowheads="1"/>
          </p:cNvSpPr>
          <p:nvPr/>
        </p:nvSpPr>
        <p:spPr bwMode="auto">
          <a:xfrm>
            <a:off x="2123728" y="3789040"/>
            <a:ext cx="2181225" cy="261610"/>
          </a:xfrm>
          <a:prstGeom prst="rect">
            <a:avLst/>
          </a:prstGeom>
          <a:noFill/>
          <a:ln w="9525">
            <a:noFill/>
            <a:miter lim="800000"/>
            <a:headEnd/>
            <a:tailEnd/>
          </a:ln>
          <a:effectLst/>
        </p:spPr>
        <p:txBody>
          <a:bodyPr>
            <a:spAutoFit/>
          </a:bodyPr>
          <a:lstStyle/>
          <a:p>
            <a:pPr algn="ctr"/>
            <a:r>
              <a:rPr lang="fr-FR" sz="1100" b="0" dirty="0"/>
              <a:t>Pas de modification de la présence</a:t>
            </a:r>
          </a:p>
        </p:txBody>
      </p:sp>
      <p:sp>
        <p:nvSpPr>
          <p:cNvPr id="14" name="Ellipse 13"/>
          <p:cNvSpPr/>
          <p:nvPr/>
        </p:nvSpPr>
        <p:spPr>
          <a:xfrm>
            <a:off x="2537774" y="4473116"/>
            <a:ext cx="1440160"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présent</a:t>
            </a:r>
            <a:endParaRPr lang="fr-FR" dirty="0"/>
          </a:p>
        </p:txBody>
      </p:sp>
      <p:sp>
        <p:nvSpPr>
          <p:cNvPr id="19" name="Ellipse 18"/>
          <p:cNvSpPr/>
          <p:nvPr/>
        </p:nvSpPr>
        <p:spPr>
          <a:xfrm>
            <a:off x="2537774" y="5247202"/>
            <a:ext cx="1440160" cy="504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Non vu</a:t>
            </a:r>
            <a:endParaRPr lang="fr-FR" dirty="0">
              <a:solidFill>
                <a:schemeClr val="tx1"/>
              </a:solidFill>
            </a:endParaRPr>
          </a:p>
        </p:txBody>
      </p:sp>
      <p:sp>
        <p:nvSpPr>
          <p:cNvPr id="20" name="ZoneTexte 19"/>
          <p:cNvSpPr txBox="1"/>
          <p:nvPr/>
        </p:nvSpPr>
        <p:spPr>
          <a:xfrm>
            <a:off x="1079612" y="4540478"/>
            <a:ext cx="703141" cy="369332"/>
          </a:xfrm>
          <a:prstGeom prst="rect">
            <a:avLst/>
          </a:prstGeom>
          <a:noFill/>
        </p:spPr>
        <p:txBody>
          <a:bodyPr wrap="none" rtlCol="0">
            <a:spAutoFit/>
          </a:bodyPr>
          <a:lstStyle/>
          <a:p>
            <a:r>
              <a:rPr lang="fr-FR" dirty="0" smtClean="0"/>
              <a:t>Site 1</a:t>
            </a:r>
            <a:endParaRPr lang="fr-FR" dirty="0"/>
          </a:p>
        </p:txBody>
      </p:sp>
      <p:sp>
        <p:nvSpPr>
          <p:cNvPr id="21" name="ZoneTexte 20"/>
          <p:cNvSpPr txBox="1"/>
          <p:nvPr/>
        </p:nvSpPr>
        <p:spPr>
          <a:xfrm>
            <a:off x="1079612" y="5314564"/>
            <a:ext cx="703141" cy="369332"/>
          </a:xfrm>
          <a:prstGeom prst="rect">
            <a:avLst/>
          </a:prstGeom>
          <a:noFill/>
        </p:spPr>
        <p:txBody>
          <a:bodyPr wrap="none" rtlCol="0">
            <a:spAutoFit/>
          </a:bodyPr>
          <a:lstStyle/>
          <a:p>
            <a:r>
              <a:rPr lang="fr-FR" dirty="0" smtClean="0"/>
              <a:t>Site 2</a:t>
            </a:r>
            <a:endParaRPr lang="fr-FR" dirty="0"/>
          </a:p>
        </p:txBody>
      </p:sp>
      <p:sp>
        <p:nvSpPr>
          <p:cNvPr id="22" name="ZoneTexte 21"/>
          <p:cNvSpPr txBox="1"/>
          <p:nvPr/>
        </p:nvSpPr>
        <p:spPr>
          <a:xfrm>
            <a:off x="1079612" y="6070648"/>
            <a:ext cx="703141" cy="369332"/>
          </a:xfrm>
          <a:prstGeom prst="rect">
            <a:avLst/>
          </a:prstGeom>
          <a:noFill/>
        </p:spPr>
        <p:txBody>
          <a:bodyPr wrap="none" rtlCol="0">
            <a:spAutoFit/>
          </a:bodyPr>
          <a:lstStyle/>
          <a:p>
            <a:r>
              <a:rPr lang="fr-FR" dirty="0" smtClean="0"/>
              <a:t>Site 3</a:t>
            </a:r>
            <a:endParaRPr lang="fr-FR" dirty="0"/>
          </a:p>
        </p:txBody>
      </p:sp>
      <p:sp>
        <p:nvSpPr>
          <p:cNvPr id="23" name="Ellipse 22"/>
          <p:cNvSpPr/>
          <p:nvPr/>
        </p:nvSpPr>
        <p:spPr>
          <a:xfrm>
            <a:off x="4608004" y="4473116"/>
            <a:ext cx="1440160"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présent</a:t>
            </a:r>
            <a:endParaRPr lang="fr-FR" dirty="0"/>
          </a:p>
        </p:txBody>
      </p:sp>
      <p:sp>
        <p:nvSpPr>
          <p:cNvPr id="25" name="Ellipse 24"/>
          <p:cNvSpPr/>
          <p:nvPr/>
        </p:nvSpPr>
        <p:spPr>
          <a:xfrm>
            <a:off x="4608004" y="5247202"/>
            <a:ext cx="1440160"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présent</a:t>
            </a:r>
            <a:endParaRPr lang="fr-FR" dirty="0"/>
          </a:p>
        </p:txBody>
      </p:sp>
      <p:sp>
        <p:nvSpPr>
          <p:cNvPr id="27" name="Ellipse 26"/>
          <p:cNvSpPr/>
          <p:nvPr/>
        </p:nvSpPr>
        <p:spPr>
          <a:xfrm>
            <a:off x="4608004" y="6003286"/>
            <a:ext cx="1440160" cy="504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Non vu</a:t>
            </a:r>
            <a:endParaRPr lang="fr-FR" dirty="0">
              <a:solidFill>
                <a:schemeClr val="tx1"/>
              </a:solidFill>
            </a:endParaRPr>
          </a:p>
        </p:txBody>
      </p:sp>
      <p:sp>
        <p:nvSpPr>
          <p:cNvPr id="30" name="Ellipse 29"/>
          <p:cNvSpPr/>
          <p:nvPr/>
        </p:nvSpPr>
        <p:spPr>
          <a:xfrm>
            <a:off x="2555776" y="6003286"/>
            <a:ext cx="1440160" cy="504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Non vu</a:t>
            </a:r>
            <a:endParaRPr lang="fr-FR" dirty="0">
              <a:solidFill>
                <a:schemeClr val="tx1"/>
              </a:solidFill>
            </a:endParaRPr>
          </a:p>
        </p:txBody>
      </p:sp>
      <p:sp>
        <p:nvSpPr>
          <p:cNvPr id="24" name="Text Box 16"/>
          <p:cNvSpPr txBox="1">
            <a:spLocks noChangeArrowheads="1"/>
          </p:cNvSpPr>
          <p:nvPr/>
        </p:nvSpPr>
        <p:spPr bwMode="auto">
          <a:xfrm>
            <a:off x="395536" y="692696"/>
            <a:ext cx="3880165" cy="553998"/>
          </a:xfrm>
          <a:prstGeom prst="rect">
            <a:avLst/>
          </a:prstGeom>
          <a:noFill/>
          <a:ln w="9525">
            <a:noFill/>
            <a:miter lim="800000"/>
            <a:headEnd/>
            <a:tailEnd/>
          </a:ln>
          <a:effectLst/>
        </p:spPr>
        <p:txBody>
          <a:bodyPr wrap="none">
            <a:spAutoFit/>
          </a:bodyPr>
          <a:lstStyle/>
          <a:p>
            <a:r>
              <a:rPr lang="fr-FR" sz="3000" b="1" dirty="0" smtClean="0"/>
              <a:t>Principe de </a:t>
            </a:r>
            <a:r>
              <a:rPr lang="fr-FR" sz="3000" b="1" dirty="0"/>
              <a:t>la méthode</a:t>
            </a:r>
          </a:p>
        </p:txBody>
      </p:sp>
      <p:sp>
        <p:nvSpPr>
          <p:cNvPr id="26" name="ZoneTexte 25"/>
          <p:cNvSpPr txBox="1"/>
          <p:nvPr/>
        </p:nvSpPr>
        <p:spPr>
          <a:xfrm>
            <a:off x="0" y="0"/>
            <a:ext cx="7852021" cy="677108"/>
          </a:xfrm>
          <a:prstGeom prst="rect">
            <a:avLst/>
          </a:prstGeom>
          <a:noFill/>
        </p:spPr>
        <p:txBody>
          <a:bodyPr wrap="none" rtlCol="0">
            <a:spAutoFit/>
          </a:bodyPr>
          <a:lstStyle/>
          <a:p>
            <a:r>
              <a:rPr lang="fr-FR" sz="3800" b="1" dirty="0" smtClean="0"/>
              <a:t>Les Présences-absences saison unique</a:t>
            </a:r>
            <a:endParaRPr lang="fr-FR" sz="3800" b="1" dirty="0"/>
          </a:p>
        </p:txBody>
      </p:sp>
      <p:sp>
        <p:nvSpPr>
          <p:cNvPr id="28" name="ZoneTexte 27"/>
          <p:cNvSpPr txBox="1"/>
          <p:nvPr/>
        </p:nvSpPr>
        <p:spPr>
          <a:xfrm>
            <a:off x="2836447" y="4077072"/>
            <a:ext cx="871457" cy="369332"/>
          </a:xfrm>
          <a:prstGeom prst="rect">
            <a:avLst/>
          </a:prstGeom>
          <a:noFill/>
        </p:spPr>
        <p:txBody>
          <a:bodyPr wrap="none" rtlCol="0">
            <a:spAutoFit/>
          </a:bodyPr>
          <a:lstStyle/>
          <a:p>
            <a:r>
              <a:rPr lang="fr-FR" dirty="0" smtClean="0"/>
              <a:t>Visite 1</a:t>
            </a:r>
            <a:endParaRPr lang="fr-FR" dirty="0"/>
          </a:p>
        </p:txBody>
      </p:sp>
      <p:sp>
        <p:nvSpPr>
          <p:cNvPr id="29" name="ZoneTexte 28"/>
          <p:cNvSpPr txBox="1"/>
          <p:nvPr/>
        </p:nvSpPr>
        <p:spPr>
          <a:xfrm>
            <a:off x="4860032" y="4077072"/>
            <a:ext cx="871457" cy="369332"/>
          </a:xfrm>
          <a:prstGeom prst="rect">
            <a:avLst/>
          </a:prstGeom>
          <a:noFill/>
        </p:spPr>
        <p:txBody>
          <a:bodyPr wrap="none" rtlCol="0">
            <a:spAutoFit/>
          </a:bodyPr>
          <a:lstStyle/>
          <a:p>
            <a:r>
              <a:rPr lang="fr-FR" dirty="0" smtClean="0"/>
              <a:t>Visite 2</a:t>
            </a:r>
            <a:endParaRPr lang="fr-FR" dirty="0"/>
          </a:p>
        </p:txBody>
      </p:sp>
    </p:spTree>
    <p:extLst>
      <p:ext uri="{BB962C8B-B14F-4D97-AF65-F5344CB8AC3E}">
        <p14:creationId xmlns:p14="http://schemas.microsoft.com/office/powerpoint/2010/main" val="40030131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043608" y="1600200"/>
            <a:ext cx="7643192" cy="4525963"/>
          </a:xfrm>
        </p:spPr>
        <p:txBody>
          <a:bodyPr>
            <a:normAutofit lnSpcReduction="10000"/>
          </a:bodyPr>
          <a:lstStyle/>
          <a:p>
            <a:pPr marL="596646" indent="-514350">
              <a:buFont typeface="+mj-lt"/>
              <a:buAutoNum type="arabicPeriod"/>
            </a:pPr>
            <a:r>
              <a:rPr lang="fr-FR" sz="2800" dirty="0" smtClean="0">
                <a:latin typeface="Arial" pitchFamily="34" charset="0"/>
                <a:cs typeface="Arial" pitchFamily="34" charset="0"/>
              </a:rPr>
              <a:t>Estimer les effectifs présents et leurs tendances au cours du temps passé</a:t>
            </a:r>
          </a:p>
          <a:p>
            <a:pPr marL="596646" indent="-514350">
              <a:buFont typeface="+mj-lt"/>
              <a:buAutoNum type="arabicPeriod"/>
            </a:pPr>
            <a:endParaRPr lang="fr-FR" sz="2800" dirty="0" smtClean="0">
              <a:latin typeface="Arial" pitchFamily="34" charset="0"/>
              <a:cs typeface="Arial" pitchFamily="34" charset="0"/>
            </a:endParaRPr>
          </a:p>
          <a:p>
            <a:pPr marL="596646" indent="-514350">
              <a:buFont typeface="+mj-lt"/>
              <a:buAutoNum type="arabicPeriod"/>
            </a:pPr>
            <a:r>
              <a:rPr lang="fr-FR" sz="2800" dirty="0" smtClean="0">
                <a:latin typeface="Arial" pitchFamily="34" charset="0"/>
                <a:cs typeface="Arial" pitchFamily="34" charset="0"/>
              </a:rPr>
              <a:t>Identifier les CAUSES de ces tendances</a:t>
            </a:r>
          </a:p>
          <a:p>
            <a:pPr marL="870966" lvl="1" indent="-514350"/>
            <a:r>
              <a:rPr lang="fr-FR" sz="2400" dirty="0" smtClean="0">
                <a:latin typeface="Arial" pitchFamily="34" charset="0"/>
                <a:cs typeface="Arial" pitchFamily="34" charset="0"/>
              </a:rPr>
              <a:t>Analyses démographiques:</a:t>
            </a:r>
          </a:p>
          <a:p>
            <a:pPr marL="1117854" lvl="2" indent="-514350"/>
            <a:r>
              <a:rPr lang="fr-FR" sz="2000" dirty="0" err="1" smtClean="0">
                <a:latin typeface="Arial" pitchFamily="34" charset="0"/>
                <a:cs typeface="Arial" pitchFamily="34" charset="0"/>
              </a:rPr>
              <a:t>pb</a:t>
            </a:r>
            <a:r>
              <a:rPr lang="fr-FR" sz="2000" dirty="0" smtClean="0">
                <a:latin typeface="Arial" pitchFamily="34" charset="0"/>
                <a:cs typeface="Arial" pitchFamily="34" charset="0"/>
              </a:rPr>
              <a:t> « sorties »</a:t>
            </a:r>
            <a:r>
              <a:rPr lang="fr-FR" sz="2000" dirty="0" smtClean="0">
                <a:latin typeface="Arial" pitchFamily="34" charset="0"/>
                <a:cs typeface="Arial" pitchFamily="34" charset="0"/>
                <a:sym typeface="Wingdings" pitchFamily="2" charset="2"/>
              </a:rPr>
              <a:t> surmortalité ou émigration?</a:t>
            </a:r>
          </a:p>
          <a:p>
            <a:pPr marL="1117854" lvl="2" indent="-514350"/>
            <a:r>
              <a:rPr lang="fr-FR" sz="2000" dirty="0" smtClean="0">
                <a:latin typeface="Arial" pitchFamily="34" charset="0"/>
                <a:cs typeface="Arial" pitchFamily="34" charset="0"/>
                <a:sym typeface="Wingdings" pitchFamily="2" charset="2"/>
              </a:rPr>
              <a:t>Pb « entrées » sous-fécondité ou immigration?</a:t>
            </a:r>
          </a:p>
          <a:p>
            <a:pPr marL="1117854" lvl="2" indent="-514350"/>
            <a:endParaRPr lang="fr-FR" sz="2000" dirty="0" smtClean="0">
              <a:latin typeface="Arial" pitchFamily="34" charset="0"/>
              <a:cs typeface="Arial" pitchFamily="34" charset="0"/>
            </a:endParaRPr>
          </a:p>
          <a:p>
            <a:pPr marL="596646" indent="-514350">
              <a:buFont typeface="+mj-lt"/>
              <a:buAutoNum type="arabicPeriod"/>
            </a:pPr>
            <a:r>
              <a:rPr lang="fr-FR" sz="2800" dirty="0" smtClean="0">
                <a:latin typeface="Arial" pitchFamily="34" charset="0"/>
                <a:cs typeface="Arial" pitchFamily="34" charset="0"/>
              </a:rPr>
              <a:t>Proposer des mesures de gestion et évaluer leur effet par des projections  dans le futur</a:t>
            </a:r>
            <a:endParaRPr lang="fr-FR" sz="2800" dirty="0">
              <a:latin typeface="Arial" pitchFamily="34" charset="0"/>
              <a:cs typeface="Arial" pitchFamily="34" charset="0"/>
            </a:endParaRPr>
          </a:p>
        </p:txBody>
      </p:sp>
      <p:sp>
        <p:nvSpPr>
          <p:cNvPr id="4" name="ZoneTexte 3"/>
          <p:cNvSpPr txBox="1"/>
          <p:nvPr/>
        </p:nvSpPr>
        <p:spPr>
          <a:xfrm rot="16200000">
            <a:off x="-1037158" y="4823317"/>
            <a:ext cx="3037113" cy="677108"/>
          </a:xfrm>
          <a:prstGeom prst="rect">
            <a:avLst/>
          </a:prstGeom>
          <a:noFill/>
        </p:spPr>
        <p:txBody>
          <a:bodyPr wrap="none" rtlCol="0">
            <a:spAutoFit/>
          </a:bodyPr>
          <a:lstStyle/>
          <a:p>
            <a:r>
              <a:rPr lang="fr-FR" sz="3800" b="1" dirty="0" smtClean="0"/>
              <a:t>Introduction</a:t>
            </a:r>
            <a:endParaRPr lang="fr-FR" sz="3800" b="1" dirty="0"/>
          </a:p>
        </p:txBody>
      </p:sp>
      <p:sp>
        <p:nvSpPr>
          <p:cNvPr id="6" name="ZoneTexte 5"/>
          <p:cNvSpPr txBox="1"/>
          <p:nvPr/>
        </p:nvSpPr>
        <p:spPr>
          <a:xfrm>
            <a:off x="683568" y="404664"/>
            <a:ext cx="8064324" cy="523220"/>
          </a:xfrm>
          <a:prstGeom prst="rect">
            <a:avLst/>
          </a:prstGeom>
          <a:noFill/>
        </p:spPr>
        <p:txBody>
          <a:bodyPr wrap="none" rtlCol="0">
            <a:spAutoFit/>
          </a:bodyPr>
          <a:lstStyle/>
          <a:p>
            <a:r>
              <a:rPr lang="fr-FR" sz="2800" b="1" dirty="0" smtClean="0"/>
              <a:t>La gestion des population: une science quantitative…</a:t>
            </a:r>
            <a:endParaRPr lang="fr-FR" sz="2800" b="1" dirty="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p:cNvSpPr txBox="1">
            <a:spLocks noChangeArrowheads="1"/>
          </p:cNvSpPr>
          <p:nvPr/>
        </p:nvSpPr>
        <p:spPr bwMode="auto">
          <a:xfrm>
            <a:off x="323528" y="1936527"/>
            <a:ext cx="4801314" cy="1477328"/>
          </a:xfrm>
          <a:prstGeom prst="rect">
            <a:avLst/>
          </a:prstGeom>
          <a:noFill/>
          <a:ln w="9525">
            <a:noFill/>
            <a:miter lim="800000"/>
            <a:headEnd/>
            <a:tailEnd/>
          </a:ln>
          <a:effectLst/>
        </p:spPr>
        <p:txBody>
          <a:bodyPr wrap="none">
            <a:spAutoFit/>
          </a:bodyPr>
          <a:lstStyle/>
          <a:p>
            <a:r>
              <a:rPr lang="fr-FR" b="0" dirty="0"/>
              <a:t>Saison			1	 	</a:t>
            </a:r>
          </a:p>
          <a:p>
            <a:endParaRPr lang="fr-FR" b="0" dirty="0"/>
          </a:p>
          <a:p>
            <a:endParaRPr lang="fr-FR" b="0" dirty="0"/>
          </a:p>
          <a:p>
            <a:endParaRPr lang="fr-FR" b="0" dirty="0"/>
          </a:p>
          <a:p>
            <a:r>
              <a:rPr lang="fr-FR" b="0" dirty="0"/>
              <a:t>Suivi intra-saison	       1 2….K</a:t>
            </a:r>
            <a:r>
              <a:rPr lang="fr-FR" sz="1200" b="0" dirty="0"/>
              <a:t>1	</a:t>
            </a:r>
          </a:p>
        </p:txBody>
      </p:sp>
      <p:sp>
        <p:nvSpPr>
          <p:cNvPr id="5" name="AutoShape 10"/>
          <p:cNvSpPr>
            <a:spLocks/>
          </p:cNvSpPr>
          <p:nvPr/>
        </p:nvSpPr>
        <p:spPr bwMode="auto">
          <a:xfrm rot="16200000">
            <a:off x="3102274" y="2823369"/>
            <a:ext cx="215801" cy="1715539"/>
          </a:xfrm>
          <a:prstGeom prst="leftBrace">
            <a:avLst>
              <a:gd name="adj1" fmla="val 28538"/>
              <a:gd name="adj2" fmla="val 50000"/>
            </a:avLst>
          </a:prstGeom>
          <a:noFill/>
          <a:ln w="9525">
            <a:solidFill>
              <a:schemeClr val="tx1"/>
            </a:solidFill>
            <a:round/>
            <a:headEnd/>
            <a:tailEnd/>
          </a:ln>
          <a:effectLst/>
        </p:spPr>
        <p:txBody>
          <a:bodyPr wrap="none" anchor="ctr"/>
          <a:lstStyle/>
          <a:p>
            <a:endParaRPr lang="fr-FR"/>
          </a:p>
        </p:txBody>
      </p:sp>
      <p:sp>
        <p:nvSpPr>
          <p:cNvPr id="6" name="AutoShape 11"/>
          <p:cNvSpPr>
            <a:spLocks noChangeArrowheads="1"/>
          </p:cNvSpPr>
          <p:nvPr/>
        </p:nvSpPr>
        <p:spPr bwMode="auto">
          <a:xfrm>
            <a:off x="2352405" y="1630139"/>
            <a:ext cx="1727200" cy="1871663"/>
          </a:xfrm>
          <a:prstGeom prst="triangle">
            <a:avLst>
              <a:gd name="adj" fmla="val 50000"/>
            </a:avLst>
          </a:prstGeom>
          <a:noFill/>
          <a:ln w="9525">
            <a:solidFill>
              <a:schemeClr val="tx1"/>
            </a:solidFill>
            <a:miter lim="800000"/>
            <a:headEnd/>
            <a:tailEnd/>
          </a:ln>
          <a:effectLst/>
        </p:spPr>
        <p:txBody>
          <a:bodyPr wrap="none" anchor="ctr"/>
          <a:lstStyle/>
          <a:p>
            <a:endParaRPr lang="fr-FR"/>
          </a:p>
        </p:txBody>
      </p:sp>
      <p:sp>
        <p:nvSpPr>
          <p:cNvPr id="9" name="Text Box 14"/>
          <p:cNvSpPr txBox="1">
            <a:spLocks noChangeArrowheads="1"/>
          </p:cNvSpPr>
          <p:nvPr/>
        </p:nvSpPr>
        <p:spPr bwMode="auto">
          <a:xfrm>
            <a:off x="2123728" y="3789040"/>
            <a:ext cx="2181225" cy="261610"/>
          </a:xfrm>
          <a:prstGeom prst="rect">
            <a:avLst/>
          </a:prstGeom>
          <a:noFill/>
          <a:ln w="9525">
            <a:noFill/>
            <a:miter lim="800000"/>
            <a:headEnd/>
            <a:tailEnd/>
          </a:ln>
          <a:effectLst/>
        </p:spPr>
        <p:txBody>
          <a:bodyPr>
            <a:spAutoFit/>
          </a:bodyPr>
          <a:lstStyle/>
          <a:p>
            <a:pPr algn="ctr"/>
            <a:r>
              <a:rPr lang="fr-FR" sz="1100" b="0" dirty="0"/>
              <a:t>Pas de modification de la présence</a:t>
            </a:r>
          </a:p>
        </p:txBody>
      </p:sp>
      <p:sp>
        <p:nvSpPr>
          <p:cNvPr id="14" name="Ellipse 13"/>
          <p:cNvSpPr/>
          <p:nvPr/>
        </p:nvSpPr>
        <p:spPr>
          <a:xfrm>
            <a:off x="2537774" y="4473116"/>
            <a:ext cx="1440160"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présent</a:t>
            </a:r>
            <a:endParaRPr lang="fr-FR" dirty="0"/>
          </a:p>
        </p:txBody>
      </p:sp>
      <p:sp>
        <p:nvSpPr>
          <p:cNvPr id="19" name="Ellipse 18"/>
          <p:cNvSpPr/>
          <p:nvPr/>
        </p:nvSpPr>
        <p:spPr>
          <a:xfrm>
            <a:off x="2537774" y="5247202"/>
            <a:ext cx="1440160" cy="504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Non vu</a:t>
            </a:r>
            <a:endParaRPr lang="fr-FR" dirty="0">
              <a:solidFill>
                <a:schemeClr val="tx1"/>
              </a:solidFill>
            </a:endParaRPr>
          </a:p>
        </p:txBody>
      </p:sp>
      <p:sp>
        <p:nvSpPr>
          <p:cNvPr id="20" name="ZoneTexte 19"/>
          <p:cNvSpPr txBox="1"/>
          <p:nvPr/>
        </p:nvSpPr>
        <p:spPr>
          <a:xfrm>
            <a:off x="1079612" y="4540478"/>
            <a:ext cx="703141" cy="369332"/>
          </a:xfrm>
          <a:prstGeom prst="rect">
            <a:avLst/>
          </a:prstGeom>
          <a:noFill/>
        </p:spPr>
        <p:txBody>
          <a:bodyPr wrap="none" rtlCol="0">
            <a:spAutoFit/>
          </a:bodyPr>
          <a:lstStyle/>
          <a:p>
            <a:r>
              <a:rPr lang="fr-FR" dirty="0" smtClean="0"/>
              <a:t>Site 1</a:t>
            </a:r>
            <a:endParaRPr lang="fr-FR" dirty="0"/>
          </a:p>
        </p:txBody>
      </p:sp>
      <p:sp>
        <p:nvSpPr>
          <p:cNvPr id="21" name="ZoneTexte 20"/>
          <p:cNvSpPr txBox="1"/>
          <p:nvPr/>
        </p:nvSpPr>
        <p:spPr>
          <a:xfrm>
            <a:off x="1079612" y="5314564"/>
            <a:ext cx="703141" cy="369332"/>
          </a:xfrm>
          <a:prstGeom prst="rect">
            <a:avLst/>
          </a:prstGeom>
          <a:noFill/>
        </p:spPr>
        <p:txBody>
          <a:bodyPr wrap="none" rtlCol="0">
            <a:spAutoFit/>
          </a:bodyPr>
          <a:lstStyle/>
          <a:p>
            <a:r>
              <a:rPr lang="fr-FR" dirty="0" smtClean="0"/>
              <a:t>Site 2</a:t>
            </a:r>
            <a:endParaRPr lang="fr-FR" dirty="0"/>
          </a:p>
        </p:txBody>
      </p:sp>
      <p:sp>
        <p:nvSpPr>
          <p:cNvPr id="22" name="ZoneTexte 21"/>
          <p:cNvSpPr txBox="1"/>
          <p:nvPr/>
        </p:nvSpPr>
        <p:spPr>
          <a:xfrm>
            <a:off x="1079612" y="6070648"/>
            <a:ext cx="703141" cy="369332"/>
          </a:xfrm>
          <a:prstGeom prst="rect">
            <a:avLst/>
          </a:prstGeom>
          <a:noFill/>
        </p:spPr>
        <p:txBody>
          <a:bodyPr wrap="none" rtlCol="0">
            <a:spAutoFit/>
          </a:bodyPr>
          <a:lstStyle/>
          <a:p>
            <a:r>
              <a:rPr lang="fr-FR" dirty="0" smtClean="0"/>
              <a:t>Site 3</a:t>
            </a:r>
            <a:endParaRPr lang="fr-FR" dirty="0"/>
          </a:p>
        </p:txBody>
      </p:sp>
      <p:sp>
        <p:nvSpPr>
          <p:cNvPr id="23" name="Ellipse 22"/>
          <p:cNvSpPr/>
          <p:nvPr/>
        </p:nvSpPr>
        <p:spPr>
          <a:xfrm>
            <a:off x="4608004" y="4473116"/>
            <a:ext cx="1440160"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présent</a:t>
            </a:r>
            <a:endParaRPr lang="fr-FR" dirty="0"/>
          </a:p>
        </p:txBody>
      </p:sp>
      <p:sp>
        <p:nvSpPr>
          <p:cNvPr id="24" name="Ellipse 23"/>
          <p:cNvSpPr/>
          <p:nvPr/>
        </p:nvSpPr>
        <p:spPr>
          <a:xfrm>
            <a:off x="6624228" y="4473116"/>
            <a:ext cx="1440160"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présent</a:t>
            </a:r>
            <a:endParaRPr lang="fr-FR" dirty="0"/>
          </a:p>
        </p:txBody>
      </p:sp>
      <p:sp>
        <p:nvSpPr>
          <p:cNvPr id="25" name="Ellipse 24"/>
          <p:cNvSpPr/>
          <p:nvPr/>
        </p:nvSpPr>
        <p:spPr>
          <a:xfrm>
            <a:off x="4608004" y="5247202"/>
            <a:ext cx="1440160"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présent</a:t>
            </a:r>
            <a:endParaRPr lang="fr-FR" dirty="0"/>
          </a:p>
        </p:txBody>
      </p:sp>
      <p:sp>
        <p:nvSpPr>
          <p:cNvPr id="27" name="Ellipse 26"/>
          <p:cNvSpPr/>
          <p:nvPr/>
        </p:nvSpPr>
        <p:spPr>
          <a:xfrm>
            <a:off x="4608004" y="6003286"/>
            <a:ext cx="1440160" cy="504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Non vu</a:t>
            </a:r>
            <a:endParaRPr lang="fr-FR" dirty="0">
              <a:solidFill>
                <a:schemeClr val="tx1"/>
              </a:solidFill>
            </a:endParaRPr>
          </a:p>
        </p:txBody>
      </p:sp>
      <p:sp>
        <p:nvSpPr>
          <p:cNvPr id="28" name="Ellipse 27"/>
          <p:cNvSpPr/>
          <p:nvPr/>
        </p:nvSpPr>
        <p:spPr>
          <a:xfrm>
            <a:off x="6624228" y="6003286"/>
            <a:ext cx="1440160" cy="504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Non vu</a:t>
            </a:r>
            <a:endParaRPr lang="fr-FR" dirty="0">
              <a:solidFill>
                <a:schemeClr val="tx1"/>
              </a:solidFill>
            </a:endParaRPr>
          </a:p>
        </p:txBody>
      </p:sp>
      <p:sp>
        <p:nvSpPr>
          <p:cNvPr id="29" name="Ellipse 28"/>
          <p:cNvSpPr/>
          <p:nvPr/>
        </p:nvSpPr>
        <p:spPr>
          <a:xfrm>
            <a:off x="6624228" y="5247202"/>
            <a:ext cx="1440160" cy="504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Non vu</a:t>
            </a:r>
            <a:endParaRPr lang="fr-FR" dirty="0">
              <a:solidFill>
                <a:schemeClr val="tx1"/>
              </a:solidFill>
            </a:endParaRPr>
          </a:p>
        </p:txBody>
      </p:sp>
      <p:sp>
        <p:nvSpPr>
          <p:cNvPr id="30" name="Ellipse 29"/>
          <p:cNvSpPr/>
          <p:nvPr/>
        </p:nvSpPr>
        <p:spPr>
          <a:xfrm>
            <a:off x="2555776" y="6003286"/>
            <a:ext cx="1440160" cy="504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Non vu</a:t>
            </a:r>
            <a:endParaRPr lang="fr-FR" dirty="0">
              <a:solidFill>
                <a:schemeClr val="tx1"/>
              </a:solidFill>
            </a:endParaRPr>
          </a:p>
        </p:txBody>
      </p:sp>
      <p:sp>
        <p:nvSpPr>
          <p:cNvPr id="26" name="Text Box 16"/>
          <p:cNvSpPr txBox="1">
            <a:spLocks noChangeArrowheads="1"/>
          </p:cNvSpPr>
          <p:nvPr/>
        </p:nvSpPr>
        <p:spPr bwMode="auto">
          <a:xfrm>
            <a:off x="395536" y="692696"/>
            <a:ext cx="3880165" cy="553998"/>
          </a:xfrm>
          <a:prstGeom prst="rect">
            <a:avLst/>
          </a:prstGeom>
          <a:noFill/>
          <a:ln w="9525">
            <a:noFill/>
            <a:miter lim="800000"/>
            <a:headEnd/>
            <a:tailEnd/>
          </a:ln>
          <a:effectLst/>
        </p:spPr>
        <p:txBody>
          <a:bodyPr wrap="none">
            <a:spAutoFit/>
          </a:bodyPr>
          <a:lstStyle/>
          <a:p>
            <a:r>
              <a:rPr lang="fr-FR" sz="3000" b="1" dirty="0" smtClean="0"/>
              <a:t>Principe de </a:t>
            </a:r>
            <a:r>
              <a:rPr lang="fr-FR" sz="3000" b="1" dirty="0"/>
              <a:t>la méthode</a:t>
            </a:r>
          </a:p>
        </p:txBody>
      </p:sp>
      <p:sp>
        <p:nvSpPr>
          <p:cNvPr id="31" name="ZoneTexte 30"/>
          <p:cNvSpPr txBox="1"/>
          <p:nvPr/>
        </p:nvSpPr>
        <p:spPr>
          <a:xfrm>
            <a:off x="0" y="0"/>
            <a:ext cx="7852021" cy="677108"/>
          </a:xfrm>
          <a:prstGeom prst="rect">
            <a:avLst/>
          </a:prstGeom>
          <a:noFill/>
        </p:spPr>
        <p:txBody>
          <a:bodyPr wrap="none" rtlCol="0">
            <a:spAutoFit/>
          </a:bodyPr>
          <a:lstStyle/>
          <a:p>
            <a:r>
              <a:rPr lang="fr-FR" sz="3800" b="1" dirty="0" smtClean="0"/>
              <a:t>Les Présences-absences saison unique</a:t>
            </a:r>
            <a:endParaRPr lang="fr-FR" sz="3800" b="1" dirty="0"/>
          </a:p>
        </p:txBody>
      </p:sp>
      <p:sp>
        <p:nvSpPr>
          <p:cNvPr id="32" name="ZoneTexte 31"/>
          <p:cNvSpPr txBox="1"/>
          <p:nvPr/>
        </p:nvSpPr>
        <p:spPr>
          <a:xfrm>
            <a:off x="2836447" y="4077072"/>
            <a:ext cx="871457" cy="369332"/>
          </a:xfrm>
          <a:prstGeom prst="rect">
            <a:avLst/>
          </a:prstGeom>
          <a:noFill/>
        </p:spPr>
        <p:txBody>
          <a:bodyPr wrap="none" rtlCol="0">
            <a:spAutoFit/>
          </a:bodyPr>
          <a:lstStyle/>
          <a:p>
            <a:r>
              <a:rPr lang="fr-FR" dirty="0" smtClean="0"/>
              <a:t>Visite 1</a:t>
            </a:r>
            <a:endParaRPr lang="fr-FR" dirty="0"/>
          </a:p>
        </p:txBody>
      </p:sp>
      <p:sp>
        <p:nvSpPr>
          <p:cNvPr id="33" name="ZoneTexte 32"/>
          <p:cNvSpPr txBox="1"/>
          <p:nvPr/>
        </p:nvSpPr>
        <p:spPr>
          <a:xfrm>
            <a:off x="4860032" y="4077072"/>
            <a:ext cx="871457" cy="369332"/>
          </a:xfrm>
          <a:prstGeom prst="rect">
            <a:avLst/>
          </a:prstGeom>
          <a:noFill/>
        </p:spPr>
        <p:txBody>
          <a:bodyPr wrap="none" rtlCol="0">
            <a:spAutoFit/>
          </a:bodyPr>
          <a:lstStyle/>
          <a:p>
            <a:r>
              <a:rPr lang="fr-FR" dirty="0" smtClean="0"/>
              <a:t>Visite 2</a:t>
            </a:r>
            <a:endParaRPr lang="fr-FR" dirty="0"/>
          </a:p>
        </p:txBody>
      </p:sp>
      <p:sp>
        <p:nvSpPr>
          <p:cNvPr id="34" name="ZoneTexte 33"/>
          <p:cNvSpPr txBox="1"/>
          <p:nvPr/>
        </p:nvSpPr>
        <p:spPr>
          <a:xfrm>
            <a:off x="6876256" y="4077072"/>
            <a:ext cx="871457" cy="369332"/>
          </a:xfrm>
          <a:prstGeom prst="rect">
            <a:avLst/>
          </a:prstGeom>
          <a:noFill/>
        </p:spPr>
        <p:txBody>
          <a:bodyPr wrap="none" rtlCol="0">
            <a:spAutoFit/>
          </a:bodyPr>
          <a:lstStyle/>
          <a:p>
            <a:r>
              <a:rPr lang="fr-FR" dirty="0" smtClean="0"/>
              <a:t>Visite 3</a:t>
            </a:r>
            <a:endParaRPr lang="fr-FR" dirty="0"/>
          </a:p>
        </p:txBody>
      </p:sp>
    </p:spTree>
    <p:extLst>
      <p:ext uri="{BB962C8B-B14F-4D97-AF65-F5344CB8AC3E}">
        <p14:creationId xmlns:p14="http://schemas.microsoft.com/office/powerpoint/2010/main" val="22565638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p:cNvSpPr txBox="1">
            <a:spLocks noChangeArrowheads="1"/>
          </p:cNvSpPr>
          <p:nvPr/>
        </p:nvSpPr>
        <p:spPr bwMode="auto">
          <a:xfrm>
            <a:off x="323528" y="1936527"/>
            <a:ext cx="4801314" cy="1477328"/>
          </a:xfrm>
          <a:prstGeom prst="rect">
            <a:avLst/>
          </a:prstGeom>
          <a:noFill/>
          <a:ln w="9525">
            <a:noFill/>
            <a:miter lim="800000"/>
            <a:headEnd/>
            <a:tailEnd/>
          </a:ln>
          <a:effectLst/>
        </p:spPr>
        <p:txBody>
          <a:bodyPr wrap="none">
            <a:spAutoFit/>
          </a:bodyPr>
          <a:lstStyle/>
          <a:p>
            <a:r>
              <a:rPr lang="fr-FR" b="0" dirty="0"/>
              <a:t>Saison			1	 	</a:t>
            </a:r>
          </a:p>
          <a:p>
            <a:endParaRPr lang="fr-FR" b="0" dirty="0"/>
          </a:p>
          <a:p>
            <a:endParaRPr lang="fr-FR" b="0" dirty="0"/>
          </a:p>
          <a:p>
            <a:endParaRPr lang="fr-FR" b="0" dirty="0"/>
          </a:p>
          <a:p>
            <a:r>
              <a:rPr lang="fr-FR" b="0" dirty="0"/>
              <a:t>Suivi intra-saison	       1 2….K</a:t>
            </a:r>
            <a:r>
              <a:rPr lang="fr-FR" sz="1200" b="0" dirty="0"/>
              <a:t>1	</a:t>
            </a:r>
          </a:p>
        </p:txBody>
      </p:sp>
      <p:sp>
        <p:nvSpPr>
          <p:cNvPr id="5" name="AutoShape 10"/>
          <p:cNvSpPr>
            <a:spLocks/>
          </p:cNvSpPr>
          <p:nvPr/>
        </p:nvSpPr>
        <p:spPr bwMode="auto">
          <a:xfrm rot="16200000">
            <a:off x="3102274" y="2823369"/>
            <a:ext cx="215801" cy="1715539"/>
          </a:xfrm>
          <a:prstGeom prst="leftBrace">
            <a:avLst>
              <a:gd name="adj1" fmla="val 28538"/>
              <a:gd name="adj2" fmla="val 50000"/>
            </a:avLst>
          </a:prstGeom>
          <a:noFill/>
          <a:ln w="9525">
            <a:solidFill>
              <a:schemeClr val="tx1"/>
            </a:solidFill>
            <a:round/>
            <a:headEnd/>
            <a:tailEnd/>
          </a:ln>
          <a:effectLst/>
        </p:spPr>
        <p:txBody>
          <a:bodyPr wrap="none" anchor="ctr"/>
          <a:lstStyle/>
          <a:p>
            <a:endParaRPr lang="fr-FR"/>
          </a:p>
        </p:txBody>
      </p:sp>
      <p:sp>
        <p:nvSpPr>
          <p:cNvPr id="6" name="AutoShape 11"/>
          <p:cNvSpPr>
            <a:spLocks noChangeArrowheads="1"/>
          </p:cNvSpPr>
          <p:nvPr/>
        </p:nvSpPr>
        <p:spPr bwMode="auto">
          <a:xfrm>
            <a:off x="2352405" y="1630139"/>
            <a:ext cx="1727200" cy="1871663"/>
          </a:xfrm>
          <a:prstGeom prst="triangle">
            <a:avLst>
              <a:gd name="adj" fmla="val 50000"/>
            </a:avLst>
          </a:prstGeom>
          <a:noFill/>
          <a:ln w="9525">
            <a:solidFill>
              <a:schemeClr val="tx1"/>
            </a:solidFill>
            <a:miter lim="800000"/>
            <a:headEnd/>
            <a:tailEnd/>
          </a:ln>
          <a:effectLst/>
        </p:spPr>
        <p:txBody>
          <a:bodyPr wrap="none" anchor="ctr"/>
          <a:lstStyle/>
          <a:p>
            <a:endParaRPr lang="fr-FR"/>
          </a:p>
        </p:txBody>
      </p:sp>
      <p:sp>
        <p:nvSpPr>
          <p:cNvPr id="9" name="Text Box 14"/>
          <p:cNvSpPr txBox="1">
            <a:spLocks noChangeArrowheads="1"/>
          </p:cNvSpPr>
          <p:nvPr/>
        </p:nvSpPr>
        <p:spPr bwMode="auto">
          <a:xfrm>
            <a:off x="2123728" y="3789040"/>
            <a:ext cx="2181225" cy="261610"/>
          </a:xfrm>
          <a:prstGeom prst="rect">
            <a:avLst/>
          </a:prstGeom>
          <a:noFill/>
          <a:ln w="9525">
            <a:noFill/>
            <a:miter lim="800000"/>
            <a:headEnd/>
            <a:tailEnd/>
          </a:ln>
          <a:effectLst/>
        </p:spPr>
        <p:txBody>
          <a:bodyPr>
            <a:spAutoFit/>
          </a:bodyPr>
          <a:lstStyle/>
          <a:p>
            <a:pPr algn="ctr"/>
            <a:r>
              <a:rPr lang="fr-FR" sz="1100" b="0" dirty="0"/>
              <a:t>Pas de modification de la présence</a:t>
            </a:r>
          </a:p>
        </p:txBody>
      </p:sp>
      <p:sp>
        <p:nvSpPr>
          <p:cNvPr id="14" name="Ellipse 13"/>
          <p:cNvSpPr/>
          <p:nvPr/>
        </p:nvSpPr>
        <p:spPr>
          <a:xfrm>
            <a:off x="2537774" y="4473116"/>
            <a:ext cx="1440160"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1</a:t>
            </a:r>
            <a:endParaRPr lang="fr-FR" dirty="0"/>
          </a:p>
        </p:txBody>
      </p:sp>
      <p:sp>
        <p:nvSpPr>
          <p:cNvPr id="19" name="Ellipse 18"/>
          <p:cNvSpPr/>
          <p:nvPr/>
        </p:nvSpPr>
        <p:spPr>
          <a:xfrm>
            <a:off x="2537774" y="5247202"/>
            <a:ext cx="1440160" cy="504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0</a:t>
            </a:r>
            <a:endParaRPr lang="fr-FR" dirty="0">
              <a:solidFill>
                <a:schemeClr val="tx1"/>
              </a:solidFill>
            </a:endParaRPr>
          </a:p>
        </p:txBody>
      </p:sp>
      <p:sp>
        <p:nvSpPr>
          <p:cNvPr id="20" name="ZoneTexte 19"/>
          <p:cNvSpPr txBox="1"/>
          <p:nvPr/>
        </p:nvSpPr>
        <p:spPr>
          <a:xfrm>
            <a:off x="1079612" y="4540478"/>
            <a:ext cx="703141" cy="369332"/>
          </a:xfrm>
          <a:prstGeom prst="rect">
            <a:avLst/>
          </a:prstGeom>
          <a:noFill/>
        </p:spPr>
        <p:txBody>
          <a:bodyPr wrap="none" rtlCol="0">
            <a:spAutoFit/>
          </a:bodyPr>
          <a:lstStyle/>
          <a:p>
            <a:r>
              <a:rPr lang="fr-FR" dirty="0" smtClean="0"/>
              <a:t>Site 1</a:t>
            </a:r>
            <a:endParaRPr lang="fr-FR" dirty="0"/>
          </a:p>
        </p:txBody>
      </p:sp>
      <p:sp>
        <p:nvSpPr>
          <p:cNvPr id="21" name="ZoneTexte 20"/>
          <p:cNvSpPr txBox="1"/>
          <p:nvPr/>
        </p:nvSpPr>
        <p:spPr>
          <a:xfrm>
            <a:off x="1079612" y="5314564"/>
            <a:ext cx="703141" cy="369332"/>
          </a:xfrm>
          <a:prstGeom prst="rect">
            <a:avLst/>
          </a:prstGeom>
          <a:noFill/>
        </p:spPr>
        <p:txBody>
          <a:bodyPr wrap="none" rtlCol="0">
            <a:spAutoFit/>
          </a:bodyPr>
          <a:lstStyle/>
          <a:p>
            <a:r>
              <a:rPr lang="fr-FR" dirty="0" smtClean="0"/>
              <a:t>Site 2</a:t>
            </a:r>
            <a:endParaRPr lang="fr-FR" dirty="0"/>
          </a:p>
        </p:txBody>
      </p:sp>
      <p:sp>
        <p:nvSpPr>
          <p:cNvPr id="22" name="ZoneTexte 21"/>
          <p:cNvSpPr txBox="1"/>
          <p:nvPr/>
        </p:nvSpPr>
        <p:spPr>
          <a:xfrm>
            <a:off x="1079612" y="6070648"/>
            <a:ext cx="703141" cy="369332"/>
          </a:xfrm>
          <a:prstGeom prst="rect">
            <a:avLst/>
          </a:prstGeom>
          <a:noFill/>
        </p:spPr>
        <p:txBody>
          <a:bodyPr wrap="none" rtlCol="0">
            <a:spAutoFit/>
          </a:bodyPr>
          <a:lstStyle/>
          <a:p>
            <a:r>
              <a:rPr lang="fr-FR" dirty="0" smtClean="0"/>
              <a:t>Site 3</a:t>
            </a:r>
            <a:endParaRPr lang="fr-FR" dirty="0"/>
          </a:p>
        </p:txBody>
      </p:sp>
      <p:sp>
        <p:nvSpPr>
          <p:cNvPr id="23" name="Ellipse 22"/>
          <p:cNvSpPr/>
          <p:nvPr/>
        </p:nvSpPr>
        <p:spPr>
          <a:xfrm>
            <a:off x="4608004" y="4473116"/>
            <a:ext cx="1440160"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1</a:t>
            </a:r>
            <a:endParaRPr lang="fr-FR" dirty="0"/>
          </a:p>
        </p:txBody>
      </p:sp>
      <p:sp>
        <p:nvSpPr>
          <p:cNvPr id="24" name="Ellipse 23"/>
          <p:cNvSpPr/>
          <p:nvPr/>
        </p:nvSpPr>
        <p:spPr>
          <a:xfrm>
            <a:off x="6624228" y="4473116"/>
            <a:ext cx="1440160"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1</a:t>
            </a:r>
            <a:endParaRPr lang="fr-FR" dirty="0"/>
          </a:p>
        </p:txBody>
      </p:sp>
      <p:sp>
        <p:nvSpPr>
          <p:cNvPr id="25" name="Ellipse 24"/>
          <p:cNvSpPr/>
          <p:nvPr/>
        </p:nvSpPr>
        <p:spPr>
          <a:xfrm>
            <a:off x="4608004" y="5247202"/>
            <a:ext cx="1440160"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1</a:t>
            </a:r>
            <a:endParaRPr lang="fr-FR" dirty="0"/>
          </a:p>
        </p:txBody>
      </p:sp>
      <p:sp>
        <p:nvSpPr>
          <p:cNvPr id="27" name="Ellipse 26"/>
          <p:cNvSpPr/>
          <p:nvPr/>
        </p:nvSpPr>
        <p:spPr>
          <a:xfrm>
            <a:off x="4608004" y="6003286"/>
            <a:ext cx="1440160" cy="504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0</a:t>
            </a:r>
            <a:endParaRPr lang="fr-FR" dirty="0">
              <a:solidFill>
                <a:schemeClr val="tx1"/>
              </a:solidFill>
            </a:endParaRPr>
          </a:p>
        </p:txBody>
      </p:sp>
      <p:sp>
        <p:nvSpPr>
          <p:cNvPr id="28" name="Ellipse 27"/>
          <p:cNvSpPr/>
          <p:nvPr/>
        </p:nvSpPr>
        <p:spPr>
          <a:xfrm>
            <a:off x="6624228" y="6003286"/>
            <a:ext cx="1440160" cy="504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0</a:t>
            </a:r>
            <a:endParaRPr lang="fr-FR" dirty="0">
              <a:solidFill>
                <a:schemeClr val="tx1"/>
              </a:solidFill>
            </a:endParaRPr>
          </a:p>
        </p:txBody>
      </p:sp>
      <p:sp>
        <p:nvSpPr>
          <p:cNvPr id="29" name="Ellipse 28"/>
          <p:cNvSpPr/>
          <p:nvPr/>
        </p:nvSpPr>
        <p:spPr>
          <a:xfrm>
            <a:off x="6624228" y="5247202"/>
            <a:ext cx="1440160" cy="504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0</a:t>
            </a:r>
            <a:endParaRPr lang="fr-FR" dirty="0">
              <a:solidFill>
                <a:schemeClr val="tx1"/>
              </a:solidFill>
            </a:endParaRPr>
          </a:p>
        </p:txBody>
      </p:sp>
      <p:sp>
        <p:nvSpPr>
          <p:cNvPr id="30" name="Ellipse 29"/>
          <p:cNvSpPr/>
          <p:nvPr/>
        </p:nvSpPr>
        <p:spPr>
          <a:xfrm>
            <a:off x="2555776" y="6003286"/>
            <a:ext cx="1440160" cy="504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0</a:t>
            </a:r>
            <a:endParaRPr lang="fr-FR" dirty="0">
              <a:solidFill>
                <a:schemeClr val="tx1"/>
              </a:solidFill>
            </a:endParaRPr>
          </a:p>
        </p:txBody>
      </p:sp>
      <p:sp>
        <p:nvSpPr>
          <p:cNvPr id="26" name="Text Box 16"/>
          <p:cNvSpPr txBox="1">
            <a:spLocks noChangeArrowheads="1"/>
          </p:cNvSpPr>
          <p:nvPr/>
        </p:nvSpPr>
        <p:spPr bwMode="auto">
          <a:xfrm>
            <a:off x="395536" y="692696"/>
            <a:ext cx="3880165" cy="553998"/>
          </a:xfrm>
          <a:prstGeom prst="rect">
            <a:avLst/>
          </a:prstGeom>
          <a:noFill/>
          <a:ln w="9525">
            <a:noFill/>
            <a:miter lim="800000"/>
            <a:headEnd/>
            <a:tailEnd/>
          </a:ln>
          <a:effectLst/>
        </p:spPr>
        <p:txBody>
          <a:bodyPr wrap="none">
            <a:spAutoFit/>
          </a:bodyPr>
          <a:lstStyle/>
          <a:p>
            <a:r>
              <a:rPr lang="fr-FR" sz="3000" b="1" dirty="0" smtClean="0"/>
              <a:t>Principe de </a:t>
            </a:r>
            <a:r>
              <a:rPr lang="fr-FR" sz="3000" b="1" dirty="0"/>
              <a:t>la méthode</a:t>
            </a:r>
          </a:p>
        </p:txBody>
      </p:sp>
      <p:sp>
        <p:nvSpPr>
          <p:cNvPr id="31" name="ZoneTexte 30"/>
          <p:cNvSpPr txBox="1"/>
          <p:nvPr/>
        </p:nvSpPr>
        <p:spPr>
          <a:xfrm>
            <a:off x="0" y="0"/>
            <a:ext cx="7852021" cy="677108"/>
          </a:xfrm>
          <a:prstGeom prst="rect">
            <a:avLst/>
          </a:prstGeom>
          <a:noFill/>
        </p:spPr>
        <p:txBody>
          <a:bodyPr wrap="none" rtlCol="0">
            <a:spAutoFit/>
          </a:bodyPr>
          <a:lstStyle/>
          <a:p>
            <a:r>
              <a:rPr lang="fr-FR" sz="3800" b="1" dirty="0" smtClean="0"/>
              <a:t>Les Présences-absences saison unique</a:t>
            </a:r>
            <a:endParaRPr lang="fr-FR" sz="3800" b="1" dirty="0"/>
          </a:p>
        </p:txBody>
      </p:sp>
      <p:sp>
        <p:nvSpPr>
          <p:cNvPr id="32" name="ZoneTexte 31"/>
          <p:cNvSpPr txBox="1"/>
          <p:nvPr/>
        </p:nvSpPr>
        <p:spPr>
          <a:xfrm>
            <a:off x="2836447" y="4077072"/>
            <a:ext cx="871457" cy="369332"/>
          </a:xfrm>
          <a:prstGeom prst="rect">
            <a:avLst/>
          </a:prstGeom>
          <a:noFill/>
        </p:spPr>
        <p:txBody>
          <a:bodyPr wrap="none" rtlCol="0">
            <a:spAutoFit/>
          </a:bodyPr>
          <a:lstStyle/>
          <a:p>
            <a:r>
              <a:rPr lang="fr-FR" dirty="0" smtClean="0"/>
              <a:t>Visite 1</a:t>
            </a:r>
            <a:endParaRPr lang="fr-FR" dirty="0"/>
          </a:p>
        </p:txBody>
      </p:sp>
      <p:sp>
        <p:nvSpPr>
          <p:cNvPr id="33" name="ZoneTexte 32"/>
          <p:cNvSpPr txBox="1"/>
          <p:nvPr/>
        </p:nvSpPr>
        <p:spPr>
          <a:xfrm>
            <a:off x="4860032" y="4077072"/>
            <a:ext cx="871457" cy="369332"/>
          </a:xfrm>
          <a:prstGeom prst="rect">
            <a:avLst/>
          </a:prstGeom>
          <a:noFill/>
        </p:spPr>
        <p:txBody>
          <a:bodyPr wrap="none" rtlCol="0">
            <a:spAutoFit/>
          </a:bodyPr>
          <a:lstStyle/>
          <a:p>
            <a:r>
              <a:rPr lang="fr-FR" dirty="0" smtClean="0"/>
              <a:t>Visite 2</a:t>
            </a:r>
            <a:endParaRPr lang="fr-FR" dirty="0"/>
          </a:p>
        </p:txBody>
      </p:sp>
      <p:sp>
        <p:nvSpPr>
          <p:cNvPr id="34" name="ZoneTexte 33"/>
          <p:cNvSpPr txBox="1"/>
          <p:nvPr/>
        </p:nvSpPr>
        <p:spPr>
          <a:xfrm>
            <a:off x="6876256" y="4077072"/>
            <a:ext cx="871457" cy="369332"/>
          </a:xfrm>
          <a:prstGeom prst="rect">
            <a:avLst/>
          </a:prstGeom>
          <a:noFill/>
        </p:spPr>
        <p:txBody>
          <a:bodyPr wrap="none" rtlCol="0">
            <a:spAutoFit/>
          </a:bodyPr>
          <a:lstStyle/>
          <a:p>
            <a:r>
              <a:rPr lang="fr-FR" dirty="0" smtClean="0"/>
              <a:t>Visite 3</a:t>
            </a:r>
            <a:endParaRPr lang="fr-FR" dirty="0"/>
          </a:p>
        </p:txBody>
      </p:sp>
    </p:spTree>
    <p:extLst>
      <p:ext uri="{BB962C8B-B14F-4D97-AF65-F5344CB8AC3E}">
        <p14:creationId xmlns:p14="http://schemas.microsoft.com/office/powerpoint/2010/main" val="414717627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6" name="Text Box 6"/>
          <p:cNvSpPr txBox="1">
            <a:spLocks noChangeArrowheads="1"/>
          </p:cNvSpPr>
          <p:nvPr/>
        </p:nvSpPr>
        <p:spPr bwMode="auto">
          <a:xfrm>
            <a:off x="539553" y="1268760"/>
            <a:ext cx="8318728" cy="4832092"/>
          </a:xfrm>
          <a:prstGeom prst="rect">
            <a:avLst/>
          </a:prstGeom>
          <a:noFill/>
          <a:ln w="9525">
            <a:noFill/>
            <a:miter lim="800000"/>
            <a:headEnd/>
            <a:tailEnd/>
          </a:ln>
          <a:effectLst/>
        </p:spPr>
        <p:txBody>
          <a:bodyPr wrap="square">
            <a:spAutoFit/>
          </a:bodyPr>
          <a:lstStyle/>
          <a:p>
            <a:r>
              <a:rPr lang="fr-FR" sz="2000" dirty="0"/>
              <a:t>10010010		site occupé mais espèce souvent ratée</a:t>
            </a:r>
          </a:p>
          <a:p>
            <a:endParaRPr lang="fr-FR" sz="2000" dirty="0"/>
          </a:p>
          <a:p>
            <a:r>
              <a:rPr lang="fr-FR" sz="2000" dirty="0"/>
              <a:t>11111011		site occupé et espèce souvent détectée</a:t>
            </a:r>
          </a:p>
          <a:p>
            <a:endParaRPr lang="fr-FR" sz="2000" dirty="0"/>
          </a:p>
          <a:p>
            <a:r>
              <a:rPr lang="fr-FR" sz="2000" dirty="0"/>
              <a:t>00000000		Site occupé </a:t>
            </a:r>
            <a:r>
              <a:rPr lang="fr-FR" sz="2000" dirty="0" smtClean="0"/>
              <a:t>et espèce </a:t>
            </a:r>
            <a:r>
              <a:rPr lang="fr-FR" sz="2000" dirty="0"/>
              <a:t>toujours </a:t>
            </a:r>
            <a:r>
              <a:rPr lang="fr-FR" sz="2000" dirty="0" smtClean="0"/>
              <a:t>ratée </a:t>
            </a:r>
            <a:endParaRPr lang="fr-FR" sz="2000" dirty="0"/>
          </a:p>
          <a:p>
            <a:r>
              <a:rPr lang="fr-FR" sz="2000" dirty="0"/>
              <a:t>			ou site non-occupé par l’espèce ?</a:t>
            </a:r>
          </a:p>
          <a:p>
            <a:endParaRPr lang="fr-FR" sz="2000" dirty="0"/>
          </a:p>
          <a:p>
            <a:r>
              <a:rPr lang="fr-FR" sz="2400" dirty="0"/>
              <a:t>La </a:t>
            </a:r>
            <a:r>
              <a:rPr lang="fr-FR" sz="2400" b="1" dirty="0"/>
              <a:t>modélisation de p, </a:t>
            </a:r>
            <a:r>
              <a:rPr lang="fr-FR" sz="2400" dirty="0" err="1"/>
              <a:t>cad</a:t>
            </a:r>
            <a:r>
              <a:rPr lang="fr-FR" sz="2400" dirty="0"/>
              <a:t> la </a:t>
            </a:r>
            <a:r>
              <a:rPr lang="fr-FR" sz="2400" b="1" dirty="0"/>
              <a:t>probabilité de détecter l’espèce sur un site donné </a:t>
            </a:r>
            <a:r>
              <a:rPr lang="fr-FR" sz="2400" dirty="0" smtClean="0"/>
              <a:t>(équivalent </a:t>
            </a:r>
            <a:r>
              <a:rPr lang="fr-FR" sz="2400" dirty="0"/>
              <a:t>du « p » probabilité de </a:t>
            </a:r>
            <a:r>
              <a:rPr lang="fr-FR" sz="2400" dirty="0" smtClean="0"/>
              <a:t>capture </a:t>
            </a:r>
            <a:r>
              <a:rPr lang="fr-FR" sz="2400" dirty="0"/>
              <a:t>en </a:t>
            </a:r>
            <a:r>
              <a:rPr lang="fr-FR" sz="2400" dirty="0" smtClean="0"/>
              <a:t>CMR), permet </a:t>
            </a:r>
            <a:r>
              <a:rPr lang="fr-FR" sz="2400" dirty="0"/>
              <a:t>d’estimer la probabilité qu’un site de 0 soit pourtant occupé. </a:t>
            </a:r>
          </a:p>
          <a:p>
            <a:endParaRPr lang="fr-FR" sz="2400" dirty="0"/>
          </a:p>
          <a:p>
            <a:r>
              <a:rPr lang="fr-FR" sz="2400" dirty="0"/>
              <a:t>La probabilité de cet évènement est donnée par [1-(</a:t>
            </a:r>
            <a:r>
              <a:rPr lang="fr-FR" sz="2400" dirty="0" smtClean="0"/>
              <a:t>1-p)</a:t>
            </a:r>
            <a:r>
              <a:rPr lang="fr-FR" sz="2400" baseline="30000" dirty="0" smtClean="0"/>
              <a:t>n</a:t>
            </a:r>
            <a:r>
              <a:rPr lang="fr-FR" sz="2400" dirty="0"/>
              <a:t>]</a:t>
            </a:r>
          </a:p>
          <a:p>
            <a:r>
              <a:rPr lang="fr-FR" sz="2400" dirty="0"/>
              <a:t>avec n le nombre de sessions.</a:t>
            </a:r>
          </a:p>
        </p:txBody>
      </p:sp>
      <p:sp>
        <p:nvSpPr>
          <p:cNvPr id="112647" name="Text Box 7"/>
          <p:cNvSpPr txBox="1">
            <a:spLocks noChangeArrowheads="1"/>
          </p:cNvSpPr>
          <p:nvPr/>
        </p:nvSpPr>
        <p:spPr bwMode="auto">
          <a:xfrm>
            <a:off x="1079532" y="571480"/>
            <a:ext cx="8064500" cy="549275"/>
          </a:xfrm>
          <a:prstGeom prst="rect">
            <a:avLst/>
          </a:prstGeom>
          <a:noFill/>
          <a:ln w="9525">
            <a:noFill/>
            <a:miter lim="800000"/>
            <a:headEnd/>
            <a:tailEnd/>
          </a:ln>
          <a:effectLst/>
        </p:spPr>
        <p:txBody>
          <a:bodyPr wrap="none">
            <a:spAutoFit/>
          </a:bodyPr>
          <a:lstStyle/>
          <a:p>
            <a:r>
              <a:rPr lang="fr-FR" sz="3000" b="1" dirty="0"/>
              <a:t>Estimation de la probabilité de détection - 1</a:t>
            </a:r>
          </a:p>
        </p:txBody>
      </p:sp>
      <p:sp>
        <p:nvSpPr>
          <p:cNvPr id="5" name="ZoneTexte 4"/>
          <p:cNvSpPr txBox="1"/>
          <p:nvPr/>
        </p:nvSpPr>
        <p:spPr>
          <a:xfrm>
            <a:off x="0" y="0"/>
            <a:ext cx="5572359" cy="677108"/>
          </a:xfrm>
          <a:prstGeom prst="rect">
            <a:avLst/>
          </a:prstGeom>
          <a:noFill/>
        </p:spPr>
        <p:txBody>
          <a:bodyPr wrap="none" rtlCol="0">
            <a:spAutoFit/>
          </a:bodyPr>
          <a:lstStyle/>
          <a:p>
            <a:r>
              <a:rPr lang="fr-FR" sz="3800" b="1" dirty="0" smtClean="0"/>
              <a:t>Les Présences-absences</a:t>
            </a:r>
            <a:endParaRPr lang="fr-FR" sz="3800" b="1" dirty="0"/>
          </a:p>
        </p:txBody>
      </p:sp>
    </p:spTree>
    <p:extLst>
      <p:ext uri="{BB962C8B-B14F-4D97-AF65-F5344CB8AC3E}">
        <p14:creationId xmlns:p14="http://schemas.microsoft.com/office/powerpoint/2010/main" val="283800319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70" name="Text Box 6"/>
          <p:cNvSpPr txBox="1">
            <a:spLocks noChangeArrowheads="1"/>
          </p:cNvSpPr>
          <p:nvPr/>
        </p:nvSpPr>
        <p:spPr bwMode="auto">
          <a:xfrm>
            <a:off x="395536" y="1124744"/>
            <a:ext cx="8461604" cy="3467616"/>
          </a:xfrm>
          <a:prstGeom prst="rect">
            <a:avLst/>
          </a:prstGeom>
          <a:noFill/>
          <a:ln w="9525">
            <a:noFill/>
            <a:miter lim="800000"/>
            <a:headEnd/>
            <a:tailEnd/>
          </a:ln>
          <a:effectLst/>
        </p:spPr>
        <p:txBody>
          <a:bodyPr wrap="square">
            <a:spAutoFit/>
          </a:bodyPr>
          <a:lstStyle/>
          <a:p>
            <a:r>
              <a:rPr lang="fr-FR" sz="2400" dirty="0"/>
              <a:t>Tout comme en CMR, on peut écrire la </a:t>
            </a:r>
            <a:r>
              <a:rPr lang="fr-FR" sz="2400" b="1" dirty="0"/>
              <a:t>probabilité de chaque histoire de capture</a:t>
            </a:r>
            <a:r>
              <a:rPr lang="fr-FR" sz="2400" dirty="0"/>
              <a:t> : </a:t>
            </a:r>
          </a:p>
          <a:p>
            <a:endParaRPr lang="fr-FR" sz="2000" dirty="0"/>
          </a:p>
          <a:p>
            <a:r>
              <a:rPr lang="fr-FR" sz="2000" dirty="0" smtClean="0"/>
              <a:t>Site A: 10110</a:t>
            </a:r>
            <a:r>
              <a:rPr lang="fr-FR" sz="2000" dirty="0"/>
              <a:t>	</a:t>
            </a:r>
            <a:r>
              <a:rPr lang="fr-FR" sz="2000" dirty="0" smtClean="0"/>
              <a:t> </a:t>
            </a:r>
            <a:r>
              <a:rPr lang="el-GR" dirty="0" smtClean="0"/>
              <a:t>Ψ</a:t>
            </a:r>
            <a:r>
              <a:rPr lang="fr-FR" dirty="0" smtClean="0"/>
              <a:t> </a:t>
            </a:r>
            <a:r>
              <a:rPr lang="fr-FR" dirty="0"/>
              <a:t>*</a:t>
            </a:r>
            <a:r>
              <a:rPr lang="fr-FR" sz="2000" dirty="0"/>
              <a:t>p*(1-p)*p*p*(1-p)	soit </a:t>
            </a:r>
            <a:r>
              <a:rPr lang="el-GR" dirty="0" smtClean="0"/>
              <a:t>Ψ</a:t>
            </a:r>
            <a:r>
              <a:rPr lang="fr-FR" dirty="0" smtClean="0"/>
              <a:t> </a:t>
            </a:r>
            <a:r>
              <a:rPr lang="fr-FR" dirty="0"/>
              <a:t>*</a:t>
            </a:r>
            <a:r>
              <a:rPr lang="fr-FR" sz="2000" dirty="0"/>
              <a:t>p</a:t>
            </a:r>
            <a:r>
              <a:rPr lang="fr-FR" sz="2000" baseline="30000" dirty="0"/>
              <a:t>3</a:t>
            </a:r>
            <a:r>
              <a:rPr lang="fr-FR" sz="2000" dirty="0"/>
              <a:t>*(1-p)</a:t>
            </a:r>
            <a:r>
              <a:rPr lang="fr-FR" sz="2000" baseline="30000" dirty="0"/>
              <a:t>2</a:t>
            </a:r>
          </a:p>
          <a:p>
            <a:r>
              <a:rPr lang="fr-FR" sz="2000" baseline="30000" dirty="0"/>
              <a:t>			 </a:t>
            </a:r>
            <a:r>
              <a:rPr lang="fr-FR" dirty="0"/>
              <a:t>avec </a:t>
            </a:r>
            <a:r>
              <a:rPr lang="el-GR" b="1" dirty="0" smtClean="0"/>
              <a:t>Ψ</a:t>
            </a:r>
            <a:r>
              <a:rPr lang="fr-FR" b="1" dirty="0" smtClean="0"/>
              <a:t> </a:t>
            </a:r>
            <a:r>
              <a:rPr lang="fr-FR" b="1" dirty="0"/>
              <a:t>= </a:t>
            </a:r>
            <a:r>
              <a:rPr lang="fr-FR" b="1" dirty="0" err="1"/>
              <a:t>proba</a:t>
            </a:r>
            <a:r>
              <a:rPr lang="fr-FR" b="1" dirty="0"/>
              <a:t> qu’un site soit  occupé </a:t>
            </a:r>
            <a:endParaRPr lang="fr-FR" b="1" dirty="0" smtClean="0"/>
          </a:p>
          <a:p>
            <a:r>
              <a:rPr lang="fr-FR" sz="2000" dirty="0" smtClean="0"/>
              <a:t>			</a:t>
            </a:r>
            <a:r>
              <a:rPr lang="fr-FR" dirty="0" smtClean="0"/>
              <a:t>avec </a:t>
            </a:r>
            <a:r>
              <a:rPr lang="fr-FR" b="1" dirty="0" smtClean="0"/>
              <a:t>p = </a:t>
            </a:r>
            <a:r>
              <a:rPr lang="fr-FR" b="1" dirty="0" err="1" smtClean="0"/>
              <a:t>proba</a:t>
            </a:r>
            <a:r>
              <a:rPr lang="fr-FR" b="1" dirty="0" smtClean="0"/>
              <a:t> qu’une espèce soit détectée</a:t>
            </a:r>
            <a:endParaRPr lang="fr-FR" sz="2000" b="1" baseline="30000" dirty="0"/>
          </a:p>
          <a:p>
            <a:endParaRPr lang="fr-FR" sz="2000" baseline="30000" dirty="0"/>
          </a:p>
          <a:p>
            <a:r>
              <a:rPr lang="fr-FR" sz="2000" dirty="0" smtClean="0"/>
              <a:t>pour </a:t>
            </a:r>
            <a:r>
              <a:rPr lang="fr-FR" sz="2000" dirty="0"/>
              <a:t>les lignes de zéro la probabilité est plus complexe car on ne sait pas s’il s’agit d’un site non-occupé ou de non-détection systématique donc :</a:t>
            </a:r>
          </a:p>
          <a:p>
            <a:endParaRPr lang="fr-FR" sz="2000" dirty="0"/>
          </a:p>
          <a:p>
            <a:r>
              <a:rPr lang="fr-FR" sz="2000" dirty="0" smtClean="0"/>
              <a:t>Site B: 00000</a:t>
            </a:r>
            <a:r>
              <a:rPr lang="fr-FR" sz="2000" dirty="0"/>
              <a:t>	</a:t>
            </a:r>
            <a:r>
              <a:rPr lang="fr-FR" sz="2000" dirty="0" smtClean="0"/>
              <a:t> </a:t>
            </a:r>
            <a:r>
              <a:rPr lang="el-GR" dirty="0" smtClean="0"/>
              <a:t>Ψ</a:t>
            </a:r>
            <a:r>
              <a:rPr lang="fr-FR" sz="2000" dirty="0" smtClean="0"/>
              <a:t>(1-p)</a:t>
            </a:r>
            <a:r>
              <a:rPr lang="fr-FR" sz="2000" baseline="30000" dirty="0" smtClean="0"/>
              <a:t>5</a:t>
            </a:r>
            <a:r>
              <a:rPr lang="fr-FR" sz="2000" dirty="0"/>
              <a:t>+(</a:t>
            </a:r>
            <a:r>
              <a:rPr lang="fr-FR" sz="2000" dirty="0" smtClean="0"/>
              <a:t>1-</a:t>
            </a:r>
            <a:r>
              <a:rPr lang="az-Cyrl-AZ" sz="2000" dirty="0" smtClean="0"/>
              <a:t> </a:t>
            </a:r>
            <a:r>
              <a:rPr lang="el-GR" sz="2000" dirty="0" smtClean="0"/>
              <a:t>Ψ</a:t>
            </a:r>
            <a:r>
              <a:rPr lang="fr-FR" sz="2000" dirty="0" smtClean="0"/>
              <a:t>)   </a:t>
            </a:r>
            <a:r>
              <a:rPr lang="fr-FR" sz="2000" dirty="0"/>
              <a:t>	</a:t>
            </a:r>
            <a:endParaRPr lang="el-GR" sz="2000" dirty="0"/>
          </a:p>
        </p:txBody>
      </p:sp>
      <p:sp>
        <p:nvSpPr>
          <p:cNvPr id="113671" name="Text Box 7"/>
          <p:cNvSpPr txBox="1">
            <a:spLocks noChangeArrowheads="1"/>
          </p:cNvSpPr>
          <p:nvPr/>
        </p:nvSpPr>
        <p:spPr bwMode="auto">
          <a:xfrm>
            <a:off x="323528" y="4941168"/>
            <a:ext cx="8389565" cy="830997"/>
          </a:xfrm>
          <a:prstGeom prst="rect">
            <a:avLst/>
          </a:prstGeom>
          <a:noFill/>
          <a:ln w="9525">
            <a:noFill/>
            <a:miter lim="800000"/>
            <a:headEnd/>
            <a:tailEnd/>
          </a:ln>
          <a:effectLst/>
        </p:spPr>
        <p:txBody>
          <a:bodyPr wrap="square">
            <a:spAutoFit/>
          </a:bodyPr>
          <a:lstStyle/>
          <a:p>
            <a:r>
              <a:rPr lang="fr-FR" sz="2400" b="1" dirty="0" smtClean="0"/>
              <a:t>Avec toutes </a:t>
            </a:r>
            <a:r>
              <a:rPr lang="fr-FR" sz="2400" b="1" dirty="0"/>
              <a:t>les probabilités des histoires observées, on peut « maximiser la vraisemblance  » pour estimer p et </a:t>
            </a:r>
            <a:r>
              <a:rPr lang="el-GR" sz="2400" b="1" dirty="0" smtClean="0"/>
              <a:t>Ψ</a:t>
            </a:r>
            <a:r>
              <a:rPr lang="fr-FR" sz="2400" b="1" dirty="0" smtClean="0"/>
              <a:t>.</a:t>
            </a:r>
            <a:endParaRPr lang="fr-FR" sz="2400" b="1" dirty="0"/>
          </a:p>
        </p:txBody>
      </p:sp>
      <p:sp>
        <p:nvSpPr>
          <p:cNvPr id="113672" name="Text Box 8"/>
          <p:cNvSpPr txBox="1">
            <a:spLocks noChangeArrowheads="1"/>
          </p:cNvSpPr>
          <p:nvPr/>
        </p:nvSpPr>
        <p:spPr bwMode="auto">
          <a:xfrm>
            <a:off x="1008094" y="428604"/>
            <a:ext cx="8064500" cy="549275"/>
          </a:xfrm>
          <a:prstGeom prst="rect">
            <a:avLst/>
          </a:prstGeom>
          <a:noFill/>
          <a:ln w="9525">
            <a:noFill/>
            <a:miter lim="800000"/>
            <a:headEnd/>
            <a:tailEnd/>
          </a:ln>
          <a:effectLst/>
        </p:spPr>
        <p:txBody>
          <a:bodyPr wrap="none">
            <a:spAutoFit/>
          </a:bodyPr>
          <a:lstStyle/>
          <a:p>
            <a:r>
              <a:rPr lang="fr-FR" sz="3000" b="1" dirty="0"/>
              <a:t>Estimation de la probabilité de détection - 2</a:t>
            </a:r>
          </a:p>
        </p:txBody>
      </p:sp>
      <p:sp>
        <p:nvSpPr>
          <p:cNvPr id="6" name="ZoneTexte 5"/>
          <p:cNvSpPr txBox="1"/>
          <p:nvPr/>
        </p:nvSpPr>
        <p:spPr>
          <a:xfrm>
            <a:off x="0" y="0"/>
            <a:ext cx="5572359" cy="677108"/>
          </a:xfrm>
          <a:prstGeom prst="rect">
            <a:avLst/>
          </a:prstGeom>
          <a:noFill/>
        </p:spPr>
        <p:txBody>
          <a:bodyPr wrap="none" rtlCol="0">
            <a:spAutoFit/>
          </a:bodyPr>
          <a:lstStyle/>
          <a:p>
            <a:r>
              <a:rPr lang="fr-FR" sz="3800" b="1" dirty="0" smtClean="0"/>
              <a:t>Les Présences-absences</a:t>
            </a:r>
            <a:endParaRPr lang="fr-FR" sz="3800" b="1" dirty="0"/>
          </a:p>
        </p:txBody>
      </p:sp>
    </p:spTree>
    <p:extLst>
      <p:ext uri="{BB962C8B-B14F-4D97-AF65-F5344CB8AC3E}">
        <p14:creationId xmlns:p14="http://schemas.microsoft.com/office/powerpoint/2010/main" val="349890758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p:cNvSpPr txBox="1">
            <a:spLocks noChangeArrowheads="1"/>
          </p:cNvSpPr>
          <p:nvPr/>
        </p:nvSpPr>
        <p:spPr bwMode="auto">
          <a:xfrm>
            <a:off x="323528" y="1936527"/>
            <a:ext cx="5724644" cy="1477328"/>
          </a:xfrm>
          <a:prstGeom prst="rect">
            <a:avLst/>
          </a:prstGeom>
          <a:noFill/>
          <a:ln w="9525">
            <a:noFill/>
            <a:miter lim="800000"/>
            <a:headEnd/>
            <a:tailEnd/>
          </a:ln>
          <a:effectLst/>
        </p:spPr>
        <p:txBody>
          <a:bodyPr wrap="none">
            <a:spAutoFit/>
          </a:bodyPr>
          <a:lstStyle/>
          <a:p>
            <a:r>
              <a:rPr lang="fr-FR" b="0" dirty="0"/>
              <a:t>Saison			1	 		</a:t>
            </a:r>
          </a:p>
          <a:p>
            <a:endParaRPr lang="fr-FR" b="0" dirty="0"/>
          </a:p>
          <a:p>
            <a:endParaRPr lang="fr-FR" b="0" dirty="0"/>
          </a:p>
          <a:p>
            <a:endParaRPr lang="fr-FR" b="0" dirty="0"/>
          </a:p>
          <a:p>
            <a:r>
              <a:rPr lang="fr-FR" b="0" dirty="0"/>
              <a:t>Suivi intra-saison	       1 2….K</a:t>
            </a:r>
            <a:r>
              <a:rPr lang="fr-FR" sz="1200" b="0" dirty="0"/>
              <a:t>1	</a:t>
            </a:r>
          </a:p>
        </p:txBody>
      </p:sp>
      <p:sp>
        <p:nvSpPr>
          <p:cNvPr id="5" name="AutoShape 10"/>
          <p:cNvSpPr>
            <a:spLocks/>
          </p:cNvSpPr>
          <p:nvPr/>
        </p:nvSpPr>
        <p:spPr bwMode="auto">
          <a:xfrm rot="16200000">
            <a:off x="3102274" y="2823369"/>
            <a:ext cx="215801" cy="1715539"/>
          </a:xfrm>
          <a:prstGeom prst="leftBrace">
            <a:avLst>
              <a:gd name="adj1" fmla="val 28538"/>
              <a:gd name="adj2" fmla="val 50000"/>
            </a:avLst>
          </a:prstGeom>
          <a:noFill/>
          <a:ln w="9525">
            <a:solidFill>
              <a:schemeClr val="tx1"/>
            </a:solidFill>
            <a:round/>
            <a:headEnd/>
            <a:tailEnd/>
          </a:ln>
          <a:effectLst/>
        </p:spPr>
        <p:txBody>
          <a:bodyPr wrap="none" anchor="ctr"/>
          <a:lstStyle/>
          <a:p>
            <a:endParaRPr lang="fr-FR"/>
          </a:p>
        </p:txBody>
      </p:sp>
      <p:sp>
        <p:nvSpPr>
          <p:cNvPr id="6" name="AutoShape 11"/>
          <p:cNvSpPr>
            <a:spLocks noChangeArrowheads="1"/>
          </p:cNvSpPr>
          <p:nvPr/>
        </p:nvSpPr>
        <p:spPr bwMode="auto">
          <a:xfrm>
            <a:off x="2352405" y="1630139"/>
            <a:ext cx="1727200" cy="1871663"/>
          </a:xfrm>
          <a:prstGeom prst="triangle">
            <a:avLst>
              <a:gd name="adj" fmla="val 50000"/>
            </a:avLst>
          </a:prstGeom>
          <a:noFill/>
          <a:ln w="9525">
            <a:solidFill>
              <a:schemeClr val="tx1"/>
            </a:solidFill>
            <a:miter lim="800000"/>
            <a:headEnd/>
            <a:tailEnd/>
          </a:ln>
          <a:effectLst/>
        </p:spPr>
        <p:txBody>
          <a:bodyPr wrap="none" anchor="ctr"/>
          <a:lstStyle/>
          <a:p>
            <a:endParaRPr lang="fr-FR"/>
          </a:p>
        </p:txBody>
      </p:sp>
      <p:sp>
        <p:nvSpPr>
          <p:cNvPr id="9" name="Text Box 14"/>
          <p:cNvSpPr txBox="1">
            <a:spLocks noChangeArrowheads="1"/>
          </p:cNvSpPr>
          <p:nvPr/>
        </p:nvSpPr>
        <p:spPr bwMode="auto">
          <a:xfrm>
            <a:off x="2123728" y="3789040"/>
            <a:ext cx="2181225" cy="261610"/>
          </a:xfrm>
          <a:prstGeom prst="rect">
            <a:avLst/>
          </a:prstGeom>
          <a:noFill/>
          <a:ln w="9525">
            <a:noFill/>
            <a:miter lim="800000"/>
            <a:headEnd/>
            <a:tailEnd/>
          </a:ln>
          <a:effectLst/>
        </p:spPr>
        <p:txBody>
          <a:bodyPr>
            <a:spAutoFit/>
          </a:bodyPr>
          <a:lstStyle/>
          <a:p>
            <a:pPr algn="ctr"/>
            <a:r>
              <a:rPr lang="fr-FR" sz="1100" b="0" dirty="0"/>
              <a:t>Pas de modification de la présence</a:t>
            </a:r>
          </a:p>
        </p:txBody>
      </p:sp>
      <p:sp>
        <p:nvSpPr>
          <p:cNvPr id="11" name="Text Box 16"/>
          <p:cNvSpPr txBox="1">
            <a:spLocks noChangeArrowheads="1"/>
          </p:cNvSpPr>
          <p:nvPr/>
        </p:nvSpPr>
        <p:spPr bwMode="auto">
          <a:xfrm>
            <a:off x="395536" y="692696"/>
            <a:ext cx="4906856" cy="553998"/>
          </a:xfrm>
          <a:prstGeom prst="rect">
            <a:avLst/>
          </a:prstGeom>
          <a:noFill/>
          <a:ln w="9525">
            <a:noFill/>
            <a:miter lim="800000"/>
            <a:headEnd/>
            <a:tailEnd/>
          </a:ln>
          <a:effectLst/>
        </p:spPr>
        <p:txBody>
          <a:bodyPr wrap="none">
            <a:spAutoFit/>
          </a:bodyPr>
          <a:lstStyle/>
          <a:p>
            <a:r>
              <a:rPr lang="fr-FR" sz="3000" b="1" dirty="0" smtClean="0"/>
              <a:t>Généralisation de </a:t>
            </a:r>
            <a:r>
              <a:rPr lang="fr-FR" sz="3000" b="1" dirty="0"/>
              <a:t>la méthode</a:t>
            </a:r>
          </a:p>
        </p:txBody>
      </p:sp>
      <p:sp>
        <p:nvSpPr>
          <p:cNvPr id="13" name="ZoneTexte 12"/>
          <p:cNvSpPr txBox="1"/>
          <p:nvPr/>
        </p:nvSpPr>
        <p:spPr>
          <a:xfrm>
            <a:off x="0" y="0"/>
            <a:ext cx="7545848" cy="677108"/>
          </a:xfrm>
          <a:prstGeom prst="rect">
            <a:avLst/>
          </a:prstGeom>
          <a:noFill/>
        </p:spPr>
        <p:txBody>
          <a:bodyPr wrap="none" rtlCol="0">
            <a:spAutoFit/>
          </a:bodyPr>
          <a:lstStyle/>
          <a:p>
            <a:r>
              <a:rPr lang="fr-FR" sz="3800" b="1" dirty="0" smtClean="0"/>
              <a:t>Les Présences-absences multi-saison</a:t>
            </a:r>
            <a:endParaRPr lang="fr-FR" sz="3800" b="1" dirty="0"/>
          </a:p>
        </p:txBody>
      </p:sp>
      <p:sp>
        <p:nvSpPr>
          <p:cNvPr id="14" name="Ellipse 13"/>
          <p:cNvSpPr/>
          <p:nvPr/>
        </p:nvSpPr>
        <p:spPr>
          <a:xfrm>
            <a:off x="2537774" y="4473116"/>
            <a:ext cx="1440160"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présent</a:t>
            </a:r>
            <a:endParaRPr lang="fr-FR" dirty="0"/>
          </a:p>
        </p:txBody>
      </p:sp>
      <p:sp>
        <p:nvSpPr>
          <p:cNvPr id="19" name="Ellipse 18"/>
          <p:cNvSpPr/>
          <p:nvPr/>
        </p:nvSpPr>
        <p:spPr>
          <a:xfrm>
            <a:off x="2537774" y="5247202"/>
            <a:ext cx="1440160" cy="504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Non vu</a:t>
            </a:r>
            <a:endParaRPr lang="fr-FR" dirty="0">
              <a:solidFill>
                <a:schemeClr val="tx1"/>
              </a:solidFill>
            </a:endParaRPr>
          </a:p>
        </p:txBody>
      </p:sp>
      <p:sp>
        <p:nvSpPr>
          <p:cNvPr id="20" name="ZoneTexte 19"/>
          <p:cNvSpPr txBox="1"/>
          <p:nvPr/>
        </p:nvSpPr>
        <p:spPr>
          <a:xfrm>
            <a:off x="1079612" y="4540478"/>
            <a:ext cx="703141" cy="369332"/>
          </a:xfrm>
          <a:prstGeom prst="rect">
            <a:avLst/>
          </a:prstGeom>
          <a:noFill/>
        </p:spPr>
        <p:txBody>
          <a:bodyPr wrap="none" rtlCol="0">
            <a:spAutoFit/>
          </a:bodyPr>
          <a:lstStyle/>
          <a:p>
            <a:r>
              <a:rPr lang="fr-FR" dirty="0" smtClean="0"/>
              <a:t>Site 1</a:t>
            </a:r>
            <a:endParaRPr lang="fr-FR" dirty="0"/>
          </a:p>
        </p:txBody>
      </p:sp>
      <p:sp>
        <p:nvSpPr>
          <p:cNvPr id="21" name="ZoneTexte 20"/>
          <p:cNvSpPr txBox="1"/>
          <p:nvPr/>
        </p:nvSpPr>
        <p:spPr>
          <a:xfrm>
            <a:off x="1079612" y="5314564"/>
            <a:ext cx="703141" cy="369332"/>
          </a:xfrm>
          <a:prstGeom prst="rect">
            <a:avLst/>
          </a:prstGeom>
          <a:noFill/>
        </p:spPr>
        <p:txBody>
          <a:bodyPr wrap="none" rtlCol="0">
            <a:spAutoFit/>
          </a:bodyPr>
          <a:lstStyle/>
          <a:p>
            <a:r>
              <a:rPr lang="fr-FR" dirty="0" smtClean="0"/>
              <a:t>Site 2</a:t>
            </a:r>
            <a:endParaRPr lang="fr-FR" dirty="0"/>
          </a:p>
        </p:txBody>
      </p:sp>
      <p:sp>
        <p:nvSpPr>
          <p:cNvPr id="22" name="ZoneTexte 21"/>
          <p:cNvSpPr txBox="1"/>
          <p:nvPr/>
        </p:nvSpPr>
        <p:spPr>
          <a:xfrm>
            <a:off x="1079612" y="6070648"/>
            <a:ext cx="703141" cy="369332"/>
          </a:xfrm>
          <a:prstGeom prst="rect">
            <a:avLst/>
          </a:prstGeom>
          <a:noFill/>
        </p:spPr>
        <p:txBody>
          <a:bodyPr wrap="none" rtlCol="0">
            <a:spAutoFit/>
          </a:bodyPr>
          <a:lstStyle/>
          <a:p>
            <a:r>
              <a:rPr lang="fr-FR" dirty="0" smtClean="0"/>
              <a:t>Site 3</a:t>
            </a:r>
            <a:endParaRPr lang="fr-FR" dirty="0"/>
          </a:p>
        </p:txBody>
      </p:sp>
      <p:sp>
        <p:nvSpPr>
          <p:cNvPr id="30" name="Ellipse 29"/>
          <p:cNvSpPr/>
          <p:nvPr/>
        </p:nvSpPr>
        <p:spPr>
          <a:xfrm>
            <a:off x="2555776" y="6003286"/>
            <a:ext cx="1440160" cy="504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Non vu</a:t>
            </a:r>
            <a:endParaRPr lang="fr-FR" dirty="0">
              <a:solidFill>
                <a:schemeClr val="tx1"/>
              </a:solidFill>
            </a:endParaRPr>
          </a:p>
        </p:txBody>
      </p:sp>
    </p:spTree>
    <p:extLst>
      <p:ext uri="{BB962C8B-B14F-4D97-AF65-F5344CB8AC3E}">
        <p14:creationId xmlns:p14="http://schemas.microsoft.com/office/powerpoint/2010/main" val="258660181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p:cNvSpPr txBox="1">
            <a:spLocks noChangeArrowheads="1"/>
          </p:cNvSpPr>
          <p:nvPr/>
        </p:nvSpPr>
        <p:spPr bwMode="auto">
          <a:xfrm>
            <a:off x="323528" y="1936527"/>
            <a:ext cx="7499350" cy="1465262"/>
          </a:xfrm>
          <a:prstGeom prst="rect">
            <a:avLst/>
          </a:prstGeom>
          <a:noFill/>
          <a:ln w="9525">
            <a:noFill/>
            <a:miter lim="800000"/>
            <a:headEnd/>
            <a:tailEnd/>
          </a:ln>
          <a:effectLst/>
        </p:spPr>
        <p:txBody>
          <a:bodyPr wrap="none">
            <a:spAutoFit/>
          </a:bodyPr>
          <a:lstStyle/>
          <a:p>
            <a:r>
              <a:rPr lang="fr-FR" b="0" dirty="0"/>
              <a:t>Saison			1	 	2			</a:t>
            </a:r>
          </a:p>
          <a:p>
            <a:endParaRPr lang="fr-FR" b="0" dirty="0"/>
          </a:p>
          <a:p>
            <a:endParaRPr lang="fr-FR" b="0" dirty="0"/>
          </a:p>
          <a:p>
            <a:endParaRPr lang="fr-FR" b="0" dirty="0"/>
          </a:p>
          <a:p>
            <a:r>
              <a:rPr lang="fr-FR" b="0" dirty="0"/>
              <a:t>Suivi intra-saison	       1 2….K</a:t>
            </a:r>
            <a:r>
              <a:rPr lang="fr-FR" sz="1200" b="0" dirty="0"/>
              <a:t>1	           </a:t>
            </a:r>
            <a:r>
              <a:rPr lang="fr-FR" b="0" dirty="0"/>
              <a:t>1 2….K</a:t>
            </a:r>
            <a:r>
              <a:rPr lang="fr-FR" sz="1200" b="0" dirty="0"/>
              <a:t>2</a:t>
            </a:r>
            <a:r>
              <a:rPr lang="fr-FR" b="0" dirty="0"/>
              <a:t>	</a:t>
            </a:r>
            <a:endParaRPr lang="fr-FR" sz="1200" b="0" dirty="0"/>
          </a:p>
        </p:txBody>
      </p:sp>
      <p:sp>
        <p:nvSpPr>
          <p:cNvPr id="3" name="AutoShape 8"/>
          <p:cNvSpPr>
            <a:spLocks noChangeArrowheads="1"/>
          </p:cNvSpPr>
          <p:nvPr/>
        </p:nvSpPr>
        <p:spPr bwMode="auto">
          <a:xfrm>
            <a:off x="3362055" y="1196752"/>
            <a:ext cx="1727200" cy="360362"/>
          </a:xfrm>
          <a:prstGeom prst="curvedDownArrow">
            <a:avLst>
              <a:gd name="adj1" fmla="val 95859"/>
              <a:gd name="adj2" fmla="val 191718"/>
              <a:gd name="adj3" fmla="val 33333"/>
            </a:avLst>
          </a:prstGeom>
          <a:solidFill>
            <a:schemeClr val="accent1"/>
          </a:solidFill>
          <a:ln w="9525">
            <a:solidFill>
              <a:schemeClr val="tx1"/>
            </a:solidFill>
            <a:miter lim="800000"/>
            <a:headEnd/>
            <a:tailEnd/>
          </a:ln>
          <a:effectLst/>
        </p:spPr>
        <p:txBody>
          <a:bodyPr wrap="none" anchor="ctr"/>
          <a:lstStyle/>
          <a:p>
            <a:endParaRPr lang="fr-FR"/>
          </a:p>
        </p:txBody>
      </p:sp>
      <p:sp>
        <p:nvSpPr>
          <p:cNvPr id="5" name="AutoShape 10"/>
          <p:cNvSpPr>
            <a:spLocks/>
          </p:cNvSpPr>
          <p:nvPr/>
        </p:nvSpPr>
        <p:spPr bwMode="auto">
          <a:xfrm rot="16200000">
            <a:off x="3102274" y="2823369"/>
            <a:ext cx="215801" cy="1715539"/>
          </a:xfrm>
          <a:prstGeom prst="leftBrace">
            <a:avLst>
              <a:gd name="adj1" fmla="val 28538"/>
              <a:gd name="adj2" fmla="val 50000"/>
            </a:avLst>
          </a:prstGeom>
          <a:noFill/>
          <a:ln w="9525">
            <a:solidFill>
              <a:schemeClr val="tx1"/>
            </a:solidFill>
            <a:round/>
            <a:headEnd/>
            <a:tailEnd/>
          </a:ln>
          <a:effectLst/>
        </p:spPr>
        <p:txBody>
          <a:bodyPr wrap="none" anchor="ctr"/>
          <a:lstStyle/>
          <a:p>
            <a:endParaRPr lang="fr-FR"/>
          </a:p>
        </p:txBody>
      </p:sp>
      <p:sp>
        <p:nvSpPr>
          <p:cNvPr id="6" name="AutoShape 11"/>
          <p:cNvSpPr>
            <a:spLocks noChangeArrowheads="1"/>
          </p:cNvSpPr>
          <p:nvPr/>
        </p:nvSpPr>
        <p:spPr bwMode="auto">
          <a:xfrm>
            <a:off x="2352405" y="1630139"/>
            <a:ext cx="1727200" cy="1871663"/>
          </a:xfrm>
          <a:prstGeom prst="triangle">
            <a:avLst>
              <a:gd name="adj" fmla="val 50000"/>
            </a:avLst>
          </a:prstGeom>
          <a:noFill/>
          <a:ln w="9525">
            <a:solidFill>
              <a:schemeClr val="tx1"/>
            </a:solidFill>
            <a:miter lim="800000"/>
            <a:headEnd/>
            <a:tailEnd/>
          </a:ln>
          <a:effectLst/>
        </p:spPr>
        <p:txBody>
          <a:bodyPr wrap="none" anchor="ctr"/>
          <a:lstStyle/>
          <a:p>
            <a:endParaRPr lang="fr-FR"/>
          </a:p>
        </p:txBody>
      </p:sp>
      <p:sp>
        <p:nvSpPr>
          <p:cNvPr id="7" name="AutoShape 12"/>
          <p:cNvSpPr>
            <a:spLocks noChangeArrowheads="1"/>
          </p:cNvSpPr>
          <p:nvPr/>
        </p:nvSpPr>
        <p:spPr bwMode="auto">
          <a:xfrm>
            <a:off x="4225655" y="1630139"/>
            <a:ext cx="1727200" cy="1871663"/>
          </a:xfrm>
          <a:prstGeom prst="triangle">
            <a:avLst>
              <a:gd name="adj" fmla="val 50000"/>
            </a:avLst>
          </a:prstGeom>
          <a:noFill/>
          <a:ln w="9525">
            <a:solidFill>
              <a:schemeClr val="tx1"/>
            </a:solidFill>
            <a:miter lim="800000"/>
            <a:headEnd/>
            <a:tailEnd/>
          </a:ln>
          <a:effectLst/>
        </p:spPr>
        <p:txBody>
          <a:bodyPr wrap="none" anchor="ctr"/>
          <a:lstStyle/>
          <a:p>
            <a:endParaRPr lang="fr-FR"/>
          </a:p>
        </p:txBody>
      </p:sp>
      <p:sp>
        <p:nvSpPr>
          <p:cNvPr id="9" name="Text Box 14"/>
          <p:cNvSpPr txBox="1">
            <a:spLocks noChangeArrowheads="1"/>
          </p:cNvSpPr>
          <p:nvPr/>
        </p:nvSpPr>
        <p:spPr bwMode="auto">
          <a:xfrm>
            <a:off x="2123728" y="3789040"/>
            <a:ext cx="2181225" cy="261610"/>
          </a:xfrm>
          <a:prstGeom prst="rect">
            <a:avLst/>
          </a:prstGeom>
          <a:noFill/>
          <a:ln w="9525">
            <a:noFill/>
            <a:miter lim="800000"/>
            <a:headEnd/>
            <a:tailEnd/>
          </a:ln>
          <a:effectLst/>
        </p:spPr>
        <p:txBody>
          <a:bodyPr>
            <a:spAutoFit/>
          </a:bodyPr>
          <a:lstStyle/>
          <a:p>
            <a:pPr algn="ctr"/>
            <a:r>
              <a:rPr lang="fr-FR" sz="1100" b="0" dirty="0"/>
              <a:t>Pas de modification de la présence</a:t>
            </a:r>
          </a:p>
        </p:txBody>
      </p:sp>
      <p:sp>
        <p:nvSpPr>
          <p:cNvPr id="11" name="Text Box 16"/>
          <p:cNvSpPr txBox="1">
            <a:spLocks noChangeArrowheads="1"/>
          </p:cNvSpPr>
          <p:nvPr/>
        </p:nvSpPr>
        <p:spPr bwMode="auto">
          <a:xfrm>
            <a:off x="395536" y="692696"/>
            <a:ext cx="4906856" cy="553998"/>
          </a:xfrm>
          <a:prstGeom prst="rect">
            <a:avLst/>
          </a:prstGeom>
          <a:noFill/>
          <a:ln w="9525">
            <a:noFill/>
            <a:miter lim="800000"/>
            <a:headEnd/>
            <a:tailEnd/>
          </a:ln>
          <a:effectLst/>
        </p:spPr>
        <p:txBody>
          <a:bodyPr wrap="none">
            <a:spAutoFit/>
          </a:bodyPr>
          <a:lstStyle/>
          <a:p>
            <a:r>
              <a:rPr lang="fr-FR" sz="3000" b="1" dirty="0" smtClean="0"/>
              <a:t>Généralisation de </a:t>
            </a:r>
            <a:r>
              <a:rPr lang="fr-FR" sz="3000" b="1" dirty="0"/>
              <a:t>la méthode</a:t>
            </a:r>
          </a:p>
        </p:txBody>
      </p:sp>
      <p:sp>
        <p:nvSpPr>
          <p:cNvPr id="13" name="ZoneTexte 12"/>
          <p:cNvSpPr txBox="1"/>
          <p:nvPr/>
        </p:nvSpPr>
        <p:spPr>
          <a:xfrm>
            <a:off x="0" y="0"/>
            <a:ext cx="7545848" cy="677108"/>
          </a:xfrm>
          <a:prstGeom prst="rect">
            <a:avLst/>
          </a:prstGeom>
          <a:noFill/>
        </p:spPr>
        <p:txBody>
          <a:bodyPr wrap="none" rtlCol="0">
            <a:spAutoFit/>
          </a:bodyPr>
          <a:lstStyle/>
          <a:p>
            <a:r>
              <a:rPr lang="fr-FR" sz="3800" b="1" dirty="0" smtClean="0"/>
              <a:t>Les Présences-absences multi-saison</a:t>
            </a:r>
            <a:endParaRPr lang="fr-FR" sz="3800" b="1" dirty="0"/>
          </a:p>
        </p:txBody>
      </p:sp>
      <p:sp>
        <p:nvSpPr>
          <p:cNvPr id="14" name="Ellipse 13"/>
          <p:cNvSpPr/>
          <p:nvPr/>
        </p:nvSpPr>
        <p:spPr>
          <a:xfrm>
            <a:off x="2537774" y="4473116"/>
            <a:ext cx="1440160"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présent</a:t>
            </a:r>
            <a:endParaRPr lang="fr-FR" dirty="0"/>
          </a:p>
        </p:txBody>
      </p:sp>
      <p:sp>
        <p:nvSpPr>
          <p:cNvPr id="19" name="Ellipse 18"/>
          <p:cNvSpPr/>
          <p:nvPr/>
        </p:nvSpPr>
        <p:spPr>
          <a:xfrm>
            <a:off x="2537774" y="5247202"/>
            <a:ext cx="1440160" cy="504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Non vu</a:t>
            </a:r>
            <a:endParaRPr lang="fr-FR" dirty="0">
              <a:solidFill>
                <a:schemeClr val="tx1"/>
              </a:solidFill>
            </a:endParaRPr>
          </a:p>
        </p:txBody>
      </p:sp>
      <p:sp>
        <p:nvSpPr>
          <p:cNvPr id="20" name="ZoneTexte 19"/>
          <p:cNvSpPr txBox="1"/>
          <p:nvPr/>
        </p:nvSpPr>
        <p:spPr>
          <a:xfrm>
            <a:off x="1079612" y="4540478"/>
            <a:ext cx="703141" cy="369332"/>
          </a:xfrm>
          <a:prstGeom prst="rect">
            <a:avLst/>
          </a:prstGeom>
          <a:noFill/>
        </p:spPr>
        <p:txBody>
          <a:bodyPr wrap="none" rtlCol="0">
            <a:spAutoFit/>
          </a:bodyPr>
          <a:lstStyle/>
          <a:p>
            <a:r>
              <a:rPr lang="fr-FR" dirty="0" smtClean="0"/>
              <a:t>Site 1</a:t>
            </a:r>
            <a:endParaRPr lang="fr-FR" dirty="0"/>
          </a:p>
        </p:txBody>
      </p:sp>
      <p:sp>
        <p:nvSpPr>
          <p:cNvPr id="21" name="ZoneTexte 20"/>
          <p:cNvSpPr txBox="1"/>
          <p:nvPr/>
        </p:nvSpPr>
        <p:spPr>
          <a:xfrm>
            <a:off x="1079612" y="5314564"/>
            <a:ext cx="703141" cy="369332"/>
          </a:xfrm>
          <a:prstGeom prst="rect">
            <a:avLst/>
          </a:prstGeom>
          <a:noFill/>
        </p:spPr>
        <p:txBody>
          <a:bodyPr wrap="none" rtlCol="0">
            <a:spAutoFit/>
          </a:bodyPr>
          <a:lstStyle/>
          <a:p>
            <a:r>
              <a:rPr lang="fr-FR" dirty="0" smtClean="0"/>
              <a:t>Site 2</a:t>
            </a:r>
            <a:endParaRPr lang="fr-FR" dirty="0"/>
          </a:p>
        </p:txBody>
      </p:sp>
      <p:sp>
        <p:nvSpPr>
          <p:cNvPr id="22" name="ZoneTexte 21"/>
          <p:cNvSpPr txBox="1"/>
          <p:nvPr/>
        </p:nvSpPr>
        <p:spPr>
          <a:xfrm>
            <a:off x="1079612" y="6070648"/>
            <a:ext cx="703141" cy="369332"/>
          </a:xfrm>
          <a:prstGeom prst="rect">
            <a:avLst/>
          </a:prstGeom>
          <a:noFill/>
        </p:spPr>
        <p:txBody>
          <a:bodyPr wrap="none" rtlCol="0">
            <a:spAutoFit/>
          </a:bodyPr>
          <a:lstStyle/>
          <a:p>
            <a:r>
              <a:rPr lang="fr-FR" dirty="0" smtClean="0"/>
              <a:t>Site 3</a:t>
            </a:r>
            <a:endParaRPr lang="fr-FR" dirty="0"/>
          </a:p>
        </p:txBody>
      </p:sp>
      <p:sp>
        <p:nvSpPr>
          <p:cNvPr id="23" name="Ellipse 22"/>
          <p:cNvSpPr/>
          <p:nvPr/>
        </p:nvSpPr>
        <p:spPr>
          <a:xfrm>
            <a:off x="4608004" y="4473116"/>
            <a:ext cx="1440160"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présent</a:t>
            </a:r>
            <a:endParaRPr lang="fr-FR" dirty="0"/>
          </a:p>
        </p:txBody>
      </p:sp>
      <p:sp>
        <p:nvSpPr>
          <p:cNvPr id="25" name="Ellipse 24"/>
          <p:cNvSpPr/>
          <p:nvPr/>
        </p:nvSpPr>
        <p:spPr>
          <a:xfrm>
            <a:off x="4608004" y="5247202"/>
            <a:ext cx="1440160"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présent</a:t>
            </a:r>
            <a:endParaRPr lang="fr-FR" dirty="0"/>
          </a:p>
        </p:txBody>
      </p:sp>
      <p:sp>
        <p:nvSpPr>
          <p:cNvPr id="27" name="Ellipse 26"/>
          <p:cNvSpPr/>
          <p:nvPr/>
        </p:nvSpPr>
        <p:spPr>
          <a:xfrm>
            <a:off x="4608004" y="6003286"/>
            <a:ext cx="1440160" cy="504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Non vu</a:t>
            </a:r>
            <a:endParaRPr lang="fr-FR" dirty="0">
              <a:solidFill>
                <a:schemeClr val="tx1"/>
              </a:solidFill>
            </a:endParaRPr>
          </a:p>
        </p:txBody>
      </p:sp>
      <p:sp>
        <p:nvSpPr>
          <p:cNvPr id="30" name="Ellipse 29"/>
          <p:cNvSpPr/>
          <p:nvPr/>
        </p:nvSpPr>
        <p:spPr>
          <a:xfrm>
            <a:off x="2555776" y="6003286"/>
            <a:ext cx="1440160" cy="504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Non vu</a:t>
            </a:r>
            <a:endParaRPr lang="fr-FR" dirty="0">
              <a:solidFill>
                <a:schemeClr val="tx1"/>
              </a:solidFill>
            </a:endParaRPr>
          </a:p>
        </p:txBody>
      </p:sp>
    </p:spTree>
    <p:extLst>
      <p:ext uri="{BB962C8B-B14F-4D97-AF65-F5344CB8AC3E}">
        <p14:creationId xmlns:p14="http://schemas.microsoft.com/office/powerpoint/2010/main" val="235862938"/>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p:cNvSpPr txBox="1">
            <a:spLocks noChangeArrowheads="1"/>
          </p:cNvSpPr>
          <p:nvPr/>
        </p:nvSpPr>
        <p:spPr bwMode="auto">
          <a:xfrm>
            <a:off x="323528" y="1936527"/>
            <a:ext cx="7499350" cy="1465262"/>
          </a:xfrm>
          <a:prstGeom prst="rect">
            <a:avLst/>
          </a:prstGeom>
          <a:noFill/>
          <a:ln w="9525">
            <a:noFill/>
            <a:miter lim="800000"/>
            <a:headEnd/>
            <a:tailEnd/>
          </a:ln>
          <a:effectLst/>
        </p:spPr>
        <p:txBody>
          <a:bodyPr wrap="none">
            <a:spAutoFit/>
          </a:bodyPr>
          <a:lstStyle/>
          <a:p>
            <a:r>
              <a:rPr lang="fr-FR" b="0" dirty="0"/>
              <a:t>Saison			1	 	2		T 	</a:t>
            </a:r>
          </a:p>
          <a:p>
            <a:endParaRPr lang="fr-FR" b="0" dirty="0"/>
          </a:p>
          <a:p>
            <a:endParaRPr lang="fr-FR" b="0" dirty="0"/>
          </a:p>
          <a:p>
            <a:endParaRPr lang="fr-FR" b="0" dirty="0"/>
          </a:p>
          <a:p>
            <a:r>
              <a:rPr lang="fr-FR" b="0" dirty="0"/>
              <a:t>Suivi intra-saison	       1 2….K</a:t>
            </a:r>
            <a:r>
              <a:rPr lang="fr-FR" sz="1200" b="0" dirty="0"/>
              <a:t>1	           </a:t>
            </a:r>
            <a:r>
              <a:rPr lang="fr-FR" b="0" dirty="0"/>
              <a:t>1 2….K</a:t>
            </a:r>
            <a:r>
              <a:rPr lang="fr-FR" sz="1200" b="0" dirty="0"/>
              <a:t>2</a:t>
            </a:r>
            <a:r>
              <a:rPr lang="fr-FR" b="0" dirty="0"/>
              <a:t>	        1 2….K</a:t>
            </a:r>
            <a:r>
              <a:rPr lang="fr-FR" sz="1200" b="0" dirty="0"/>
              <a:t>3</a:t>
            </a:r>
          </a:p>
        </p:txBody>
      </p:sp>
      <p:sp>
        <p:nvSpPr>
          <p:cNvPr id="3" name="AutoShape 8"/>
          <p:cNvSpPr>
            <a:spLocks noChangeArrowheads="1"/>
          </p:cNvSpPr>
          <p:nvPr/>
        </p:nvSpPr>
        <p:spPr bwMode="auto">
          <a:xfrm>
            <a:off x="3362055" y="1196752"/>
            <a:ext cx="1727200" cy="360362"/>
          </a:xfrm>
          <a:prstGeom prst="curvedDownArrow">
            <a:avLst>
              <a:gd name="adj1" fmla="val 95859"/>
              <a:gd name="adj2" fmla="val 191718"/>
              <a:gd name="adj3" fmla="val 33333"/>
            </a:avLst>
          </a:prstGeom>
          <a:solidFill>
            <a:schemeClr val="accent1"/>
          </a:solidFill>
          <a:ln w="9525">
            <a:solidFill>
              <a:schemeClr val="tx1"/>
            </a:solidFill>
            <a:miter lim="800000"/>
            <a:headEnd/>
            <a:tailEnd/>
          </a:ln>
          <a:effectLst/>
        </p:spPr>
        <p:txBody>
          <a:bodyPr wrap="none" anchor="ctr"/>
          <a:lstStyle/>
          <a:p>
            <a:endParaRPr lang="fr-FR"/>
          </a:p>
        </p:txBody>
      </p:sp>
      <p:sp>
        <p:nvSpPr>
          <p:cNvPr id="4" name="AutoShape 9"/>
          <p:cNvSpPr>
            <a:spLocks noChangeArrowheads="1"/>
          </p:cNvSpPr>
          <p:nvPr/>
        </p:nvSpPr>
        <p:spPr bwMode="auto">
          <a:xfrm>
            <a:off x="5233717" y="1196752"/>
            <a:ext cx="1727200" cy="360362"/>
          </a:xfrm>
          <a:prstGeom prst="curvedDownArrow">
            <a:avLst>
              <a:gd name="adj1" fmla="val 95859"/>
              <a:gd name="adj2" fmla="val 191718"/>
              <a:gd name="adj3" fmla="val 33333"/>
            </a:avLst>
          </a:prstGeom>
          <a:solidFill>
            <a:schemeClr val="accent1"/>
          </a:solidFill>
          <a:ln w="9525">
            <a:solidFill>
              <a:schemeClr val="tx1"/>
            </a:solidFill>
            <a:miter lim="800000"/>
            <a:headEnd/>
            <a:tailEnd/>
          </a:ln>
          <a:effectLst/>
        </p:spPr>
        <p:txBody>
          <a:bodyPr wrap="none" anchor="ctr"/>
          <a:lstStyle/>
          <a:p>
            <a:endParaRPr lang="fr-FR"/>
          </a:p>
        </p:txBody>
      </p:sp>
      <p:sp>
        <p:nvSpPr>
          <p:cNvPr id="5" name="AutoShape 10"/>
          <p:cNvSpPr>
            <a:spLocks/>
          </p:cNvSpPr>
          <p:nvPr/>
        </p:nvSpPr>
        <p:spPr bwMode="auto">
          <a:xfrm rot="16200000">
            <a:off x="3102274" y="2823369"/>
            <a:ext cx="215801" cy="1715539"/>
          </a:xfrm>
          <a:prstGeom prst="leftBrace">
            <a:avLst>
              <a:gd name="adj1" fmla="val 28538"/>
              <a:gd name="adj2" fmla="val 50000"/>
            </a:avLst>
          </a:prstGeom>
          <a:noFill/>
          <a:ln w="9525">
            <a:solidFill>
              <a:schemeClr val="tx1"/>
            </a:solidFill>
            <a:round/>
            <a:headEnd/>
            <a:tailEnd/>
          </a:ln>
          <a:effectLst/>
        </p:spPr>
        <p:txBody>
          <a:bodyPr wrap="none" anchor="ctr"/>
          <a:lstStyle/>
          <a:p>
            <a:endParaRPr lang="fr-FR"/>
          </a:p>
        </p:txBody>
      </p:sp>
      <p:sp>
        <p:nvSpPr>
          <p:cNvPr id="6" name="AutoShape 11"/>
          <p:cNvSpPr>
            <a:spLocks noChangeArrowheads="1"/>
          </p:cNvSpPr>
          <p:nvPr/>
        </p:nvSpPr>
        <p:spPr bwMode="auto">
          <a:xfrm>
            <a:off x="2352405" y="1630139"/>
            <a:ext cx="1727200" cy="1871663"/>
          </a:xfrm>
          <a:prstGeom prst="triangle">
            <a:avLst>
              <a:gd name="adj" fmla="val 50000"/>
            </a:avLst>
          </a:prstGeom>
          <a:noFill/>
          <a:ln w="9525">
            <a:solidFill>
              <a:schemeClr val="tx1"/>
            </a:solidFill>
            <a:miter lim="800000"/>
            <a:headEnd/>
            <a:tailEnd/>
          </a:ln>
          <a:effectLst/>
        </p:spPr>
        <p:txBody>
          <a:bodyPr wrap="none" anchor="ctr"/>
          <a:lstStyle/>
          <a:p>
            <a:endParaRPr lang="fr-FR"/>
          </a:p>
        </p:txBody>
      </p:sp>
      <p:sp>
        <p:nvSpPr>
          <p:cNvPr id="7" name="AutoShape 12"/>
          <p:cNvSpPr>
            <a:spLocks noChangeArrowheads="1"/>
          </p:cNvSpPr>
          <p:nvPr/>
        </p:nvSpPr>
        <p:spPr bwMode="auto">
          <a:xfrm>
            <a:off x="4225655" y="1630139"/>
            <a:ext cx="1727200" cy="1871663"/>
          </a:xfrm>
          <a:prstGeom prst="triangle">
            <a:avLst>
              <a:gd name="adj" fmla="val 50000"/>
            </a:avLst>
          </a:prstGeom>
          <a:noFill/>
          <a:ln w="9525">
            <a:solidFill>
              <a:schemeClr val="tx1"/>
            </a:solidFill>
            <a:miter lim="800000"/>
            <a:headEnd/>
            <a:tailEnd/>
          </a:ln>
          <a:effectLst/>
        </p:spPr>
        <p:txBody>
          <a:bodyPr wrap="none" anchor="ctr"/>
          <a:lstStyle/>
          <a:p>
            <a:endParaRPr lang="fr-FR"/>
          </a:p>
        </p:txBody>
      </p:sp>
      <p:sp>
        <p:nvSpPr>
          <p:cNvPr id="8" name="AutoShape 13"/>
          <p:cNvSpPr>
            <a:spLocks noChangeArrowheads="1"/>
          </p:cNvSpPr>
          <p:nvPr/>
        </p:nvSpPr>
        <p:spPr bwMode="auto">
          <a:xfrm>
            <a:off x="6025880" y="1630139"/>
            <a:ext cx="1727200" cy="1871663"/>
          </a:xfrm>
          <a:prstGeom prst="triangle">
            <a:avLst>
              <a:gd name="adj" fmla="val 50000"/>
            </a:avLst>
          </a:prstGeom>
          <a:noFill/>
          <a:ln w="9525">
            <a:solidFill>
              <a:schemeClr val="tx1"/>
            </a:solidFill>
            <a:miter lim="800000"/>
            <a:headEnd/>
            <a:tailEnd/>
          </a:ln>
          <a:effectLst/>
        </p:spPr>
        <p:txBody>
          <a:bodyPr wrap="none" anchor="ctr"/>
          <a:lstStyle/>
          <a:p>
            <a:endParaRPr lang="fr-FR"/>
          </a:p>
        </p:txBody>
      </p:sp>
      <p:sp>
        <p:nvSpPr>
          <p:cNvPr id="9" name="Text Box 14"/>
          <p:cNvSpPr txBox="1">
            <a:spLocks noChangeArrowheads="1"/>
          </p:cNvSpPr>
          <p:nvPr/>
        </p:nvSpPr>
        <p:spPr bwMode="auto">
          <a:xfrm>
            <a:off x="2123728" y="3789040"/>
            <a:ext cx="2181225" cy="261610"/>
          </a:xfrm>
          <a:prstGeom prst="rect">
            <a:avLst/>
          </a:prstGeom>
          <a:noFill/>
          <a:ln w="9525">
            <a:noFill/>
            <a:miter lim="800000"/>
            <a:headEnd/>
            <a:tailEnd/>
          </a:ln>
          <a:effectLst/>
        </p:spPr>
        <p:txBody>
          <a:bodyPr>
            <a:spAutoFit/>
          </a:bodyPr>
          <a:lstStyle/>
          <a:p>
            <a:pPr algn="ctr"/>
            <a:r>
              <a:rPr lang="fr-FR" sz="1100" b="0" dirty="0"/>
              <a:t>Pas de modification de la présence</a:t>
            </a:r>
          </a:p>
        </p:txBody>
      </p:sp>
      <p:sp>
        <p:nvSpPr>
          <p:cNvPr id="11" name="Text Box 16"/>
          <p:cNvSpPr txBox="1">
            <a:spLocks noChangeArrowheads="1"/>
          </p:cNvSpPr>
          <p:nvPr/>
        </p:nvSpPr>
        <p:spPr bwMode="auto">
          <a:xfrm>
            <a:off x="395536" y="692696"/>
            <a:ext cx="4906856" cy="553998"/>
          </a:xfrm>
          <a:prstGeom prst="rect">
            <a:avLst/>
          </a:prstGeom>
          <a:noFill/>
          <a:ln w="9525">
            <a:noFill/>
            <a:miter lim="800000"/>
            <a:headEnd/>
            <a:tailEnd/>
          </a:ln>
          <a:effectLst/>
        </p:spPr>
        <p:txBody>
          <a:bodyPr wrap="none">
            <a:spAutoFit/>
          </a:bodyPr>
          <a:lstStyle/>
          <a:p>
            <a:r>
              <a:rPr lang="fr-FR" sz="3000" b="1" dirty="0" smtClean="0"/>
              <a:t>Généralisation de </a:t>
            </a:r>
            <a:r>
              <a:rPr lang="fr-FR" sz="3000" b="1" dirty="0"/>
              <a:t>la méthode</a:t>
            </a:r>
          </a:p>
        </p:txBody>
      </p:sp>
      <p:sp>
        <p:nvSpPr>
          <p:cNvPr id="13" name="ZoneTexte 12"/>
          <p:cNvSpPr txBox="1"/>
          <p:nvPr/>
        </p:nvSpPr>
        <p:spPr>
          <a:xfrm>
            <a:off x="0" y="0"/>
            <a:ext cx="7545848" cy="677108"/>
          </a:xfrm>
          <a:prstGeom prst="rect">
            <a:avLst/>
          </a:prstGeom>
          <a:noFill/>
        </p:spPr>
        <p:txBody>
          <a:bodyPr wrap="none" rtlCol="0">
            <a:spAutoFit/>
          </a:bodyPr>
          <a:lstStyle/>
          <a:p>
            <a:r>
              <a:rPr lang="fr-FR" sz="3800" b="1" dirty="0" smtClean="0"/>
              <a:t>Les Présences-absences multi-saison</a:t>
            </a:r>
            <a:endParaRPr lang="fr-FR" sz="3800" b="1" dirty="0"/>
          </a:p>
        </p:txBody>
      </p:sp>
      <p:sp>
        <p:nvSpPr>
          <p:cNvPr id="14" name="Ellipse 13"/>
          <p:cNvSpPr/>
          <p:nvPr/>
        </p:nvSpPr>
        <p:spPr>
          <a:xfrm>
            <a:off x="2537774" y="4473116"/>
            <a:ext cx="1440160"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présent</a:t>
            </a:r>
            <a:endParaRPr lang="fr-FR" dirty="0"/>
          </a:p>
        </p:txBody>
      </p:sp>
      <p:sp>
        <p:nvSpPr>
          <p:cNvPr id="19" name="Ellipse 18"/>
          <p:cNvSpPr/>
          <p:nvPr/>
        </p:nvSpPr>
        <p:spPr>
          <a:xfrm>
            <a:off x="2537774" y="5247202"/>
            <a:ext cx="1440160" cy="504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Non vu</a:t>
            </a:r>
            <a:endParaRPr lang="fr-FR" dirty="0">
              <a:solidFill>
                <a:schemeClr val="tx1"/>
              </a:solidFill>
            </a:endParaRPr>
          </a:p>
        </p:txBody>
      </p:sp>
      <p:sp>
        <p:nvSpPr>
          <p:cNvPr id="20" name="ZoneTexte 19"/>
          <p:cNvSpPr txBox="1"/>
          <p:nvPr/>
        </p:nvSpPr>
        <p:spPr>
          <a:xfrm>
            <a:off x="1079612" y="4540478"/>
            <a:ext cx="703141" cy="369332"/>
          </a:xfrm>
          <a:prstGeom prst="rect">
            <a:avLst/>
          </a:prstGeom>
          <a:noFill/>
        </p:spPr>
        <p:txBody>
          <a:bodyPr wrap="none" rtlCol="0">
            <a:spAutoFit/>
          </a:bodyPr>
          <a:lstStyle/>
          <a:p>
            <a:r>
              <a:rPr lang="fr-FR" dirty="0" smtClean="0"/>
              <a:t>Site 1</a:t>
            </a:r>
            <a:endParaRPr lang="fr-FR" dirty="0"/>
          </a:p>
        </p:txBody>
      </p:sp>
      <p:sp>
        <p:nvSpPr>
          <p:cNvPr id="21" name="ZoneTexte 20"/>
          <p:cNvSpPr txBox="1"/>
          <p:nvPr/>
        </p:nvSpPr>
        <p:spPr>
          <a:xfrm>
            <a:off x="1079612" y="5314564"/>
            <a:ext cx="703141" cy="369332"/>
          </a:xfrm>
          <a:prstGeom prst="rect">
            <a:avLst/>
          </a:prstGeom>
          <a:noFill/>
        </p:spPr>
        <p:txBody>
          <a:bodyPr wrap="none" rtlCol="0">
            <a:spAutoFit/>
          </a:bodyPr>
          <a:lstStyle/>
          <a:p>
            <a:r>
              <a:rPr lang="fr-FR" dirty="0" smtClean="0"/>
              <a:t>Site 2</a:t>
            </a:r>
            <a:endParaRPr lang="fr-FR" dirty="0"/>
          </a:p>
        </p:txBody>
      </p:sp>
      <p:sp>
        <p:nvSpPr>
          <p:cNvPr id="22" name="ZoneTexte 21"/>
          <p:cNvSpPr txBox="1"/>
          <p:nvPr/>
        </p:nvSpPr>
        <p:spPr>
          <a:xfrm>
            <a:off x="1079612" y="6070648"/>
            <a:ext cx="703141" cy="369332"/>
          </a:xfrm>
          <a:prstGeom prst="rect">
            <a:avLst/>
          </a:prstGeom>
          <a:noFill/>
        </p:spPr>
        <p:txBody>
          <a:bodyPr wrap="none" rtlCol="0">
            <a:spAutoFit/>
          </a:bodyPr>
          <a:lstStyle/>
          <a:p>
            <a:r>
              <a:rPr lang="fr-FR" dirty="0" smtClean="0"/>
              <a:t>Site 3</a:t>
            </a:r>
            <a:endParaRPr lang="fr-FR" dirty="0"/>
          </a:p>
        </p:txBody>
      </p:sp>
      <p:sp>
        <p:nvSpPr>
          <p:cNvPr id="23" name="Ellipse 22"/>
          <p:cNvSpPr/>
          <p:nvPr/>
        </p:nvSpPr>
        <p:spPr>
          <a:xfrm>
            <a:off x="4608004" y="4473116"/>
            <a:ext cx="1440160"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présent</a:t>
            </a:r>
            <a:endParaRPr lang="fr-FR" dirty="0"/>
          </a:p>
        </p:txBody>
      </p:sp>
      <p:sp>
        <p:nvSpPr>
          <p:cNvPr id="24" name="Ellipse 23"/>
          <p:cNvSpPr/>
          <p:nvPr/>
        </p:nvSpPr>
        <p:spPr>
          <a:xfrm>
            <a:off x="6624228" y="4473116"/>
            <a:ext cx="1440160"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présent</a:t>
            </a:r>
            <a:endParaRPr lang="fr-FR" dirty="0"/>
          </a:p>
        </p:txBody>
      </p:sp>
      <p:sp>
        <p:nvSpPr>
          <p:cNvPr id="25" name="Ellipse 24"/>
          <p:cNvSpPr/>
          <p:nvPr/>
        </p:nvSpPr>
        <p:spPr>
          <a:xfrm>
            <a:off x="4608004" y="5247202"/>
            <a:ext cx="1440160"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présent</a:t>
            </a:r>
            <a:endParaRPr lang="fr-FR" dirty="0"/>
          </a:p>
        </p:txBody>
      </p:sp>
      <p:sp>
        <p:nvSpPr>
          <p:cNvPr id="27" name="Ellipse 26"/>
          <p:cNvSpPr/>
          <p:nvPr/>
        </p:nvSpPr>
        <p:spPr>
          <a:xfrm>
            <a:off x="4608004" y="6003286"/>
            <a:ext cx="1440160" cy="504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Non vu</a:t>
            </a:r>
            <a:endParaRPr lang="fr-FR" dirty="0">
              <a:solidFill>
                <a:schemeClr val="tx1"/>
              </a:solidFill>
            </a:endParaRPr>
          </a:p>
        </p:txBody>
      </p:sp>
      <p:sp>
        <p:nvSpPr>
          <p:cNvPr id="28" name="Ellipse 27"/>
          <p:cNvSpPr/>
          <p:nvPr/>
        </p:nvSpPr>
        <p:spPr>
          <a:xfrm>
            <a:off x="6624228" y="6003286"/>
            <a:ext cx="1440160" cy="504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Non vu</a:t>
            </a:r>
            <a:endParaRPr lang="fr-FR" dirty="0">
              <a:solidFill>
                <a:schemeClr val="tx1"/>
              </a:solidFill>
            </a:endParaRPr>
          </a:p>
        </p:txBody>
      </p:sp>
      <p:sp>
        <p:nvSpPr>
          <p:cNvPr id="29" name="Ellipse 28"/>
          <p:cNvSpPr/>
          <p:nvPr/>
        </p:nvSpPr>
        <p:spPr>
          <a:xfrm>
            <a:off x="6624228" y="5247202"/>
            <a:ext cx="1440160" cy="504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Non vu</a:t>
            </a:r>
            <a:endParaRPr lang="fr-FR" dirty="0">
              <a:solidFill>
                <a:schemeClr val="tx1"/>
              </a:solidFill>
            </a:endParaRPr>
          </a:p>
        </p:txBody>
      </p:sp>
      <p:sp>
        <p:nvSpPr>
          <p:cNvPr id="30" name="Ellipse 29"/>
          <p:cNvSpPr/>
          <p:nvPr/>
        </p:nvSpPr>
        <p:spPr>
          <a:xfrm>
            <a:off x="2555776" y="6003286"/>
            <a:ext cx="1440160" cy="504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Non vu</a:t>
            </a:r>
            <a:endParaRPr lang="fr-FR" dirty="0">
              <a:solidFill>
                <a:schemeClr val="tx1"/>
              </a:solidFill>
            </a:endParaRPr>
          </a:p>
        </p:txBody>
      </p:sp>
    </p:spTree>
    <p:extLst>
      <p:ext uri="{BB962C8B-B14F-4D97-AF65-F5344CB8AC3E}">
        <p14:creationId xmlns:p14="http://schemas.microsoft.com/office/powerpoint/2010/main" val="260399032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7"/>
          <p:cNvSpPr txBox="1">
            <a:spLocks noChangeArrowheads="1"/>
          </p:cNvSpPr>
          <p:nvPr/>
        </p:nvSpPr>
        <p:spPr bwMode="auto">
          <a:xfrm>
            <a:off x="2257450" y="2276475"/>
            <a:ext cx="5670550" cy="3387725"/>
          </a:xfrm>
          <a:prstGeom prst="rect">
            <a:avLst/>
          </a:prstGeom>
          <a:noFill/>
          <a:ln w="9525">
            <a:noFill/>
            <a:miter lim="800000"/>
            <a:headEnd/>
            <a:tailEnd/>
          </a:ln>
          <a:effectLst/>
        </p:spPr>
        <p:txBody>
          <a:bodyPr wrap="none">
            <a:spAutoFit/>
          </a:bodyPr>
          <a:lstStyle/>
          <a:p>
            <a:r>
              <a:rPr lang="fr-FR" b="0" dirty="0"/>
              <a:t>			SAISON</a:t>
            </a:r>
          </a:p>
          <a:p>
            <a:r>
              <a:rPr lang="fr-FR" b="0" dirty="0"/>
              <a:t>		</a:t>
            </a:r>
          </a:p>
          <a:p>
            <a:r>
              <a:rPr lang="fr-FR" b="0" dirty="0"/>
              <a:t>SITE 		 1	 2	…	 T</a:t>
            </a:r>
          </a:p>
          <a:p>
            <a:endParaRPr lang="fr-FR" b="0" dirty="0"/>
          </a:p>
          <a:p>
            <a:r>
              <a:rPr lang="fr-FR" b="0" dirty="0"/>
              <a:t> 1		101	000	…	000</a:t>
            </a:r>
          </a:p>
          <a:p>
            <a:r>
              <a:rPr lang="fr-FR" b="0" dirty="0"/>
              <a:t> 2		111	</a:t>
            </a:r>
            <a:r>
              <a:rPr lang="fr-FR" b="0" dirty="0" err="1"/>
              <a:t>111</a:t>
            </a:r>
            <a:r>
              <a:rPr lang="fr-FR" b="0" dirty="0"/>
              <a:t>	…	111</a:t>
            </a:r>
          </a:p>
          <a:p>
            <a:r>
              <a:rPr lang="fr-FR" b="0" dirty="0"/>
              <a:t> 3		000	</a:t>
            </a:r>
            <a:r>
              <a:rPr lang="fr-FR" b="0" dirty="0" err="1"/>
              <a:t>000</a:t>
            </a:r>
            <a:r>
              <a:rPr lang="fr-FR" b="0" dirty="0"/>
              <a:t>	…	000</a:t>
            </a:r>
          </a:p>
          <a:p>
            <a:r>
              <a:rPr lang="fr-FR" b="0" dirty="0"/>
              <a:t> .</a:t>
            </a:r>
          </a:p>
          <a:p>
            <a:r>
              <a:rPr lang="fr-FR" b="0" dirty="0"/>
              <a:t> .</a:t>
            </a:r>
          </a:p>
          <a:p>
            <a:r>
              <a:rPr lang="fr-FR" b="0" dirty="0"/>
              <a:t> .</a:t>
            </a:r>
          </a:p>
          <a:p>
            <a:r>
              <a:rPr lang="fr-FR" b="0" dirty="0"/>
              <a:t> .</a:t>
            </a:r>
          </a:p>
          <a:p>
            <a:r>
              <a:rPr lang="fr-FR" b="0" dirty="0"/>
              <a:t> S		101	010	…	001	</a:t>
            </a:r>
          </a:p>
        </p:txBody>
      </p:sp>
      <p:sp>
        <p:nvSpPr>
          <p:cNvPr id="3" name="Line 8"/>
          <p:cNvSpPr>
            <a:spLocks noChangeShapeType="1"/>
          </p:cNvSpPr>
          <p:nvPr/>
        </p:nvSpPr>
        <p:spPr bwMode="auto">
          <a:xfrm>
            <a:off x="1806600" y="3284538"/>
            <a:ext cx="6408738" cy="0"/>
          </a:xfrm>
          <a:prstGeom prst="line">
            <a:avLst/>
          </a:prstGeom>
          <a:noFill/>
          <a:ln w="19050">
            <a:solidFill>
              <a:schemeClr val="tx1"/>
            </a:solidFill>
            <a:round/>
            <a:headEnd/>
            <a:tailEnd/>
          </a:ln>
          <a:effectLst/>
        </p:spPr>
        <p:txBody>
          <a:bodyPr/>
          <a:lstStyle/>
          <a:p>
            <a:endParaRPr lang="fr-FR"/>
          </a:p>
        </p:txBody>
      </p:sp>
      <p:sp>
        <p:nvSpPr>
          <p:cNvPr id="4" name="Line 9"/>
          <p:cNvSpPr>
            <a:spLocks noChangeShapeType="1"/>
          </p:cNvSpPr>
          <p:nvPr/>
        </p:nvSpPr>
        <p:spPr bwMode="auto">
          <a:xfrm>
            <a:off x="3462363" y="2276475"/>
            <a:ext cx="0" cy="3744913"/>
          </a:xfrm>
          <a:prstGeom prst="line">
            <a:avLst/>
          </a:prstGeom>
          <a:noFill/>
          <a:ln w="19050">
            <a:solidFill>
              <a:schemeClr val="tx1"/>
            </a:solidFill>
            <a:round/>
            <a:headEnd/>
            <a:tailEnd/>
          </a:ln>
          <a:effectLst/>
        </p:spPr>
        <p:txBody>
          <a:bodyPr/>
          <a:lstStyle/>
          <a:p>
            <a:endParaRPr lang="fr-FR"/>
          </a:p>
        </p:txBody>
      </p:sp>
      <p:sp>
        <p:nvSpPr>
          <p:cNvPr id="5" name="Text Box 6"/>
          <p:cNvSpPr txBox="1">
            <a:spLocks noChangeArrowheads="1"/>
          </p:cNvSpPr>
          <p:nvPr/>
        </p:nvSpPr>
        <p:spPr bwMode="auto">
          <a:xfrm>
            <a:off x="1087651" y="946176"/>
            <a:ext cx="7984943" cy="553998"/>
          </a:xfrm>
          <a:prstGeom prst="rect">
            <a:avLst/>
          </a:prstGeom>
          <a:noFill/>
          <a:ln w="9525">
            <a:noFill/>
            <a:miter lim="800000"/>
            <a:headEnd/>
            <a:tailEnd/>
          </a:ln>
          <a:effectLst/>
        </p:spPr>
        <p:txBody>
          <a:bodyPr wrap="none">
            <a:spAutoFit/>
          </a:bodyPr>
          <a:lstStyle/>
          <a:p>
            <a:r>
              <a:rPr lang="fr-FR" sz="3000" b="1" dirty="0"/>
              <a:t>Données générées par ce type de protocole</a:t>
            </a:r>
          </a:p>
        </p:txBody>
      </p:sp>
      <p:sp>
        <p:nvSpPr>
          <p:cNvPr id="7" name="ZoneTexte 6"/>
          <p:cNvSpPr txBox="1"/>
          <p:nvPr/>
        </p:nvSpPr>
        <p:spPr>
          <a:xfrm>
            <a:off x="0" y="0"/>
            <a:ext cx="5572359" cy="677108"/>
          </a:xfrm>
          <a:prstGeom prst="rect">
            <a:avLst/>
          </a:prstGeom>
          <a:noFill/>
        </p:spPr>
        <p:txBody>
          <a:bodyPr wrap="none" rtlCol="0">
            <a:spAutoFit/>
          </a:bodyPr>
          <a:lstStyle/>
          <a:p>
            <a:r>
              <a:rPr lang="fr-FR" sz="3800" b="1" dirty="0" smtClean="0"/>
              <a:t>Les Présences-absences</a:t>
            </a:r>
            <a:endParaRPr lang="fr-FR" sz="3800" b="1" dirty="0"/>
          </a:p>
        </p:txBody>
      </p:sp>
    </p:spTree>
    <p:extLst>
      <p:ext uri="{BB962C8B-B14F-4D97-AF65-F5344CB8AC3E}">
        <p14:creationId xmlns:p14="http://schemas.microsoft.com/office/powerpoint/2010/main" val="425513571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p:cNvSpPr txBox="1">
            <a:spLocks noChangeArrowheads="1"/>
          </p:cNvSpPr>
          <p:nvPr/>
        </p:nvSpPr>
        <p:spPr bwMode="auto">
          <a:xfrm>
            <a:off x="529089" y="1844824"/>
            <a:ext cx="7571303" cy="461665"/>
          </a:xfrm>
          <a:prstGeom prst="rect">
            <a:avLst/>
          </a:prstGeom>
          <a:noFill/>
          <a:ln w="9525">
            <a:noFill/>
            <a:miter lim="800000"/>
            <a:headEnd/>
            <a:tailEnd/>
          </a:ln>
          <a:effectLst/>
        </p:spPr>
        <p:txBody>
          <a:bodyPr wrap="none">
            <a:spAutoFit/>
          </a:bodyPr>
          <a:lstStyle/>
          <a:p>
            <a:r>
              <a:rPr lang="fr-FR" sz="2400" b="0" dirty="0">
                <a:solidFill>
                  <a:srgbClr val="00B050"/>
                </a:solidFill>
              </a:rPr>
              <a:t>Saison			1	 	2		T 	</a:t>
            </a:r>
          </a:p>
        </p:txBody>
      </p:sp>
      <p:sp>
        <p:nvSpPr>
          <p:cNvPr id="3" name="AutoShape 8"/>
          <p:cNvSpPr>
            <a:spLocks noChangeArrowheads="1"/>
          </p:cNvSpPr>
          <p:nvPr/>
        </p:nvSpPr>
        <p:spPr bwMode="auto">
          <a:xfrm>
            <a:off x="3362055" y="1196752"/>
            <a:ext cx="1727200" cy="360362"/>
          </a:xfrm>
          <a:prstGeom prst="curvedDownArrow">
            <a:avLst>
              <a:gd name="adj1" fmla="val 95859"/>
              <a:gd name="adj2" fmla="val 191718"/>
              <a:gd name="adj3" fmla="val 33333"/>
            </a:avLst>
          </a:prstGeom>
          <a:solidFill>
            <a:schemeClr val="accent1"/>
          </a:solidFill>
          <a:ln w="9525">
            <a:solidFill>
              <a:schemeClr val="tx1"/>
            </a:solidFill>
            <a:miter lim="800000"/>
            <a:headEnd/>
            <a:tailEnd/>
          </a:ln>
          <a:effectLst/>
        </p:spPr>
        <p:txBody>
          <a:bodyPr wrap="none" anchor="ctr"/>
          <a:lstStyle/>
          <a:p>
            <a:endParaRPr lang="fr-FR"/>
          </a:p>
        </p:txBody>
      </p:sp>
      <p:sp>
        <p:nvSpPr>
          <p:cNvPr id="4" name="AutoShape 9"/>
          <p:cNvSpPr>
            <a:spLocks noChangeArrowheads="1"/>
          </p:cNvSpPr>
          <p:nvPr/>
        </p:nvSpPr>
        <p:spPr bwMode="auto">
          <a:xfrm>
            <a:off x="5233717" y="1196752"/>
            <a:ext cx="1727200" cy="360362"/>
          </a:xfrm>
          <a:prstGeom prst="curvedDownArrow">
            <a:avLst>
              <a:gd name="adj1" fmla="val 95859"/>
              <a:gd name="adj2" fmla="val 191718"/>
              <a:gd name="adj3" fmla="val 33333"/>
            </a:avLst>
          </a:prstGeom>
          <a:solidFill>
            <a:schemeClr val="accent1"/>
          </a:solidFill>
          <a:ln w="9525">
            <a:solidFill>
              <a:schemeClr val="tx1"/>
            </a:solidFill>
            <a:miter lim="800000"/>
            <a:headEnd/>
            <a:tailEnd/>
          </a:ln>
          <a:effectLst/>
        </p:spPr>
        <p:txBody>
          <a:bodyPr wrap="none" anchor="ctr"/>
          <a:lstStyle/>
          <a:p>
            <a:endParaRPr lang="fr-FR"/>
          </a:p>
        </p:txBody>
      </p:sp>
      <p:sp>
        <p:nvSpPr>
          <p:cNvPr id="11" name="Text Box 16"/>
          <p:cNvSpPr txBox="1">
            <a:spLocks noChangeArrowheads="1"/>
          </p:cNvSpPr>
          <p:nvPr/>
        </p:nvSpPr>
        <p:spPr bwMode="auto">
          <a:xfrm>
            <a:off x="395536" y="692696"/>
            <a:ext cx="4906856" cy="553998"/>
          </a:xfrm>
          <a:prstGeom prst="rect">
            <a:avLst/>
          </a:prstGeom>
          <a:noFill/>
          <a:ln w="9525">
            <a:noFill/>
            <a:miter lim="800000"/>
            <a:headEnd/>
            <a:tailEnd/>
          </a:ln>
          <a:effectLst/>
        </p:spPr>
        <p:txBody>
          <a:bodyPr wrap="none">
            <a:spAutoFit/>
          </a:bodyPr>
          <a:lstStyle/>
          <a:p>
            <a:r>
              <a:rPr lang="fr-FR" sz="3000" b="1" dirty="0" smtClean="0"/>
              <a:t>Généralisation de </a:t>
            </a:r>
            <a:r>
              <a:rPr lang="fr-FR" sz="3000" b="1" dirty="0"/>
              <a:t>la méthode</a:t>
            </a:r>
          </a:p>
        </p:txBody>
      </p:sp>
      <p:sp>
        <p:nvSpPr>
          <p:cNvPr id="13" name="ZoneTexte 12"/>
          <p:cNvSpPr txBox="1"/>
          <p:nvPr/>
        </p:nvSpPr>
        <p:spPr>
          <a:xfrm>
            <a:off x="0" y="0"/>
            <a:ext cx="7545848" cy="677108"/>
          </a:xfrm>
          <a:prstGeom prst="rect">
            <a:avLst/>
          </a:prstGeom>
          <a:noFill/>
        </p:spPr>
        <p:txBody>
          <a:bodyPr wrap="none" rtlCol="0">
            <a:spAutoFit/>
          </a:bodyPr>
          <a:lstStyle/>
          <a:p>
            <a:r>
              <a:rPr lang="fr-FR" sz="3800" b="1" dirty="0" smtClean="0"/>
              <a:t>Les Présences-absences multi-saison</a:t>
            </a:r>
            <a:endParaRPr lang="fr-FR" sz="3800" b="1" dirty="0"/>
          </a:p>
        </p:txBody>
      </p:sp>
      <p:sp>
        <p:nvSpPr>
          <p:cNvPr id="14" name="Ellipse 13"/>
          <p:cNvSpPr/>
          <p:nvPr/>
        </p:nvSpPr>
        <p:spPr>
          <a:xfrm>
            <a:off x="2501770" y="2420888"/>
            <a:ext cx="1440160"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présent</a:t>
            </a:r>
            <a:endParaRPr lang="fr-FR" dirty="0"/>
          </a:p>
        </p:txBody>
      </p:sp>
      <p:sp>
        <p:nvSpPr>
          <p:cNvPr id="19" name="Ellipse 18"/>
          <p:cNvSpPr/>
          <p:nvPr/>
        </p:nvSpPr>
        <p:spPr>
          <a:xfrm>
            <a:off x="2501770" y="3194974"/>
            <a:ext cx="1440160" cy="504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Non vu</a:t>
            </a:r>
            <a:endParaRPr lang="fr-FR" dirty="0">
              <a:solidFill>
                <a:schemeClr val="tx1"/>
              </a:solidFill>
            </a:endParaRPr>
          </a:p>
        </p:txBody>
      </p:sp>
      <p:sp>
        <p:nvSpPr>
          <p:cNvPr id="20" name="ZoneTexte 19"/>
          <p:cNvSpPr txBox="1"/>
          <p:nvPr/>
        </p:nvSpPr>
        <p:spPr>
          <a:xfrm>
            <a:off x="1043608" y="2488250"/>
            <a:ext cx="703141" cy="369332"/>
          </a:xfrm>
          <a:prstGeom prst="rect">
            <a:avLst/>
          </a:prstGeom>
          <a:noFill/>
        </p:spPr>
        <p:txBody>
          <a:bodyPr wrap="none" rtlCol="0">
            <a:spAutoFit/>
          </a:bodyPr>
          <a:lstStyle/>
          <a:p>
            <a:r>
              <a:rPr lang="fr-FR" dirty="0" smtClean="0"/>
              <a:t>Site 1</a:t>
            </a:r>
            <a:endParaRPr lang="fr-FR" dirty="0"/>
          </a:p>
        </p:txBody>
      </p:sp>
      <p:sp>
        <p:nvSpPr>
          <p:cNvPr id="21" name="ZoneTexte 20"/>
          <p:cNvSpPr txBox="1"/>
          <p:nvPr/>
        </p:nvSpPr>
        <p:spPr>
          <a:xfrm>
            <a:off x="1043608" y="3262336"/>
            <a:ext cx="703141" cy="369332"/>
          </a:xfrm>
          <a:prstGeom prst="rect">
            <a:avLst/>
          </a:prstGeom>
          <a:noFill/>
        </p:spPr>
        <p:txBody>
          <a:bodyPr wrap="none" rtlCol="0">
            <a:spAutoFit/>
          </a:bodyPr>
          <a:lstStyle/>
          <a:p>
            <a:r>
              <a:rPr lang="fr-FR" dirty="0" smtClean="0"/>
              <a:t>Site 2</a:t>
            </a:r>
            <a:endParaRPr lang="fr-FR" dirty="0"/>
          </a:p>
        </p:txBody>
      </p:sp>
      <p:sp>
        <p:nvSpPr>
          <p:cNvPr id="22" name="ZoneTexte 21"/>
          <p:cNvSpPr txBox="1"/>
          <p:nvPr/>
        </p:nvSpPr>
        <p:spPr>
          <a:xfrm>
            <a:off x="1043608" y="4018420"/>
            <a:ext cx="703141" cy="369332"/>
          </a:xfrm>
          <a:prstGeom prst="rect">
            <a:avLst/>
          </a:prstGeom>
          <a:noFill/>
        </p:spPr>
        <p:txBody>
          <a:bodyPr wrap="none" rtlCol="0">
            <a:spAutoFit/>
          </a:bodyPr>
          <a:lstStyle/>
          <a:p>
            <a:r>
              <a:rPr lang="fr-FR" dirty="0" smtClean="0"/>
              <a:t>Site 3</a:t>
            </a:r>
            <a:endParaRPr lang="fr-FR" dirty="0"/>
          </a:p>
        </p:txBody>
      </p:sp>
      <p:sp>
        <p:nvSpPr>
          <p:cNvPr id="23" name="Ellipse 22"/>
          <p:cNvSpPr/>
          <p:nvPr/>
        </p:nvSpPr>
        <p:spPr>
          <a:xfrm>
            <a:off x="4572000" y="2420888"/>
            <a:ext cx="1440160"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présent</a:t>
            </a:r>
            <a:endParaRPr lang="fr-FR" dirty="0"/>
          </a:p>
        </p:txBody>
      </p:sp>
      <p:sp>
        <p:nvSpPr>
          <p:cNvPr id="24" name="Ellipse 23"/>
          <p:cNvSpPr/>
          <p:nvPr/>
        </p:nvSpPr>
        <p:spPr>
          <a:xfrm>
            <a:off x="6588224" y="2420888"/>
            <a:ext cx="1440160"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présent</a:t>
            </a:r>
            <a:endParaRPr lang="fr-FR" dirty="0"/>
          </a:p>
        </p:txBody>
      </p:sp>
      <p:sp>
        <p:nvSpPr>
          <p:cNvPr id="25" name="Ellipse 24"/>
          <p:cNvSpPr/>
          <p:nvPr/>
        </p:nvSpPr>
        <p:spPr>
          <a:xfrm>
            <a:off x="4572000" y="3194974"/>
            <a:ext cx="1440160"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présent</a:t>
            </a:r>
            <a:endParaRPr lang="fr-FR" dirty="0"/>
          </a:p>
        </p:txBody>
      </p:sp>
      <p:sp>
        <p:nvSpPr>
          <p:cNvPr id="27" name="Ellipse 26"/>
          <p:cNvSpPr/>
          <p:nvPr/>
        </p:nvSpPr>
        <p:spPr>
          <a:xfrm>
            <a:off x="4572000" y="3951058"/>
            <a:ext cx="1440160" cy="504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Non vu</a:t>
            </a:r>
            <a:endParaRPr lang="fr-FR" dirty="0">
              <a:solidFill>
                <a:schemeClr val="tx1"/>
              </a:solidFill>
            </a:endParaRPr>
          </a:p>
        </p:txBody>
      </p:sp>
      <p:sp>
        <p:nvSpPr>
          <p:cNvPr id="28" name="Ellipse 27"/>
          <p:cNvSpPr/>
          <p:nvPr/>
        </p:nvSpPr>
        <p:spPr>
          <a:xfrm>
            <a:off x="6588224" y="3951058"/>
            <a:ext cx="1440160" cy="504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Non vu</a:t>
            </a:r>
            <a:endParaRPr lang="fr-FR" dirty="0">
              <a:solidFill>
                <a:schemeClr val="tx1"/>
              </a:solidFill>
            </a:endParaRPr>
          </a:p>
        </p:txBody>
      </p:sp>
      <p:sp>
        <p:nvSpPr>
          <p:cNvPr id="29" name="Ellipse 28"/>
          <p:cNvSpPr/>
          <p:nvPr/>
        </p:nvSpPr>
        <p:spPr>
          <a:xfrm>
            <a:off x="6588224" y="3194974"/>
            <a:ext cx="1440160" cy="504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Non vu</a:t>
            </a:r>
            <a:endParaRPr lang="fr-FR" dirty="0">
              <a:solidFill>
                <a:schemeClr val="tx1"/>
              </a:solidFill>
            </a:endParaRPr>
          </a:p>
        </p:txBody>
      </p:sp>
      <p:sp>
        <p:nvSpPr>
          <p:cNvPr id="30" name="Ellipse 29"/>
          <p:cNvSpPr/>
          <p:nvPr/>
        </p:nvSpPr>
        <p:spPr>
          <a:xfrm>
            <a:off x="2519772" y="3951058"/>
            <a:ext cx="1440160" cy="504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Non vu</a:t>
            </a:r>
            <a:endParaRPr lang="fr-FR" dirty="0">
              <a:solidFill>
                <a:schemeClr val="tx1"/>
              </a:solidFill>
            </a:endParaRPr>
          </a:p>
        </p:txBody>
      </p:sp>
      <p:cxnSp>
        <p:nvCxnSpPr>
          <p:cNvPr id="36" name="Connecteur droit avec flèche 35"/>
          <p:cNvCxnSpPr/>
          <p:nvPr/>
        </p:nvCxnSpPr>
        <p:spPr>
          <a:xfrm>
            <a:off x="3995936" y="2636912"/>
            <a:ext cx="50405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Connecteur droit avec flèche 36"/>
          <p:cNvCxnSpPr/>
          <p:nvPr/>
        </p:nvCxnSpPr>
        <p:spPr>
          <a:xfrm>
            <a:off x="3995936" y="3429000"/>
            <a:ext cx="50405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Connecteur droit avec flèche 37"/>
          <p:cNvCxnSpPr/>
          <p:nvPr/>
        </p:nvCxnSpPr>
        <p:spPr>
          <a:xfrm>
            <a:off x="3995936" y="4221088"/>
            <a:ext cx="50405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Connecteur droit avec flèche 38"/>
          <p:cNvCxnSpPr/>
          <p:nvPr/>
        </p:nvCxnSpPr>
        <p:spPr>
          <a:xfrm>
            <a:off x="6012160" y="2636912"/>
            <a:ext cx="50405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Connecteur droit avec flèche 39"/>
          <p:cNvCxnSpPr/>
          <p:nvPr/>
        </p:nvCxnSpPr>
        <p:spPr>
          <a:xfrm>
            <a:off x="6012160" y="3429000"/>
            <a:ext cx="50405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Connecteur droit avec flèche 40"/>
          <p:cNvCxnSpPr/>
          <p:nvPr/>
        </p:nvCxnSpPr>
        <p:spPr>
          <a:xfrm>
            <a:off x="6012160" y="4221088"/>
            <a:ext cx="50405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4067944" y="2924944"/>
            <a:ext cx="332142" cy="523220"/>
          </a:xfrm>
          <a:prstGeom prst="rect">
            <a:avLst/>
          </a:prstGeom>
        </p:spPr>
        <p:txBody>
          <a:bodyPr wrap="none">
            <a:spAutoFit/>
          </a:bodyPr>
          <a:lstStyle/>
          <a:p>
            <a:r>
              <a:rPr lang="el-GR" sz="2800" dirty="0" smtClean="0">
                <a:sym typeface="Symbol"/>
              </a:rPr>
              <a:t></a:t>
            </a:r>
            <a:endParaRPr lang="fr-FR" sz="2800" dirty="0"/>
          </a:p>
        </p:txBody>
      </p:sp>
      <p:sp>
        <p:nvSpPr>
          <p:cNvPr id="43" name="Rectangle 42"/>
          <p:cNvSpPr/>
          <p:nvPr/>
        </p:nvSpPr>
        <p:spPr>
          <a:xfrm>
            <a:off x="6156176" y="2924944"/>
            <a:ext cx="348172" cy="523220"/>
          </a:xfrm>
          <a:prstGeom prst="rect">
            <a:avLst/>
          </a:prstGeom>
        </p:spPr>
        <p:txBody>
          <a:bodyPr wrap="none">
            <a:spAutoFit/>
          </a:bodyPr>
          <a:lstStyle/>
          <a:p>
            <a:r>
              <a:rPr lang="el-GR" sz="2800" dirty="0" smtClean="0"/>
              <a:t>ε</a:t>
            </a:r>
            <a:endParaRPr lang="fr-FR" sz="2800" dirty="0"/>
          </a:p>
        </p:txBody>
      </p:sp>
      <p:sp>
        <p:nvSpPr>
          <p:cNvPr id="35" name="Text Box 15"/>
          <p:cNvSpPr txBox="1">
            <a:spLocks noChangeArrowheads="1"/>
          </p:cNvSpPr>
          <p:nvPr/>
        </p:nvSpPr>
        <p:spPr bwMode="auto">
          <a:xfrm>
            <a:off x="467544" y="5085184"/>
            <a:ext cx="8110425" cy="1631216"/>
          </a:xfrm>
          <a:prstGeom prst="rect">
            <a:avLst/>
          </a:prstGeom>
          <a:noFill/>
          <a:ln w="9525">
            <a:noFill/>
            <a:miter lim="800000"/>
            <a:headEnd/>
            <a:tailEnd/>
          </a:ln>
          <a:effectLst/>
        </p:spPr>
        <p:txBody>
          <a:bodyPr wrap="none">
            <a:spAutoFit/>
          </a:bodyPr>
          <a:lstStyle/>
          <a:p>
            <a:pPr algn="ctr"/>
            <a:r>
              <a:rPr lang="fr-FR" sz="2000" b="1" dirty="0" smtClean="0">
                <a:solidFill>
                  <a:srgbClr val="FF0000"/>
                </a:solidFill>
              </a:rPr>
              <a:t>Epsilon </a:t>
            </a:r>
            <a:r>
              <a:rPr lang="el-GR" sz="2000" b="1" dirty="0" smtClean="0">
                <a:solidFill>
                  <a:srgbClr val="FF0000"/>
                </a:solidFill>
              </a:rPr>
              <a:t>ε</a:t>
            </a:r>
            <a:r>
              <a:rPr lang="fr-FR" sz="2000" b="0" dirty="0" smtClean="0"/>
              <a:t>= </a:t>
            </a:r>
            <a:r>
              <a:rPr lang="fr-FR" sz="2000" b="0" dirty="0" err="1" smtClean="0"/>
              <a:t>proba</a:t>
            </a:r>
            <a:r>
              <a:rPr lang="fr-FR" sz="2000" b="0" dirty="0" smtClean="0"/>
              <a:t> qu’un site occupé soit éteint à la </a:t>
            </a:r>
            <a:r>
              <a:rPr lang="fr-FR" sz="2000" dirty="0" smtClean="0"/>
              <a:t>saison suivante: </a:t>
            </a:r>
          </a:p>
          <a:p>
            <a:pPr algn="ctr"/>
            <a:r>
              <a:rPr lang="fr-FR" sz="2000" dirty="0" smtClean="0">
                <a:sym typeface="Wingdings" pitchFamily="2" charset="2"/>
              </a:rPr>
              <a:t> </a:t>
            </a:r>
            <a:r>
              <a:rPr lang="fr-FR" sz="2000" b="1" dirty="0" err="1" smtClean="0"/>
              <a:t>proba</a:t>
            </a:r>
            <a:r>
              <a:rPr lang="fr-FR" sz="2000" b="1" dirty="0" smtClean="0"/>
              <a:t> EXTINCTION LOCALE</a:t>
            </a:r>
          </a:p>
          <a:p>
            <a:pPr algn="ctr"/>
            <a:endParaRPr lang="fr-FR" sz="2000" b="0" dirty="0"/>
          </a:p>
          <a:p>
            <a:pPr algn="ctr"/>
            <a:r>
              <a:rPr lang="fr-FR" sz="2000" b="1" dirty="0" smtClean="0">
                <a:solidFill>
                  <a:srgbClr val="FF0000"/>
                </a:solidFill>
              </a:rPr>
              <a:t>Gamma </a:t>
            </a:r>
            <a:r>
              <a:rPr lang="el-GR" sz="2000" b="1" dirty="0" smtClean="0">
                <a:solidFill>
                  <a:srgbClr val="FF0000"/>
                </a:solidFill>
              </a:rPr>
              <a:t>γ</a:t>
            </a:r>
            <a:r>
              <a:rPr lang="fr-FR" sz="2000" dirty="0" smtClean="0"/>
              <a:t>= </a:t>
            </a:r>
            <a:r>
              <a:rPr lang="fr-FR" sz="2000" dirty="0" err="1" smtClean="0"/>
              <a:t>proba</a:t>
            </a:r>
            <a:r>
              <a:rPr lang="fr-FR" sz="2000" dirty="0" smtClean="0"/>
              <a:t> qu’un site NON-occupé soit colonisé à la saison suivante = </a:t>
            </a:r>
          </a:p>
          <a:p>
            <a:pPr algn="ctr"/>
            <a:r>
              <a:rPr lang="fr-FR" sz="2000" dirty="0" smtClean="0">
                <a:sym typeface="Wingdings" pitchFamily="2" charset="2"/>
              </a:rPr>
              <a:t> </a:t>
            </a:r>
            <a:r>
              <a:rPr lang="fr-FR" sz="2000" b="1" dirty="0" err="1" smtClean="0"/>
              <a:t>proba</a:t>
            </a:r>
            <a:r>
              <a:rPr lang="fr-FR" sz="2000" b="1" dirty="0" smtClean="0"/>
              <a:t> COLONISATION</a:t>
            </a:r>
            <a:endParaRPr lang="fr-FR" sz="2000" b="1" dirty="0"/>
          </a:p>
        </p:txBody>
      </p:sp>
      <p:sp>
        <p:nvSpPr>
          <p:cNvPr id="44" name="ZoneTexte 43"/>
          <p:cNvSpPr txBox="1"/>
          <p:nvPr/>
        </p:nvSpPr>
        <p:spPr>
          <a:xfrm>
            <a:off x="395536" y="4509120"/>
            <a:ext cx="8574209" cy="400110"/>
          </a:xfrm>
          <a:prstGeom prst="rect">
            <a:avLst/>
          </a:prstGeom>
          <a:noFill/>
        </p:spPr>
        <p:txBody>
          <a:bodyPr wrap="square" rtlCol="0">
            <a:spAutoFit/>
          </a:bodyPr>
          <a:lstStyle/>
          <a:p>
            <a:r>
              <a:rPr lang="fr-FR" sz="2000" b="1" dirty="0" smtClean="0"/>
              <a:t>Psi </a:t>
            </a:r>
            <a:r>
              <a:rPr lang="el-GR" sz="2000" b="1" dirty="0" smtClean="0"/>
              <a:t>ψ</a:t>
            </a:r>
            <a:r>
              <a:rPr lang="fr-FR" sz="2000" dirty="0" smtClean="0"/>
              <a:t>= </a:t>
            </a:r>
            <a:r>
              <a:rPr lang="fr-FR" sz="2000" dirty="0" err="1" smtClean="0"/>
              <a:t>proba</a:t>
            </a:r>
            <a:r>
              <a:rPr lang="fr-FR" sz="2000" dirty="0" smtClean="0"/>
              <a:t> d’occupation d’un site       </a:t>
            </a:r>
            <a:r>
              <a:rPr lang="fr-FR" sz="2000" b="1" dirty="0" smtClean="0"/>
              <a:t>P</a:t>
            </a:r>
            <a:r>
              <a:rPr lang="fr-FR" sz="2000" dirty="0" smtClean="0"/>
              <a:t> = </a:t>
            </a:r>
            <a:r>
              <a:rPr lang="fr-FR" sz="2000" dirty="0" err="1" smtClean="0"/>
              <a:t>proba</a:t>
            </a:r>
            <a:r>
              <a:rPr lang="fr-FR" sz="2000" dirty="0" smtClean="0"/>
              <a:t> de détection à chaque relevé</a:t>
            </a:r>
            <a:endParaRPr lang="fr-FR" sz="2000" dirty="0"/>
          </a:p>
        </p:txBody>
      </p:sp>
    </p:spTree>
    <p:extLst>
      <p:ext uri="{BB962C8B-B14F-4D97-AF65-F5344CB8AC3E}">
        <p14:creationId xmlns:p14="http://schemas.microsoft.com/office/powerpoint/2010/main" val="263448315"/>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0"/>
            <a:ext cx="8229600" cy="706090"/>
          </a:xfrm>
        </p:spPr>
        <p:txBody>
          <a:bodyPr>
            <a:noAutofit/>
          </a:bodyPr>
          <a:lstStyle/>
          <a:p>
            <a:r>
              <a:rPr lang="fr-FR" sz="2800" dirty="0" smtClean="0"/>
              <a:t>Pour aller plus loin que les </a:t>
            </a:r>
            <a:r>
              <a:rPr lang="fr-FR" sz="2800" dirty="0" err="1" smtClean="0"/>
              <a:t>presence</a:t>
            </a:r>
            <a:r>
              <a:rPr lang="fr-FR" sz="2800" dirty="0" smtClean="0"/>
              <a:t>-absence</a:t>
            </a:r>
            <a:endParaRPr lang="fr-FR" sz="2800" dirty="0"/>
          </a:p>
        </p:txBody>
      </p:sp>
      <p:sp>
        <p:nvSpPr>
          <p:cNvPr id="3" name="Espace réservé du contenu 2"/>
          <p:cNvSpPr>
            <a:spLocks noGrp="1"/>
          </p:cNvSpPr>
          <p:nvPr>
            <p:ph idx="1"/>
          </p:nvPr>
        </p:nvSpPr>
        <p:spPr/>
        <p:txBody>
          <a:bodyPr/>
          <a:lstStyle/>
          <a:p>
            <a:r>
              <a:rPr lang="fr-FR" dirty="0" smtClean="0"/>
              <a:t>Estimation d’abondances: méthode de </a:t>
            </a:r>
            <a:r>
              <a:rPr lang="fr-FR" dirty="0" err="1" smtClean="0"/>
              <a:t>Royle</a:t>
            </a:r>
            <a:r>
              <a:rPr lang="fr-FR" dirty="0" smtClean="0"/>
              <a:t> N-mixture (2004)</a:t>
            </a:r>
          </a:p>
          <a:p>
            <a:r>
              <a:rPr lang="fr-FR" sz="2800" dirty="0" smtClean="0"/>
              <a:t>Données comme présence-absence mais avec des effectifs par visite</a:t>
            </a:r>
          </a:p>
          <a:p>
            <a:r>
              <a:rPr lang="fr-FR" sz="2800" dirty="0" smtClean="0"/>
              <a:t>Lambda = abondance par site (</a:t>
            </a:r>
            <a:r>
              <a:rPr lang="fr-FR" sz="2400" i="1" dirty="0" smtClean="0"/>
              <a:t>équivalent du taux d’occupation </a:t>
            </a:r>
            <a:r>
              <a:rPr lang="el-GR" sz="2400" i="1" dirty="0" smtClean="0"/>
              <a:t>Ψ</a:t>
            </a:r>
            <a:r>
              <a:rPr lang="fr-FR" sz="2800" dirty="0" smtClean="0"/>
              <a:t>)</a:t>
            </a:r>
          </a:p>
          <a:p>
            <a:r>
              <a:rPr lang="fr-FR" sz="2800" dirty="0" smtClean="0"/>
              <a:t>R = probabilité de détecter un individu (</a:t>
            </a:r>
            <a:r>
              <a:rPr lang="fr-FR" sz="2400" i="1" dirty="0" smtClean="0"/>
              <a:t>équivalent du taux de détection de l’espèce p</a:t>
            </a:r>
            <a:r>
              <a:rPr lang="fr-FR" sz="2800" dirty="0" smtClean="0"/>
              <a:t>)</a:t>
            </a:r>
          </a:p>
          <a:p>
            <a:endParaRPr lang="fr-FR" sz="2800" dirty="0" smtClean="0"/>
          </a:p>
          <a:p>
            <a:endParaRPr lang="fr-FR" dirty="0"/>
          </a:p>
        </p:txBody>
      </p:sp>
    </p:spTree>
    <p:extLst>
      <p:ext uri="{BB962C8B-B14F-4D97-AF65-F5344CB8AC3E}">
        <p14:creationId xmlns:p14="http://schemas.microsoft.com/office/powerpoint/2010/main" val="13694851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1500166" y="928670"/>
            <a:ext cx="6147517" cy="461665"/>
          </a:xfrm>
          <a:prstGeom prst="rect">
            <a:avLst/>
          </a:prstGeom>
          <a:noFill/>
        </p:spPr>
        <p:txBody>
          <a:bodyPr wrap="none" rtlCol="0">
            <a:spAutoFit/>
          </a:bodyPr>
          <a:lstStyle/>
          <a:p>
            <a:r>
              <a:rPr lang="fr-FR" sz="2400" b="1" dirty="0" smtClean="0"/>
              <a:t>Estimer une taille de population – 2 problèmes</a:t>
            </a:r>
            <a:endParaRPr lang="fr-FR" sz="2400" b="1" dirty="0"/>
          </a:p>
        </p:txBody>
      </p:sp>
      <p:sp>
        <p:nvSpPr>
          <p:cNvPr id="3" name="ZoneTexte 2"/>
          <p:cNvSpPr txBox="1"/>
          <p:nvPr/>
        </p:nvSpPr>
        <p:spPr>
          <a:xfrm>
            <a:off x="1285852" y="2571744"/>
            <a:ext cx="7500990" cy="1200329"/>
          </a:xfrm>
          <a:prstGeom prst="rect">
            <a:avLst/>
          </a:prstGeom>
          <a:noFill/>
        </p:spPr>
        <p:txBody>
          <a:bodyPr wrap="square" rtlCol="0">
            <a:spAutoFit/>
          </a:bodyPr>
          <a:lstStyle/>
          <a:p>
            <a:pPr>
              <a:buFontTx/>
              <a:buChar char="-"/>
            </a:pPr>
            <a:r>
              <a:rPr lang="fr-FR" sz="2400" dirty="0" smtClean="0"/>
              <a:t> Définir l’aire occupée et la couvrir de manière homogène</a:t>
            </a:r>
          </a:p>
          <a:p>
            <a:pPr>
              <a:buFontTx/>
              <a:buChar char="-"/>
            </a:pPr>
            <a:endParaRPr lang="fr-FR" sz="2400" dirty="0" smtClean="0"/>
          </a:p>
          <a:p>
            <a:pPr>
              <a:buFontTx/>
              <a:buChar char="-"/>
            </a:pPr>
            <a:r>
              <a:rPr lang="fr-FR" sz="2400" dirty="0" smtClean="0"/>
              <a:t> Estimer l’abondance de l’espèce sur un ou plusieurs sites</a:t>
            </a:r>
            <a:endParaRPr lang="fr-FR" sz="2400" dirty="0"/>
          </a:p>
        </p:txBody>
      </p:sp>
      <p:sp>
        <p:nvSpPr>
          <p:cNvPr id="4" name="ZoneTexte 3"/>
          <p:cNvSpPr txBox="1"/>
          <p:nvPr/>
        </p:nvSpPr>
        <p:spPr>
          <a:xfrm rot="16200000">
            <a:off x="-1037158" y="4823317"/>
            <a:ext cx="3037113" cy="677108"/>
          </a:xfrm>
          <a:prstGeom prst="rect">
            <a:avLst/>
          </a:prstGeom>
          <a:noFill/>
        </p:spPr>
        <p:txBody>
          <a:bodyPr wrap="none" rtlCol="0">
            <a:spAutoFit/>
          </a:bodyPr>
          <a:lstStyle/>
          <a:p>
            <a:r>
              <a:rPr lang="fr-FR" sz="3800" b="1" dirty="0" smtClean="0"/>
              <a:t>Introduction</a:t>
            </a:r>
            <a:endParaRPr lang="fr-FR" sz="3800" b="1" dirty="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323528" y="692696"/>
            <a:ext cx="8461572" cy="2123658"/>
          </a:xfrm>
          <a:prstGeom prst="rect">
            <a:avLst/>
          </a:prstGeom>
          <a:noFill/>
        </p:spPr>
        <p:txBody>
          <a:bodyPr wrap="square" rtlCol="0">
            <a:spAutoFit/>
          </a:bodyPr>
          <a:lstStyle/>
          <a:p>
            <a:pPr>
              <a:buFontTx/>
              <a:buChar char="-"/>
            </a:pPr>
            <a:r>
              <a:rPr lang="fr-FR" sz="2800" dirty="0" smtClean="0"/>
              <a:t> Modéliser p et </a:t>
            </a:r>
            <a:r>
              <a:rPr lang="el-GR" sz="2800" dirty="0" smtClean="0"/>
              <a:t>Ψ</a:t>
            </a:r>
            <a:r>
              <a:rPr lang="fr-FR" sz="2800" dirty="0" smtClean="0"/>
              <a:t> à l’aide de </a:t>
            </a:r>
            <a:r>
              <a:rPr lang="fr-FR" sz="2800" dirty="0" err="1" smtClean="0"/>
              <a:t>covariables</a:t>
            </a:r>
            <a:r>
              <a:rPr lang="fr-FR" sz="2800" dirty="0" smtClean="0"/>
              <a:t> </a:t>
            </a:r>
          </a:p>
          <a:p>
            <a:pPr>
              <a:buFontTx/>
              <a:buChar char="-"/>
            </a:pPr>
            <a:endParaRPr lang="fr-FR" sz="2800" dirty="0" smtClean="0"/>
          </a:p>
          <a:p>
            <a:pPr>
              <a:buFontTx/>
              <a:buChar char="-"/>
            </a:pPr>
            <a:r>
              <a:rPr lang="fr-FR" sz="2800" dirty="0" smtClean="0"/>
              <a:t>Logiciel gratuit « PRESENCE »</a:t>
            </a:r>
          </a:p>
          <a:p>
            <a:r>
              <a:rPr lang="fr-FR" sz="2000" dirty="0" smtClean="0">
                <a:hlinkClick r:id="rId2"/>
              </a:rPr>
              <a:t>http://www.mbr-pwrc.usgs.gov/software/presence.html</a:t>
            </a:r>
            <a:endParaRPr lang="fr-FR" sz="2000" dirty="0" smtClean="0"/>
          </a:p>
          <a:p>
            <a:pPr>
              <a:buFontTx/>
              <a:buChar char="-"/>
            </a:pPr>
            <a:endParaRPr lang="fr-FR" sz="2800" dirty="0"/>
          </a:p>
        </p:txBody>
      </p:sp>
      <p:sp>
        <p:nvSpPr>
          <p:cNvPr id="5" name="ZoneTexte 4"/>
          <p:cNvSpPr txBox="1"/>
          <p:nvPr/>
        </p:nvSpPr>
        <p:spPr>
          <a:xfrm>
            <a:off x="0" y="0"/>
            <a:ext cx="5572359" cy="677108"/>
          </a:xfrm>
          <a:prstGeom prst="rect">
            <a:avLst/>
          </a:prstGeom>
          <a:noFill/>
        </p:spPr>
        <p:txBody>
          <a:bodyPr wrap="none" rtlCol="0">
            <a:spAutoFit/>
          </a:bodyPr>
          <a:lstStyle/>
          <a:p>
            <a:r>
              <a:rPr lang="fr-FR" sz="3800" b="1" dirty="0" smtClean="0"/>
              <a:t>Les Présences-absences</a:t>
            </a:r>
            <a:endParaRPr lang="fr-FR" sz="3800" b="1" dirty="0"/>
          </a:p>
        </p:txBody>
      </p:sp>
      <p:pic>
        <p:nvPicPr>
          <p:cNvPr id="6" name="Picture 2"/>
          <p:cNvPicPr>
            <a:picLocks noChangeAspect="1" noChangeArrowheads="1"/>
          </p:cNvPicPr>
          <p:nvPr/>
        </p:nvPicPr>
        <p:blipFill>
          <a:blip r:embed="rId3" cstate="print"/>
          <a:srcRect r="39403" b="17688"/>
          <a:stretch>
            <a:fillRect/>
          </a:stretch>
        </p:blipFill>
        <p:spPr bwMode="auto">
          <a:xfrm>
            <a:off x="1835696" y="2492896"/>
            <a:ext cx="5472608" cy="4179428"/>
          </a:xfrm>
          <a:prstGeom prst="rect">
            <a:avLst/>
          </a:prstGeom>
          <a:noFill/>
          <a:ln w="9525">
            <a:noFill/>
            <a:miter lim="800000"/>
            <a:headEnd/>
            <a:tailEnd/>
          </a:ln>
        </p:spPr>
      </p:pic>
    </p:spTree>
    <p:extLst>
      <p:ext uri="{BB962C8B-B14F-4D97-AF65-F5344CB8AC3E}">
        <p14:creationId xmlns:p14="http://schemas.microsoft.com/office/powerpoint/2010/main" val="95187022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Line 2"/>
          <p:cNvSpPr>
            <a:spLocks noChangeShapeType="1"/>
          </p:cNvSpPr>
          <p:nvPr/>
        </p:nvSpPr>
        <p:spPr bwMode="auto">
          <a:xfrm>
            <a:off x="0" y="549275"/>
            <a:ext cx="9144000" cy="0"/>
          </a:xfrm>
          <a:prstGeom prst="line">
            <a:avLst/>
          </a:prstGeom>
          <a:noFill/>
          <a:ln w="28575">
            <a:solidFill>
              <a:schemeClr val="tx1"/>
            </a:solidFill>
            <a:round/>
            <a:headEnd/>
            <a:tailEnd/>
          </a:ln>
        </p:spPr>
        <p:txBody>
          <a:bodyPr/>
          <a:lstStyle/>
          <a:p>
            <a:endParaRPr lang="fr-FR"/>
          </a:p>
        </p:txBody>
      </p:sp>
      <p:sp>
        <p:nvSpPr>
          <p:cNvPr id="119811" name="Text Box 3"/>
          <p:cNvSpPr txBox="1">
            <a:spLocks noChangeArrowheads="1"/>
          </p:cNvSpPr>
          <p:nvPr/>
        </p:nvSpPr>
        <p:spPr bwMode="auto">
          <a:xfrm>
            <a:off x="4251325" y="109538"/>
            <a:ext cx="4857750" cy="366712"/>
          </a:xfrm>
          <a:prstGeom prst="rect">
            <a:avLst/>
          </a:prstGeom>
          <a:noFill/>
          <a:ln w="9525">
            <a:noFill/>
            <a:miter lim="800000"/>
            <a:headEnd/>
            <a:tailEnd/>
          </a:ln>
        </p:spPr>
        <p:txBody>
          <a:bodyPr wrap="none">
            <a:spAutoFit/>
          </a:bodyPr>
          <a:lstStyle/>
          <a:p>
            <a:r>
              <a:rPr lang="fr-FR" b="1" i="1"/>
              <a:t>Choisir une méthode : comment trancher ?</a:t>
            </a:r>
          </a:p>
        </p:txBody>
      </p:sp>
      <p:sp>
        <p:nvSpPr>
          <p:cNvPr id="119812" name="Text Box 4"/>
          <p:cNvSpPr txBox="1">
            <a:spLocks noChangeArrowheads="1"/>
          </p:cNvSpPr>
          <p:nvPr/>
        </p:nvSpPr>
        <p:spPr bwMode="auto">
          <a:xfrm>
            <a:off x="2103438" y="2614613"/>
            <a:ext cx="5307012" cy="595312"/>
          </a:xfrm>
          <a:prstGeom prst="rect">
            <a:avLst/>
          </a:prstGeom>
          <a:noFill/>
          <a:ln w="9525">
            <a:noFill/>
            <a:miter lim="800000"/>
            <a:headEnd/>
            <a:tailEnd/>
          </a:ln>
        </p:spPr>
        <p:txBody>
          <a:bodyPr wrap="none">
            <a:spAutoFit/>
          </a:bodyPr>
          <a:lstStyle/>
          <a:p>
            <a:r>
              <a:rPr lang="fr-FR" sz="5000" b="1" baseline="-25000"/>
              <a:t>COMMENT TRANCHER ? </a:t>
            </a:r>
          </a:p>
        </p:txBody>
      </p:sp>
    </p:spTree>
    <p:extLst>
      <p:ext uri="{BB962C8B-B14F-4D97-AF65-F5344CB8AC3E}">
        <p14:creationId xmlns:p14="http://schemas.microsoft.com/office/powerpoint/2010/main" val="1417520689"/>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Line 2"/>
          <p:cNvSpPr>
            <a:spLocks noChangeShapeType="1"/>
          </p:cNvSpPr>
          <p:nvPr/>
        </p:nvSpPr>
        <p:spPr bwMode="auto">
          <a:xfrm>
            <a:off x="0" y="549275"/>
            <a:ext cx="9144000" cy="0"/>
          </a:xfrm>
          <a:prstGeom prst="line">
            <a:avLst/>
          </a:prstGeom>
          <a:noFill/>
          <a:ln w="28575">
            <a:solidFill>
              <a:schemeClr val="tx1"/>
            </a:solidFill>
            <a:round/>
            <a:headEnd/>
            <a:tailEnd/>
          </a:ln>
        </p:spPr>
        <p:txBody>
          <a:bodyPr/>
          <a:lstStyle/>
          <a:p>
            <a:endParaRPr lang="fr-FR"/>
          </a:p>
        </p:txBody>
      </p:sp>
      <p:sp>
        <p:nvSpPr>
          <p:cNvPr id="120835" name="Text Box 3"/>
          <p:cNvSpPr txBox="1">
            <a:spLocks noChangeArrowheads="1"/>
          </p:cNvSpPr>
          <p:nvPr/>
        </p:nvSpPr>
        <p:spPr bwMode="auto">
          <a:xfrm>
            <a:off x="4251325" y="109538"/>
            <a:ext cx="4857750" cy="366712"/>
          </a:xfrm>
          <a:prstGeom prst="rect">
            <a:avLst/>
          </a:prstGeom>
          <a:noFill/>
          <a:ln w="9525">
            <a:noFill/>
            <a:miter lim="800000"/>
            <a:headEnd/>
            <a:tailEnd/>
          </a:ln>
        </p:spPr>
        <p:txBody>
          <a:bodyPr wrap="none">
            <a:spAutoFit/>
          </a:bodyPr>
          <a:lstStyle/>
          <a:p>
            <a:r>
              <a:rPr lang="fr-FR" b="1" i="1"/>
              <a:t>Choisir une méthode : comment trancher ?</a:t>
            </a:r>
          </a:p>
        </p:txBody>
      </p:sp>
      <p:sp>
        <p:nvSpPr>
          <p:cNvPr id="120836" name="Text Box 4"/>
          <p:cNvSpPr txBox="1">
            <a:spLocks noChangeArrowheads="1"/>
          </p:cNvSpPr>
          <p:nvPr/>
        </p:nvSpPr>
        <p:spPr bwMode="auto">
          <a:xfrm>
            <a:off x="427038" y="714375"/>
            <a:ext cx="8466137" cy="549275"/>
          </a:xfrm>
          <a:prstGeom prst="rect">
            <a:avLst/>
          </a:prstGeom>
          <a:noFill/>
          <a:ln w="9525">
            <a:noFill/>
            <a:miter lim="800000"/>
            <a:headEnd/>
            <a:tailEnd/>
          </a:ln>
        </p:spPr>
        <p:txBody>
          <a:bodyPr>
            <a:spAutoFit/>
          </a:bodyPr>
          <a:lstStyle/>
          <a:p>
            <a:pPr algn="ctr"/>
            <a:r>
              <a:rPr lang="fr-FR" sz="3000" b="1"/>
              <a:t>Estimer la taille de la population</a:t>
            </a:r>
          </a:p>
        </p:txBody>
      </p:sp>
      <p:sp>
        <p:nvSpPr>
          <p:cNvPr id="120837" name="Text Box 5"/>
          <p:cNvSpPr txBox="1">
            <a:spLocks noChangeArrowheads="1"/>
          </p:cNvSpPr>
          <p:nvPr/>
        </p:nvSpPr>
        <p:spPr bwMode="auto">
          <a:xfrm>
            <a:off x="473075" y="1890713"/>
            <a:ext cx="7525073" cy="400110"/>
          </a:xfrm>
          <a:prstGeom prst="rect">
            <a:avLst/>
          </a:prstGeom>
          <a:noFill/>
          <a:ln w="9525">
            <a:noFill/>
            <a:miter lim="800000"/>
            <a:headEnd/>
            <a:tailEnd/>
          </a:ln>
        </p:spPr>
        <p:txBody>
          <a:bodyPr wrap="none">
            <a:spAutoFit/>
          </a:bodyPr>
          <a:lstStyle/>
          <a:p>
            <a:r>
              <a:rPr lang="fr-FR" sz="2000" dirty="0"/>
              <a:t>Si espèce à </a:t>
            </a:r>
            <a:r>
              <a:rPr lang="fr-FR" sz="2000" b="1" dirty="0"/>
              <a:t>capacité de déplacement réduite et facilement détectable</a:t>
            </a:r>
          </a:p>
        </p:txBody>
      </p:sp>
      <p:sp>
        <p:nvSpPr>
          <p:cNvPr id="120838" name="Text Box 6"/>
          <p:cNvSpPr txBox="1">
            <a:spLocks noChangeArrowheads="1"/>
          </p:cNvSpPr>
          <p:nvPr/>
        </p:nvSpPr>
        <p:spPr bwMode="auto">
          <a:xfrm>
            <a:off x="1259632" y="5911850"/>
            <a:ext cx="4193840" cy="461665"/>
          </a:xfrm>
          <a:prstGeom prst="rect">
            <a:avLst/>
          </a:prstGeom>
          <a:noFill/>
          <a:ln w="9525">
            <a:noFill/>
            <a:miter lim="800000"/>
            <a:headEnd/>
            <a:tailEnd/>
          </a:ln>
        </p:spPr>
        <p:txBody>
          <a:bodyPr wrap="none">
            <a:spAutoFit/>
          </a:bodyPr>
          <a:lstStyle/>
          <a:p>
            <a:r>
              <a:rPr lang="fr-FR" sz="2400" dirty="0" smtClean="0">
                <a:sym typeface="Wingdings" pitchFamily="2" charset="2"/>
              </a:rPr>
              <a:t> Privilégier </a:t>
            </a:r>
            <a:r>
              <a:rPr lang="fr-FR" sz="2400" dirty="0" smtClean="0"/>
              <a:t>des </a:t>
            </a:r>
            <a:r>
              <a:rPr lang="fr-FR" sz="2400" b="1" dirty="0"/>
              <a:t>recensements</a:t>
            </a:r>
          </a:p>
        </p:txBody>
      </p:sp>
      <p:pic>
        <p:nvPicPr>
          <p:cNvPr id="120839" name="Picture 7" descr="510-x640"/>
          <p:cNvPicPr>
            <a:picLocks noChangeAspect="1" noChangeArrowheads="1"/>
          </p:cNvPicPr>
          <p:nvPr/>
        </p:nvPicPr>
        <p:blipFill>
          <a:blip r:embed="rId2" cstate="print"/>
          <a:srcRect/>
          <a:stretch>
            <a:fillRect/>
          </a:stretch>
        </p:blipFill>
        <p:spPr bwMode="auto">
          <a:xfrm>
            <a:off x="2195513" y="2565400"/>
            <a:ext cx="4535487" cy="3017838"/>
          </a:xfrm>
          <a:prstGeom prst="rect">
            <a:avLst/>
          </a:prstGeom>
          <a:noFill/>
          <a:ln w="9525">
            <a:noFill/>
            <a:miter lim="800000"/>
            <a:headEnd/>
            <a:tailEnd/>
          </a:ln>
        </p:spPr>
      </p:pic>
    </p:spTree>
    <p:extLst>
      <p:ext uri="{BB962C8B-B14F-4D97-AF65-F5344CB8AC3E}">
        <p14:creationId xmlns:p14="http://schemas.microsoft.com/office/powerpoint/2010/main" val="3504141047"/>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Line 2"/>
          <p:cNvSpPr>
            <a:spLocks noChangeShapeType="1"/>
          </p:cNvSpPr>
          <p:nvPr/>
        </p:nvSpPr>
        <p:spPr bwMode="auto">
          <a:xfrm>
            <a:off x="0" y="549275"/>
            <a:ext cx="9144000" cy="0"/>
          </a:xfrm>
          <a:prstGeom prst="line">
            <a:avLst/>
          </a:prstGeom>
          <a:noFill/>
          <a:ln w="28575">
            <a:solidFill>
              <a:schemeClr val="tx1"/>
            </a:solidFill>
            <a:round/>
            <a:headEnd/>
            <a:tailEnd/>
          </a:ln>
        </p:spPr>
        <p:txBody>
          <a:bodyPr/>
          <a:lstStyle/>
          <a:p>
            <a:endParaRPr lang="fr-FR"/>
          </a:p>
        </p:txBody>
      </p:sp>
      <p:sp>
        <p:nvSpPr>
          <p:cNvPr id="121859" name="Text Box 3"/>
          <p:cNvSpPr txBox="1">
            <a:spLocks noChangeArrowheads="1"/>
          </p:cNvSpPr>
          <p:nvPr/>
        </p:nvSpPr>
        <p:spPr bwMode="auto">
          <a:xfrm>
            <a:off x="4251325" y="109538"/>
            <a:ext cx="4857750" cy="366712"/>
          </a:xfrm>
          <a:prstGeom prst="rect">
            <a:avLst/>
          </a:prstGeom>
          <a:noFill/>
          <a:ln w="9525">
            <a:noFill/>
            <a:miter lim="800000"/>
            <a:headEnd/>
            <a:tailEnd/>
          </a:ln>
        </p:spPr>
        <p:txBody>
          <a:bodyPr wrap="none">
            <a:spAutoFit/>
          </a:bodyPr>
          <a:lstStyle/>
          <a:p>
            <a:r>
              <a:rPr lang="fr-FR" b="1" i="1"/>
              <a:t>Choisir une méthode : comment trancher ?</a:t>
            </a:r>
          </a:p>
        </p:txBody>
      </p:sp>
      <p:sp>
        <p:nvSpPr>
          <p:cNvPr id="121860" name="Text Box 4"/>
          <p:cNvSpPr txBox="1">
            <a:spLocks noChangeArrowheads="1"/>
          </p:cNvSpPr>
          <p:nvPr/>
        </p:nvSpPr>
        <p:spPr bwMode="auto">
          <a:xfrm>
            <a:off x="427038" y="714375"/>
            <a:ext cx="8466137" cy="1006475"/>
          </a:xfrm>
          <a:prstGeom prst="rect">
            <a:avLst/>
          </a:prstGeom>
          <a:noFill/>
          <a:ln w="9525">
            <a:noFill/>
            <a:miter lim="800000"/>
            <a:headEnd/>
            <a:tailEnd/>
          </a:ln>
        </p:spPr>
        <p:txBody>
          <a:bodyPr>
            <a:spAutoFit/>
          </a:bodyPr>
          <a:lstStyle/>
          <a:p>
            <a:pPr algn="ctr"/>
            <a:r>
              <a:rPr lang="fr-FR" sz="3000" b="1"/>
              <a:t>Estimer la taille de la population</a:t>
            </a:r>
          </a:p>
          <a:p>
            <a:pPr algn="ctr"/>
            <a:endParaRPr lang="fr-FR" sz="3000" b="1"/>
          </a:p>
        </p:txBody>
      </p:sp>
      <p:sp>
        <p:nvSpPr>
          <p:cNvPr id="121861" name="Text Box 5"/>
          <p:cNvSpPr txBox="1">
            <a:spLocks noChangeArrowheads="1"/>
          </p:cNvSpPr>
          <p:nvPr/>
        </p:nvSpPr>
        <p:spPr bwMode="auto">
          <a:xfrm>
            <a:off x="473075" y="1890713"/>
            <a:ext cx="7203703" cy="400110"/>
          </a:xfrm>
          <a:prstGeom prst="rect">
            <a:avLst/>
          </a:prstGeom>
          <a:noFill/>
          <a:ln w="9525">
            <a:noFill/>
            <a:miter lim="800000"/>
            <a:headEnd/>
            <a:tailEnd/>
          </a:ln>
        </p:spPr>
        <p:txBody>
          <a:bodyPr wrap="none">
            <a:spAutoFit/>
          </a:bodyPr>
          <a:lstStyle/>
          <a:p>
            <a:r>
              <a:rPr lang="fr-FR" sz="2000" dirty="0"/>
              <a:t>Si espèce à </a:t>
            </a:r>
            <a:r>
              <a:rPr lang="fr-FR" sz="2000" b="1" dirty="0"/>
              <a:t>capacité de déplacement faible et détectabilité réduite</a:t>
            </a:r>
          </a:p>
        </p:txBody>
      </p:sp>
      <p:sp>
        <p:nvSpPr>
          <p:cNvPr id="121862" name="Text Box 6"/>
          <p:cNvSpPr txBox="1">
            <a:spLocks noChangeArrowheads="1"/>
          </p:cNvSpPr>
          <p:nvPr/>
        </p:nvSpPr>
        <p:spPr bwMode="auto">
          <a:xfrm>
            <a:off x="971550" y="5876925"/>
            <a:ext cx="7129463" cy="461665"/>
          </a:xfrm>
          <a:prstGeom prst="rect">
            <a:avLst/>
          </a:prstGeom>
          <a:noFill/>
          <a:ln w="9525">
            <a:noFill/>
            <a:miter lim="800000"/>
            <a:headEnd/>
            <a:tailEnd/>
          </a:ln>
        </p:spPr>
        <p:txBody>
          <a:bodyPr>
            <a:spAutoFit/>
          </a:bodyPr>
          <a:lstStyle/>
          <a:p>
            <a:r>
              <a:rPr lang="fr-FR" sz="2400" dirty="0" smtClean="0">
                <a:sym typeface="Wingdings" pitchFamily="2" charset="2"/>
              </a:rPr>
              <a:t> Privilégier </a:t>
            </a:r>
            <a:r>
              <a:rPr lang="fr-FR" sz="2400" dirty="0" smtClean="0"/>
              <a:t>du </a:t>
            </a:r>
            <a:r>
              <a:rPr lang="fr-FR" sz="2400" dirty="0"/>
              <a:t>« </a:t>
            </a:r>
            <a:r>
              <a:rPr lang="fr-FR" sz="2400" b="1" dirty="0"/>
              <a:t>distance </a:t>
            </a:r>
            <a:r>
              <a:rPr lang="fr-FR" sz="2400" b="1" dirty="0" err="1"/>
              <a:t>sampling</a:t>
            </a:r>
            <a:r>
              <a:rPr lang="fr-FR" sz="2400" dirty="0"/>
              <a:t> »</a:t>
            </a:r>
          </a:p>
        </p:txBody>
      </p:sp>
      <p:pic>
        <p:nvPicPr>
          <p:cNvPr id="121863" name="Picture 7" descr="figure 2 T"/>
          <p:cNvPicPr>
            <a:picLocks noChangeAspect="1" noChangeArrowheads="1"/>
          </p:cNvPicPr>
          <p:nvPr/>
        </p:nvPicPr>
        <p:blipFill>
          <a:blip r:embed="rId2" cstate="print"/>
          <a:srcRect t="48309" b="5034"/>
          <a:stretch>
            <a:fillRect/>
          </a:stretch>
        </p:blipFill>
        <p:spPr bwMode="auto">
          <a:xfrm>
            <a:off x="1979613" y="2492375"/>
            <a:ext cx="4608512" cy="3116263"/>
          </a:xfrm>
          <a:prstGeom prst="rect">
            <a:avLst/>
          </a:prstGeom>
          <a:noFill/>
          <a:ln w="9525">
            <a:noFill/>
            <a:miter lim="800000"/>
            <a:headEnd/>
            <a:tailEnd/>
          </a:ln>
        </p:spPr>
      </p:pic>
    </p:spTree>
    <p:extLst>
      <p:ext uri="{BB962C8B-B14F-4D97-AF65-F5344CB8AC3E}">
        <p14:creationId xmlns:p14="http://schemas.microsoft.com/office/powerpoint/2010/main" val="3316115824"/>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Line 2"/>
          <p:cNvSpPr>
            <a:spLocks noChangeShapeType="1"/>
          </p:cNvSpPr>
          <p:nvPr/>
        </p:nvSpPr>
        <p:spPr bwMode="auto">
          <a:xfrm>
            <a:off x="0" y="549275"/>
            <a:ext cx="9144000" cy="0"/>
          </a:xfrm>
          <a:prstGeom prst="line">
            <a:avLst/>
          </a:prstGeom>
          <a:noFill/>
          <a:ln w="28575">
            <a:solidFill>
              <a:schemeClr val="tx1"/>
            </a:solidFill>
            <a:round/>
            <a:headEnd/>
            <a:tailEnd/>
          </a:ln>
        </p:spPr>
        <p:txBody>
          <a:bodyPr/>
          <a:lstStyle/>
          <a:p>
            <a:endParaRPr lang="fr-FR"/>
          </a:p>
        </p:txBody>
      </p:sp>
      <p:sp>
        <p:nvSpPr>
          <p:cNvPr id="122883" name="Text Box 3"/>
          <p:cNvSpPr txBox="1">
            <a:spLocks noChangeArrowheads="1"/>
          </p:cNvSpPr>
          <p:nvPr/>
        </p:nvSpPr>
        <p:spPr bwMode="auto">
          <a:xfrm>
            <a:off x="4251325" y="109538"/>
            <a:ext cx="4857750" cy="366712"/>
          </a:xfrm>
          <a:prstGeom prst="rect">
            <a:avLst/>
          </a:prstGeom>
          <a:noFill/>
          <a:ln w="9525">
            <a:noFill/>
            <a:miter lim="800000"/>
            <a:headEnd/>
            <a:tailEnd/>
          </a:ln>
        </p:spPr>
        <p:txBody>
          <a:bodyPr wrap="none">
            <a:spAutoFit/>
          </a:bodyPr>
          <a:lstStyle/>
          <a:p>
            <a:r>
              <a:rPr lang="fr-FR" b="1" i="1"/>
              <a:t>Choisir une méthode : comment trancher ?</a:t>
            </a:r>
          </a:p>
        </p:txBody>
      </p:sp>
      <p:sp>
        <p:nvSpPr>
          <p:cNvPr id="122884" name="Text Box 4"/>
          <p:cNvSpPr txBox="1">
            <a:spLocks noChangeArrowheads="1"/>
          </p:cNvSpPr>
          <p:nvPr/>
        </p:nvSpPr>
        <p:spPr bwMode="auto">
          <a:xfrm>
            <a:off x="427038" y="714375"/>
            <a:ext cx="8466137" cy="1006475"/>
          </a:xfrm>
          <a:prstGeom prst="rect">
            <a:avLst/>
          </a:prstGeom>
          <a:noFill/>
          <a:ln w="9525">
            <a:noFill/>
            <a:miter lim="800000"/>
            <a:headEnd/>
            <a:tailEnd/>
          </a:ln>
        </p:spPr>
        <p:txBody>
          <a:bodyPr>
            <a:spAutoFit/>
          </a:bodyPr>
          <a:lstStyle/>
          <a:p>
            <a:pPr algn="ctr"/>
            <a:r>
              <a:rPr lang="fr-FR" sz="3000" b="1"/>
              <a:t>Estimer la taille de la population</a:t>
            </a:r>
          </a:p>
          <a:p>
            <a:pPr algn="ctr"/>
            <a:endParaRPr lang="fr-FR" sz="3000" b="1"/>
          </a:p>
        </p:txBody>
      </p:sp>
      <p:sp>
        <p:nvSpPr>
          <p:cNvPr id="122885" name="Text Box 5"/>
          <p:cNvSpPr txBox="1">
            <a:spLocks noChangeArrowheads="1"/>
          </p:cNvSpPr>
          <p:nvPr/>
        </p:nvSpPr>
        <p:spPr bwMode="auto">
          <a:xfrm>
            <a:off x="473075" y="1890713"/>
            <a:ext cx="6954211" cy="400110"/>
          </a:xfrm>
          <a:prstGeom prst="rect">
            <a:avLst/>
          </a:prstGeom>
          <a:noFill/>
          <a:ln w="9525">
            <a:noFill/>
            <a:miter lim="800000"/>
            <a:headEnd/>
            <a:tailEnd/>
          </a:ln>
        </p:spPr>
        <p:txBody>
          <a:bodyPr wrap="none">
            <a:spAutoFit/>
          </a:bodyPr>
          <a:lstStyle/>
          <a:p>
            <a:r>
              <a:rPr lang="fr-FR" sz="2000" dirty="0"/>
              <a:t>Si espèce à </a:t>
            </a:r>
            <a:r>
              <a:rPr lang="fr-FR" sz="2000" b="1" dirty="0"/>
              <a:t>capacité de déplacement forte et détectabilité faible</a:t>
            </a:r>
          </a:p>
        </p:txBody>
      </p:sp>
      <p:sp>
        <p:nvSpPr>
          <p:cNvPr id="122886" name="Text Box 6"/>
          <p:cNvSpPr txBox="1">
            <a:spLocks noChangeArrowheads="1"/>
          </p:cNvSpPr>
          <p:nvPr/>
        </p:nvSpPr>
        <p:spPr bwMode="auto">
          <a:xfrm>
            <a:off x="2124075" y="5872163"/>
            <a:ext cx="3132589" cy="461665"/>
          </a:xfrm>
          <a:prstGeom prst="rect">
            <a:avLst/>
          </a:prstGeom>
          <a:noFill/>
          <a:ln w="9525">
            <a:noFill/>
            <a:miter lim="800000"/>
            <a:headEnd/>
            <a:tailEnd/>
          </a:ln>
        </p:spPr>
        <p:txBody>
          <a:bodyPr wrap="none">
            <a:spAutoFit/>
          </a:bodyPr>
          <a:lstStyle/>
          <a:p>
            <a:r>
              <a:rPr lang="fr-FR" sz="2400" dirty="0" smtClean="0">
                <a:sym typeface="Wingdings" pitchFamily="2" charset="2"/>
              </a:rPr>
              <a:t> Privilégier </a:t>
            </a:r>
            <a:r>
              <a:rPr lang="fr-FR" sz="2400" dirty="0" smtClean="0"/>
              <a:t>des </a:t>
            </a:r>
            <a:r>
              <a:rPr lang="fr-FR" sz="2400" b="1" dirty="0" err="1"/>
              <a:t>CMRs</a:t>
            </a:r>
            <a:endParaRPr lang="fr-FR" sz="2400" b="1" dirty="0"/>
          </a:p>
        </p:txBody>
      </p:sp>
      <p:pic>
        <p:nvPicPr>
          <p:cNvPr id="122887" name="Picture 7" descr="lynx"/>
          <p:cNvPicPr>
            <a:picLocks noChangeAspect="1" noChangeArrowheads="1"/>
          </p:cNvPicPr>
          <p:nvPr/>
        </p:nvPicPr>
        <p:blipFill>
          <a:blip r:embed="rId2" cstate="print"/>
          <a:srcRect t="25577" b="11635"/>
          <a:stretch>
            <a:fillRect/>
          </a:stretch>
        </p:blipFill>
        <p:spPr bwMode="auto">
          <a:xfrm>
            <a:off x="2700338" y="2708275"/>
            <a:ext cx="3097212" cy="2916238"/>
          </a:xfrm>
          <a:prstGeom prst="rect">
            <a:avLst/>
          </a:prstGeom>
          <a:noFill/>
          <a:ln w="9525">
            <a:noFill/>
            <a:miter lim="800000"/>
            <a:headEnd/>
            <a:tailEnd/>
          </a:ln>
        </p:spPr>
      </p:pic>
    </p:spTree>
    <p:extLst>
      <p:ext uri="{BB962C8B-B14F-4D97-AF65-F5344CB8AC3E}">
        <p14:creationId xmlns:p14="http://schemas.microsoft.com/office/powerpoint/2010/main" val="1461732129"/>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Line 2"/>
          <p:cNvSpPr>
            <a:spLocks noChangeShapeType="1"/>
          </p:cNvSpPr>
          <p:nvPr/>
        </p:nvSpPr>
        <p:spPr bwMode="auto">
          <a:xfrm>
            <a:off x="0" y="549275"/>
            <a:ext cx="9144000" cy="0"/>
          </a:xfrm>
          <a:prstGeom prst="line">
            <a:avLst/>
          </a:prstGeom>
          <a:noFill/>
          <a:ln w="28575">
            <a:solidFill>
              <a:schemeClr val="tx1"/>
            </a:solidFill>
            <a:round/>
            <a:headEnd/>
            <a:tailEnd/>
          </a:ln>
        </p:spPr>
        <p:txBody>
          <a:bodyPr/>
          <a:lstStyle/>
          <a:p>
            <a:endParaRPr lang="fr-FR"/>
          </a:p>
        </p:txBody>
      </p:sp>
      <p:sp>
        <p:nvSpPr>
          <p:cNvPr id="123907" name="Text Box 3"/>
          <p:cNvSpPr txBox="1">
            <a:spLocks noChangeArrowheads="1"/>
          </p:cNvSpPr>
          <p:nvPr/>
        </p:nvSpPr>
        <p:spPr bwMode="auto">
          <a:xfrm>
            <a:off x="4251325" y="109538"/>
            <a:ext cx="4857750" cy="366712"/>
          </a:xfrm>
          <a:prstGeom prst="rect">
            <a:avLst/>
          </a:prstGeom>
          <a:noFill/>
          <a:ln w="9525">
            <a:noFill/>
            <a:miter lim="800000"/>
            <a:headEnd/>
            <a:tailEnd/>
          </a:ln>
        </p:spPr>
        <p:txBody>
          <a:bodyPr wrap="none">
            <a:spAutoFit/>
          </a:bodyPr>
          <a:lstStyle/>
          <a:p>
            <a:r>
              <a:rPr lang="fr-FR" b="1" i="1"/>
              <a:t>Choisir une méthode : comment trancher ?</a:t>
            </a:r>
          </a:p>
        </p:txBody>
      </p:sp>
      <p:sp>
        <p:nvSpPr>
          <p:cNvPr id="123908" name="Text Box 4"/>
          <p:cNvSpPr txBox="1">
            <a:spLocks noChangeArrowheads="1"/>
          </p:cNvSpPr>
          <p:nvPr/>
        </p:nvSpPr>
        <p:spPr bwMode="auto">
          <a:xfrm>
            <a:off x="427038" y="714375"/>
            <a:ext cx="8466137" cy="549275"/>
          </a:xfrm>
          <a:prstGeom prst="rect">
            <a:avLst/>
          </a:prstGeom>
          <a:noFill/>
          <a:ln w="9525">
            <a:noFill/>
            <a:miter lim="800000"/>
            <a:headEnd/>
            <a:tailEnd/>
          </a:ln>
        </p:spPr>
        <p:txBody>
          <a:bodyPr>
            <a:spAutoFit/>
          </a:bodyPr>
          <a:lstStyle/>
          <a:p>
            <a:pPr algn="ctr"/>
            <a:r>
              <a:rPr lang="fr-FR" sz="3000" b="1"/>
              <a:t>Estimer la taille de la population</a:t>
            </a:r>
          </a:p>
        </p:txBody>
      </p:sp>
      <p:sp>
        <p:nvSpPr>
          <p:cNvPr id="123909" name="Text Box 5"/>
          <p:cNvSpPr txBox="1">
            <a:spLocks noChangeArrowheads="1"/>
          </p:cNvSpPr>
          <p:nvPr/>
        </p:nvSpPr>
        <p:spPr bwMode="auto">
          <a:xfrm>
            <a:off x="755650" y="1844675"/>
            <a:ext cx="3168650" cy="701675"/>
          </a:xfrm>
          <a:prstGeom prst="rect">
            <a:avLst/>
          </a:prstGeom>
          <a:noFill/>
          <a:ln w="9525">
            <a:noFill/>
            <a:miter lim="800000"/>
            <a:headEnd/>
            <a:tailEnd/>
          </a:ln>
        </p:spPr>
        <p:txBody>
          <a:bodyPr>
            <a:spAutoFit/>
          </a:bodyPr>
          <a:lstStyle/>
          <a:p>
            <a:r>
              <a:rPr lang="fr-FR" sz="2000" dirty="0"/>
              <a:t>Si espèce </a:t>
            </a:r>
            <a:r>
              <a:rPr lang="fr-FR" sz="2000" b="1" dirty="0"/>
              <a:t>très rare ou a détectabilité très faible</a:t>
            </a:r>
            <a:r>
              <a:rPr lang="fr-FR" sz="2000" dirty="0"/>
              <a:t>…</a:t>
            </a:r>
          </a:p>
        </p:txBody>
      </p:sp>
      <p:sp>
        <p:nvSpPr>
          <p:cNvPr id="123910" name="Text Box 6"/>
          <p:cNvSpPr txBox="1">
            <a:spLocks noChangeArrowheads="1"/>
          </p:cNvSpPr>
          <p:nvPr/>
        </p:nvSpPr>
        <p:spPr bwMode="auto">
          <a:xfrm>
            <a:off x="468313" y="4868863"/>
            <a:ext cx="4464050" cy="830997"/>
          </a:xfrm>
          <a:prstGeom prst="rect">
            <a:avLst/>
          </a:prstGeom>
          <a:noFill/>
          <a:ln w="9525">
            <a:noFill/>
            <a:miter lim="800000"/>
            <a:headEnd/>
            <a:tailEnd/>
          </a:ln>
        </p:spPr>
        <p:txBody>
          <a:bodyPr>
            <a:spAutoFit/>
          </a:bodyPr>
          <a:lstStyle/>
          <a:p>
            <a:r>
              <a:rPr lang="fr-FR" sz="2400" dirty="0" smtClean="0">
                <a:sym typeface="Wingdings" pitchFamily="2" charset="2"/>
              </a:rPr>
              <a:t> Privilégier </a:t>
            </a:r>
            <a:r>
              <a:rPr lang="fr-FR" sz="2400" dirty="0" smtClean="0"/>
              <a:t>la </a:t>
            </a:r>
            <a:r>
              <a:rPr lang="fr-FR" sz="2400" dirty="0"/>
              <a:t>méthode de « </a:t>
            </a:r>
            <a:r>
              <a:rPr lang="fr-FR" sz="2400" b="1" dirty="0"/>
              <a:t>présence/absenc</a:t>
            </a:r>
            <a:r>
              <a:rPr lang="fr-FR" sz="2400" dirty="0"/>
              <a:t>e »</a:t>
            </a:r>
          </a:p>
        </p:txBody>
      </p:sp>
      <p:pic>
        <p:nvPicPr>
          <p:cNvPr id="123911" name="Picture 7" descr="orsini avec Couard"/>
          <p:cNvPicPr>
            <a:picLocks noChangeAspect="1" noChangeArrowheads="1"/>
          </p:cNvPicPr>
          <p:nvPr/>
        </p:nvPicPr>
        <p:blipFill>
          <a:blip r:embed="rId2" cstate="print"/>
          <a:srcRect/>
          <a:stretch>
            <a:fillRect/>
          </a:stretch>
        </p:blipFill>
        <p:spPr bwMode="auto">
          <a:xfrm>
            <a:off x="4716463" y="1773238"/>
            <a:ext cx="3743325" cy="4608512"/>
          </a:xfrm>
          <a:prstGeom prst="rect">
            <a:avLst/>
          </a:prstGeom>
          <a:noFill/>
          <a:ln w="9525">
            <a:noFill/>
            <a:miter lim="800000"/>
            <a:headEnd/>
            <a:tailEnd/>
          </a:ln>
        </p:spPr>
      </p:pic>
      <p:sp>
        <p:nvSpPr>
          <p:cNvPr id="123912" name="Text Box 8"/>
          <p:cNvSpPr txBox="1">
            <a:spLocks noChangeArrowheads="1"/>
          </p:cNvSpPr>
          <p:nvPr/>
        </p:nvSpPr>
        <p:spPr bwMode="auto">
          <a:xfrm>
            <a:off x="4643438" y="6381750"/>
            <a:ext cx="1871662" cy="274638"/>
          </a:xfrm>
          <a:prstGeom prst="rect">
            <a:avLst/>
          </a:prstGeom>
          <a:noFill/>
          <a:ln w="9525">
            <a:noFill/>
            <a:miter lim="800000"/>
            <a:headEnd/>
            <a:tailEnd/>
          </a:ln>
        </p:spPr>
        <p:txBody>
          <a:bodyPr>
            <a:spAutoFit/>
          </a:bodyPr>
          <a:lstStyle/>
          <a:p>
            <a:pPr>
              <a:spcBef>
                <a:spcPct val="50000"/>
              </a:spcBef>
            </a:pPr>
            <a:r>
              <a:rPr lang="fr-FR" sz="1200"/>
              <a:t>Vipère d’Orsini</a:t>
            </a:r>
          </a:p>
        </p:txBody>
      </p:sp>
    </p:spTree>
    <p:extLst>
      <p:ext uri="{BB962C8B-B14F-4D97-AF65-F5344CB8AC3E}">
        <p14:creationId xmlns:p14="http://schemas.microsoft.com/office/powerpoint/2010/main" val="164939065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Line 2"/>
          <p:cNvSpPr>
            <a:spLocks noChangeShapeType="1"/>
          </p:cNvSpPr>
          <p:nvPr/>
        </p:nvSpPr>
        <p:spPr bwMode="auto">
          <a:xfrm>
            <a:off x="0" y="549275"/>
            <a:ext cx="9144000" cy="0"/>
          </a:xfrm>
          <a:prstGeom prst="line">
            <a:avLst/>
          </a:prstGeom>
          <a:noFill/>
          <a:ln w="28575">
            <a:solidFill>
              <a:schemeClr val="tx1"/>
            </a:solidFill>
            <a:round/>
            <a:headEnd/>
            <a:tailEnd/>
          </a:ln>
        </p:spPr>
        <p:txBody>
          <a:bodyPr/>
          <a:lstStyle/>
          <a:p>
            <a:endParaRPr lang="fr-FR"/>
          </a:p>
        </p:txBody>
      </p:sp>
      <p:sp>
        <p:nvSpPr>
          <p:cNvPr id="124931" name="Text Box 3"/>
          <p:cNvSpPr txBox="1">
            <a:spLocks noChangeArrowheads="1"/>
          </p:cNvSpPr>
          <p:nvPr/>
        </p:nvSpPr>
        <p:spPr bwMode="auto">
          <a:xfrm>
            <a:off x="4251325" y="109538"/>
            <a:ext cx="4857750" cy="366712"/>
          </a:xfrm>
          <a:prstGeom prst="rect">
            <a:avLst/>
          </a:prstGeom>
          <a:noFill/>
          <a:ln w="9525">
            <a:noFill/>
            <a:miter lim="800000"/>
            <a:headEnd/>
            <a:tailEnd/>
          </a:ln>
        </p:spPr>
        <p:txBody>
          <a:bodyPr wrap="none">
            <a:spAutoFit/>
          </a:bodyPr>
          <a:lstStyle/>
          <a:p>
            <a:r>
              <a:rPr lang="fr-FR" b="1" i="1"/>
              <a:t>Choisir une méthode : comment trancher ?</a:t>
            </a:r>
          </a:p>
        </p:txBody>
      </p:sp>
      <p:sp>
        <p:nvSpPr>
          <p:cNvPr id="124932" name="Text Box 4"/>
          <p:cNvSpPr txBox="1">
            <a:spLocks noChangeArrowheads="1"/>
          </p:cNvSpPr>
          <p:nvPr/>
        </p:nvSpPr>
        <p:spPr bwMode="auto">
          <a:xfrm>
            <a:off x="395288" y="1484784"/>
            <a:ext cx="8353425" cy="2554545"/>
          </a:xfrm>
          <a:prstGeom prst="rect">
            <a:avLst/>
          </a:prstGeom>
          <a:noFill/>
          <a:ln w="9525">
            <a:noFill/>
            <a:miter lim="800000"/>
            <a:headEnd/>
            <a:tailEnd/>
          </a:ln>
        </p:spPr>
        <p:txBody>
          <a:bodyPr>
            <a:spAutoFit/>
          </a:bodyPr>
          <a:lstStyle/>
          <a:p>
            <a:r>
              <a:rPr lang="fr-FR" sz="2000" dirty="0" smtClean="0"/>
              <a:t>Moduler </a:t>
            </a:r>
            <a:r>
              <a:rPr lang="fr-FR" sz="2000" dirty="0"/>
              <a:t>selon la question étudiée (surface de l’étude, répétition annuelle ou non, contraintes de terrain, sensibilité de l’espèce, contraintes de budget…).</a:t>
            </a:r>
          </a:p>
          <a:p>
            <a:endParaRPr lang="fr-FR" sz="2000" dirty="0"/>
          </a:p>
          <a:p>
            <a:r>
              <a:rPr lang="fr-FR" sz="2000" dirty="0"/>
              <a:t>Dans tous les cas, des </a:t>
            </a:r>
            <a:r>
              <a:rPr lang="fr-FR" sz="2000" b="1" dirty="0"/>
              <a:t>contraintes en temps et en budget </a:t>
            </a:r>
            <a:r>
              <a:rPr lang="fr-FR" sz="2000" dirty="0"/>
              <a:t>différentes pourront conduire à des choix différents. </a:t>
            </a:r>
          </a:p>
          <a:p>
            <a:endParaRPr lang="fr-FR" sz="2000" dirty="0"/>
          </a:p>
          <a:p>
            <a:r>
              <a:rPr lang="fr-FR" sz="2000" dirty="0"/>
              <a:t>De même la </a:t>
            </a:r>
            <a:r>
              <a:rPr lang="fr-FR" sz="2000" b="1" dirty="0"/>
              <a:t>précision</a:t>
            </a:r>
            <a:r>
              <a:rPr lang="fr-FR" sz="2000" dirty="0"/>
              <a:t> obtenue sur les estimations sera différente selon les méthodes.</a:t>
            </a:r>
          </a:p>
        </p:txBody>
      </p:sp>
      <p:sp>
        <p:nvSpPr>
          <p:cNvPr id="124933" name="Text Box 5"/>
          <p:cNvSpPr txBox="1">
            <a:spLocks noChangeArrowheads="1"/>
          </p:cNvSpPr>
          <p:nvPr/>
        </p:nvSpPr>
        <p:spPr bwMode="auto">
          <a:xfrm>
            <a:off x="287338" y="4509120"/>
            <a:ext cx="8748712" cy="1569660"/>
          </a:xfrm>
          <a:prstGeom prst="rect">
            <a:avLst/>
          </a:prstGeom>
          <a:noFill/>
          <a:ln w="9525">
            <a:solidFill>
              <a:schemeClr val="tx1"/>
            </a:solidFill>
            <a:miter lim="800000"/>
            <a:headEnd/>
            <a:tailEnd/>
          </a:ln>
        </p:spPr>
        <p:txBody>
          <a:bodyPr>
            <a:spAutoFit/>
          </a:bodyPr>
          <a:lstStyle/>
          <a:p>
            <a:pPr algn="ctr"/>
            <a:r>
              <a:rPr lang="fr-FR" sz="2400" b="1" dirty="0">
                <a:solidFill>
                  <a:schemeClr val="hlink"/>
                </a:solidFill>
              </a:rPr>
              <a:t>Il n’y a pas de règle </a:t>
            </a:r>
            <a:r>
              <a:rPr lang="fr-FR" sz="2400" b="1" dirty="0" smtClean="0">
                <a:solidFill>
                  <a:schemeClr val="hlink"/>
                </a:solidFill>
              </a:rPr>
              <a:t>absolue pour </a:t>
            </a:r>
            <a:r>
              <a:rPr lang="fr-FR" sz="2400" b="1" dirty="0">
                <a:solidFill>
                  <a:schemeClr val="hlink"/>
                </a:solidFill>
              </a:rPr>
              <a:t>décider de l’utilisation ou non d’une </a:t>
            </a:r>
            <a:r>
              <a:rPr lang="fr-FR" sz="2400" b="1" dirty="0" smtClean="0">
                <a:solidFill>
                  <a:schemeClr val="hlink"/>
                </a:solidFill>
              </a:rPr>
              <a:t>méthode </a:t>
            </a:r>
            <a:r>
              <a:rPr lang="fr-FR" sz="2400" b="1" dirty="0" smtClean="0">
                <a:solidFill>
                  <a:schemeClr val="hlink"/>
                </a:solidFill>
                <a:sym typeface="Wingdings" pitchFamily="2" charset="2"/>
              </a:rPr>
              <a:t> </a:t>
            </a:r>
            <a:r>
              <a:rPr lang="fr-FR" sz="2400" b="1" dirty="0" smtClean="0">
                <a:solidFill>
                  <a:schemeClr val="hlink"/>
                </a:solidFill>
              </a:rPr>
              <a:t>toutes fourniront </a:t>
            </a:r>
            <a:r>
              <a:rPr lang="fr-FR" sz="2400" b="1" dirty="0">
                <a:solidFill>
                  <a:schemeClr val="hlink"/>
                </a:solidFill>
              </a:rPr>
              <a:t>des estimations, </a:t>
            </a:r>
          </a:p>
          <a:p>
            <a:pPr algn="ctr"/>
            <a:r>
              <a:rPr lang="fr-FR" sz="2400" b="1" dirty="0">
                <a:solidFill>
                  <a:schemeClr val="hlink"/>
                </a:solidFill>
              </a:rPr>
              <a:t>mais toujours bien garder en tête les </a:t>
            </a:r>
            <a:r>
              <a:rPr lang="fr-FR" sz="2400" b="1" u="sng" dirty="0">
                <a:solidFill>
                  <a:schemeClr val="hlink"/>
                </a:solidFill>
              </a:rPr>
              <a:t>hypothèses de chaque méthode</a:t>
            </a:r>
            <a:r>
              <a:rPr lang="fr-FR" sz="2400" b="1" dirty="0">
                <a:solidFill>
                  <a:schemeClr val="hlink"/>
                </a:solidFill>
              </a:rPr>
              <a:t> </a:t>
            </a:r>
            <a:r>
              <a:rPr lang="fr-FR" sz="2400" b="1" dirty="0" smtClean="0">
                <a:solidFill>
                  <a:schemeClr val="hlink"/>
                </a:solidFill>
              </a:rPr>
              <a:t>lors </a:t>
            </a:r>
            <a:r>
              <a:rPr lang="fr-FR" sz="2400" b="1" dirty="0">
                <a:solidFill>
                  <a:schemeClr val="hlink"/>
                </a:solidFill>
              </a:rPr>
              <a:t>de la discussion des résultats obtenus. </a:t>
            </a:r>
          </a:p>
        </p:txBody>
      </p:sp>
      <p:sp>
        <p:nvSpPr>
          <p:cNvPr id="124934" name="Text Box 6"/>
          <p:cNvSpPr txBox="1">
            <a:spLocks noChangeArrowheads="1"/>
          </p:cNvSpPr>
          <p:nvPr/>
        </p:nvSpPr>
        <p:spPr bwMode="auto">
          <a:xfrm>
            <a:off x="1901825" y="935038"/>
            <a:ext cx="5478463" cy="549275"/>
          </a:xfrm>
          <a:prstGeom prst="rect">
            <a:avLst/>
          </a:prstGeom>
          <a:noFill/>
          <a:ln w="9525">
            <a:noFill/>
            <a:miter lim="800000"/>
            <a:headEnd/>
            <a:tailEnd/>
          </a:ln>
        </p:spPr>
        <p:txBody>
          <a:bodyPr wrap="none">
            <a:spAutoFit/>
          </a:bodyPr>
          <a:lstStyle/>
          <a:p>
            <a:r>
              <a:rPr lang="fr-FR" sz="3000" b="1"/>
              <a:t>La pertinence d’une méthode</a:t>
            </a:r>
          </a:p>
        </p:txBody>
      </p:sp>
    </p:spTree>
    <p:extLst>
      <p:ext uri="{BB962C8B-B14F-4D97-AF65-F5344CB8AC3E}">
        <p14:creationId xmlns:p14="http://schemas.microsoft.com/office/powerpoint/2010/main" val="2543347139"/>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36" name="Oval 12"/>
          <p:cNvSpPr>
            <a:spLocks noChangeArrowheads="1"/>
          </p:cNvSpPr>
          <p:nvPr/>
        </p:nvSpPr>
        <p:spPr bwMode="auto">
          <a:xfrm>
            <a:off x="1406157" y="724216"/>
            <a:ext cx="4032250" cy="2160587"/>
          </a:xfrm>
          <a:prstGeom prst="ellipse">
            <a:avLst/>
          </a:prstGeom>
          <a:solidFill>
            <a:schemeClr val="accent1">
              <a:alpha val="85097"/>
            </a:schemeClr>
          </a:solidFill>
          <a:ln w="9525">
            <a:solidFill>
              <a:schemeClr val="tx1"/>
            </a:solidFill>
            <a:round/>
            <a:headEnd/>
            <a:tailEnd/>
          </a:ln>
        </p:spPr>
        <p:txBody>
          <a:bodyPr wrap="none" anchor="ctr"/>
          <a:lstStyle/>
          <a:p>
            <a:endParaRPr lang="fr-FR"/>
          </a:p>
        </p:txBody>
      </p:sp>
      <p:sp>
        <p:nvSpPr>
          <p:cNvPr id="129026" name="Oval 2"/>
          <p:cNvSpPr>
            <a:spLocks noChangeArrowheads="1"/>
          </p:cNvSpPr>
          <p:nvPr/>
        </p:nvSpPr>
        <p:spPr bwMode="auto">
          <a:xfrm>
            <a:off x="4786313" y="1485925"/>
            <a:ext cx="3962400" cy="4535487"/>
          </a:xfrm>
          <a:prstGeom prst="ellipse">
            <a:avLst/>
          </a:prstGeom>
          <a:solidFill>
            <a:schemeClr val="accent2">
              <a:alpha val="85097"/>
            </a:schemeClr>
          </a:solidFill>
          <a:ln w="9525">
            <a:solidFill>
              <a:schemeClr val="tx1"/>
            </a:solidFill>
            <a:round/>
            <a:headEnd/>
            <a:tailEnd/>
          </a:ln>
        </p:spPr>
        <p:txBody>
          <a:bodyPr wrap="none" anchor="ctr"/>
          <a:lstStyle/>
          <a:p>
            <a:endParaRPr lang="fr-FR"/>
          </a:p>
        </p:txBody>
      </p:sp>
      <p:sp>
        <p:nvSpPr>
          <p:cNvPr id="129027" name="Oval 3"/>
          <p:cNvSpPr>
            <a:spLocks noChangeArrowheads="1"/>
          </p:cNvSpPr>
          <p:nvPr/>
        </p:nvSpPr>
        <p:spPr bwMode="auto">
          <a:xfrm>
            <a:off x="1333926" y="2846536"/>
            <a:ext cx="4176713" cy="3240087"/>
          </a:xfrm>
          <a:prstGeom prst="ellipse">
            <a:avLst/>
          </a:prstGeom>
          <a:solidFill>
            <a:schemeClr val="hlink">
              <a:alpha val="85097"/>
            </a:schemeClr>
          </a:solidFill>
          <a:ln w="9525">
            <a:solidFill>
              <a:schemeClr val="tx1"/>
            </a:solidFill>
            <a:round/>
            <a:headEnd/>
            <a:tailEnd/>
          </a:ln>
        </p:spPr>
        <p:txBody>
          <a:bodyPr wrap="none" anchor="ctr"/>
          <a:lstStyle/>
          <a:p>
            <a:endParaRPr lang="fr-FR"/>
          </a:p>
        </p:txBody>
      </p:sp>
      <p:sp>
        <p:nvSpPr>
          <p:cNvPr id="129028" name="Line 4"/>
          <p:cNvSpPr>
            <a:spLocks noChangeShapeType="1"/>
          </p:cNvSpPr>
          <p:nvPr/>
        </p:nvSpPr>
        <p:spPr bwMode="auto">
          <a:xfrm>
            <a:off x="0" y="549275"/>
            <a:ext cx="9144000" cy="0"/>
          </a:xfrm>
          <a:prstGeom prst="line">
            <a:avLst/>
          </a:prstGeom>
          <a:noFill/>
          <a:ln w="28575">
            <a:solidFill>
              <a:schemeClr val="tx1"/>
            </a:solidFill>
            <a:round/>
            <a:headEnd/>
            <a:tailEnd/>
          </a:ln>
        </p:spPr>
        <p:txBody>
          <a:bodyPr/>
          <a:lstStyle/>
          <a:p>
            <a:endParaRPr lang="fr-FR"/>
          </a:p>
        </p:txBody>
      </p:sp>
      <p:sp>
        <p:nvSpPr>
          <p:cNvPr id="129029" name="Text Box 5"/>
          <p:cNvSpPr txBox="1">
            <a:spLocks noChangeArrowheads="1"/>
          </p:cNvSpPr>
          <p:nvPr/>
        </p:nvSpPr>
        <p:spPr bwMode="auto">
          <a:xfrm>
            <a:off x="4251325" y="109538"/>
            <a:ext cx="4857750" cy="366712"/>
          </a:xfrm>
          <a:prstGeom prst="rect">
            <a:avLst/>
          </a:prstGeom>
          <a:noFill/>
          <a:ln w="9525">
            <a:noFill/>
            <a:miter lim="800000"/>
            <a:headEnd/>
            <a:tailEnd/>
          </a:ln>
        </p:spPr>
        <p:txBody>
          <a:bodyPr wrap="none">
            <a:spAutoFit/>
          </a:bodyPr>
          <a:lstStyle/>
          <a:p>
            <a:r>
              <a:rPr lang="fr-FR" b="1" i="1"/>
              <a:t>Choisir une méthode : comment trancher ?</a:t>
            </a:r>
          </a:p>
        </p:txBody>
      </p:sp>
      <p:sp>
        <p:nvSpPr>
          <p:cNvPr id="129031" name="Line 7"/>
          <p:cNvSpPr>
            <a:spLocks noChangeShapeType="1"/>
          </p:cNvSpPr>
          <p:nvPr/>
        </p:nvSpPr>
        <p:spPr bwMode="auto">
          <a:xfrm flipV="1">
            <a:off x="1403350" y="1125538"/>
            <a:ext cx="0" cy="5256212"/>
          </a:xfrm>
          <a:prstGeom prst="line">
            <a:avLst/>
          </a:prstGeom>
          <a:noFill/>
          <a:ln w="38100">
            <a:solidFill>
              <a:schemeClr val="tx1"/>
            </a:solidFill>
            <a:round/>
            <a:headEnd/>
            <a:tailEnd type="triangle" w="med" len="med"/>
          </a:ln>
        </p:spPr>
        <p:txBody>
          <a:bodyPr/>
          <a:lstStyle/>
          <a:p>
            <a:endParaRPr lang="fr-FR"/>
          </a:p>
        </p:txBody>
      </p:sp>
      <p:sp>
        <p:nvSpPr>
          <p:cNvPr id="129033" name="Text Box 9"/>
          <p:cNvSpPr txBox="1">
            <a:spLocks noChangeArrowheads="1"/>
          </p:cNvSpPr>
          <p:nvPr/>
        </p:nvSpPr>
        <p:spPr bwMode="auto">
          <a:xfrm rot="-5400000">
            <a:off x="-490537" y="3700463"/>
            <a:ext cx="2559050" cy="641350"/>
          </a:xfrm>
          <a:prstGeom prst="rect">
            <a:avLst/>
          </a:prstGeom>
          <a:noFill/>
          <a:ln w="9525">
            <a:noFill/>
            <a:miter lim="800000"/>
            <a:headEnd/>
            <a:tailEnd/>
          </a:ln>
        </p:spPr>
        <p:txBody>
          <a:bodyPr wrap="none">
            <a:spAutoFit/>
          </a:bodyPr>
          <a:lstStyle/>
          <a:p>
            <a:pPr algn="ctr"/>
            <a:r>
              <a:rPr lang="fr-FR"/>
              <a:t>Abondance de l’espèce</a:t>
            </a:r>
          </a:p>
          <a:p>
            <a:pPr algn="ctr"/>
            <a:r>
              <a:rPr lang="fr-FR"/>
              <a:t>ou détectabilité</a:t>
            </a:r>
          </a:p>
        </p:txBody>
      </p:sp>
      <p:sp>
        <p:nvSpPr>
          <p:cNvPr id="129034" name="Text Box 10"/>
          <p:cNvSpPr txBox="1">
            <a:spLocks noChangeArrowheads="1"/>
          </p:cNvSpPr>
          <p:nvPr/>
        </p:nvSpPr>
        <p:spPr bwMode="auto">
          <a:xfrm>
            <a:off x="2916130" y="4020308"/>
            <a:ext cx="2051050" cy="366712"/>
          </a:xfrm>
          <a:prstGeom prst="rect">
            <a:avLst/>
          </a:prstGeom>
          <a:noFill/>
          <a:ln w="9525">
            <a:noFill/>
            <a:miter lim="800000"/>
            <a:headEnd/>
            <a:tailEnd/>
          </a:ln>
        </p:spPr>
        <p:txBody>
          <a:bodyPr wrap="none">
            <a:spAutoFit/>
          </a:bodyPr>
          <a:lstStyle/>
          <a:p>
            <a:r>
              <a:rPr lang="fr-FR" dirty="0"/>
              <a:t>Distance </a:t>
            </a:r>
            <a:r>
              <a:rPr lang="fr-FR" dirty="0" err="1"/>
              <a:t>sampling</a:t>
            </a:r>
            <a:endParaRPr lang="fr-FR" dirty="0"/>
          </a:p>
        </p:txBody>
      </p:sp>
      <p:sp>
        <p:nvSpPr>
          <p:cNvPr id="129035" name="Text Box 11"/>
          <p:cNvSpPr txBox="1">
            <a:spLocks noChangeArrowheads="1"/>
          </p:cNvSpPr>
          <p:nvPr/>
        </p:nvSpPr>
        <p:spPr bwMode="auto">
          <a:xfrm>
            <a:off x="6142038" y="3495700"/>
            <a:ext cx="2101850" cy="366712"/>
          </a:xfrm>
          <a:prstGeom prst="rect">
            <a:avLst/>
          </a:prstGeom>
          <a:noFill/>
          <a:ln w="9525">
            <a:noFill/>
            <a:miter lim="800000"/>
            <a:headEnd/>
            <a:tailEnd/>
          </a:ln>
        </p:spPr>
        <p:txBody>
          <a:bodyPr wrap="none">
            <a:spAutoFit/>
          </a:bodyPr>
          <a:lstStyle/>
          <a:p>
            <a:r>
              <a:rPr lang="fr-FR"/>
              <a:t>Presence/Absence</a:t>
            </a:r>
          </a:p>
        </p:txBody>
      </p:sp>
      <p:sp>
        <p:nvSpPr>
          <p:cNvPr id="129037" name="Oval 13"/>
          <p:cNvSpPr>
            <a:spLocks noChangeArrowheads="1"/>
          </p:cNvSpPr>
          <p:nvPr/>
        </p:nvSpPr>
        <p:spPr bwMode="auto">
          <a:xfrm>
            <a:off x="1403350" y="2276500"/>
            <a:ext cx="1584325" cy="2665412"/>
          </a:xfrm>
          <a:prstGeom prst="ellipse">
            <a:avLst/>
          </a:prstGeom>
          <a:solidFill>
            <a:schemeClr val="folHlink">
              <a:alpha val="85097"/>
            </a:schemeClr>
          </a:solidFill>
          <a:ln w="9525">
            <a:solidFill>
              <a:schemeClr val="tx1"/>
            </a:solidFill>
            <a:round/>
            <a:headEnd/>
            <a:tailEnd/>
          </a:ln>
        </p:spPr>
        <p:txBody>
          <a:bodyPr wrap="none" anchor="ctr"/>
          <a:lstStyle/>
          <a:p>
            <a:endParaRPr lang="fr-FR"/>
          </a:p>
        </p:txBody>
      </p:sp>
      <p:sp>
        <p:nvSpPr>
          <p:cNvPr id="129038" name="Text Box 14"/>
          <p:cNvSpPr txBox="1">
            <a:spLocks noChangeArrowheads="1"/>
          </p:cNvSpPr>
          <p:nvPr/>
        </p:nvSpPr>
        <p:spPr bwMode="auto">
          <a:xfrm>
            <a:off x="1763688" y="3494335"/>
            <a:ext cx="704850" cy="366713"/>
          </a:xfrm>
          <a:prstGeom prst="rect">
            <a:avLst/>
          </a:prstGeom>
          <a:noFill/>
          <a:ln w="9525">
            <a:noFill/>
            <a:miter lim="800000"/>
            <a:headEnd/>
            <a:tailEnd/>
          </a:ln>
        </p:spPr>
        <p:txBody>
          <a:bodyPr>
            <a:spAutoFit/>
          </a:bodyPr>
          <a:lstStyle/>
          <a:p>
            <a:r>
              <a:rPr lang="fr-FR" dirty="0"/>
              <a:t>CMR</a:t>
            </a:r>
          </a:p>
        </p:txBody>
      </p:sp>
      <p:sp>
        <p:nvSpPr>
          <p:cNvPr id="129039" name="Text Box 15"/>
          <p:cNvSpPr txBox="1">
            <a:spLocks noChangeArrowheads="1"/>
          </p:cNvSpPr>
          <p:nvPr/>
        </p:nvSpPr>
        <p:spPr bwMode="auto">
          <a:xfrm>
            <a:off x="2843213" y="1481603"/>
            <a:ext cx="1619250" cy="366712"/>
          </a:xfrm>
          <a:prstGeom prst="rect">
            <a:avLst/>
          </a:prstGeom>
          <a:noFill/>
          <a:ln w="9525">
            <a:noFill/>
            <a:miter lim="800000"/>
            <a:headEnd/>
            <a:tailEnd/>
          </a:ln>
        </p:spPr>
        <p:txBody>
          <a:bodyPr wrap="none">
            <a:spAutoFit/>
          </a:bodyPr>
          <a:lstStyle/>
          <a:p>
            <a:r>
              <a:rPr lang="fr-FR" dirty="0"/>
              <a:t>recensements</a:t>
            </a:r>
          </a:p>
        </p:txBody>
      </p:sp>
      <p:sp>
        <p:nvSpPr>
          <p:cNvPr id="16" name="Line 8"/>
          <p:cNvSpPr>
            <a:spLocks noChangeShapeType="1"/>
          </p:cNvSpPr>
          <p:nvPr/>
        </p:nvSpPr>
        <p:spPr bwMode="auto">
          <a:xfrm flipV="1">
            <a:off x="900113" y="6021288"/>
            <a:ext cx="7632700" cy="0"/>
          </a:xfrm>
          <a:prstGeom prst="line">
            <a:avLst/>
          </a:prstGeom>
          <a:noFill/>
          <a:ln w="38100">
            <a:solidFill>
              <a:schemeClr val="tx1"/>
            </a:solidFill>
            <a:round/>
            <a:headEnd/>
            <a:tailEnd type="triangle" w="med" len="med"/>
          </a:ln>
        </p:spPr>
        <p:txBody>
          <a:bodyPr/>
          <a:lstStyle/>
          <a:p>
            <a:endParaRPr lang="fr-FR"/>
          </a:p>
        </p:txBody>
      </p:sp>
      <p:sp>
        <p:nvSpPr>
          <p:cNvPr id="17" name="Text Box 8"/>
          <p:cNvSpPr txBox="1">
            <a:spLocks noChangeArrowheads="1"/>
          </p:cNvSpPr>
          <p:nvPr/>
        </p:nvSpPr>
        <p:spPr bwMode="auto">
          <a:xfrm>
            <a:off x="3764029" y="6086623"/>
            <a:ext cx="2619243" cy="369332"/>
          </a:xfrm>
          <a:prstGeom prst="rect">
            <a:avLst/>
          </a:prstGeom>
          <a:noFill/>
          <a:ln w="9525">
            <a:noFill/>
            <a:miter lim="800000"/>
            <a:headEnd/>
            <a:tailEnd/>
          </a:ln>
        </p:spPr>
        <p:txBody>
          <a:bodyPr wrap="none">
            <a:spAutoFit/>
          </a:bodyPr>
          <a:lstStyle/>
          <a:p>
            <a:pPr algn="ctr"/>
            <a:r>
              <a:rPr lang="fr-FR" dirty="0" smtClean="0"/>
              <a:t>Echelle spatiale de l’étude</a:t>
            </a:r>
            <a:endParaRPr lang="fr-FR" dirty="0"/>
          </a:p>
        </p:txBody>
      </p:sp>
    </p:spTree>
    <p:extLst>
      <p:ext uri="{BB962C8B-B14F-4D97-AF65-F5344CB8AC3E}">
        <p14:creationId xmlns:p14="http://schemas.microsoft.com/office/powerpoint/2010/main" val="738163980"/>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Oval 2"/>
          <p:cNvSpPr>
            <a:spLocks noChangeArrowheads="1"/>
          </p:cNvSpPr>
          <p:nvPr/>
        </p:nvSpPr>
        <p:spPr bwMode="auto">
          <a:xfrm>
            <a:off x="1403350" y="1988840"/>
            <a:ext cx="4392613" cy="2879725"/>
          </a:xfrm>
          <a:prstGeom prst="ellipse">
            <a:avLst/>
          </a:prstGeom>
          <a:solidFill>
            <a:schemeClr val="hlink"/>
          </a:solidFill>
          <a:ln w="9525">
            <a:solidFill>
              <a:schemeClr val="tx1"/>
            </a:solidFill>
            <a:round/>
            <a:headEnd/>
            <a:tailEnd/>
          </a:ln>
        </p:spPr>
        <p:txBody>
          <a:bodyPr wrap="none" anchor="ctr"/>
          <a:lstStyle/>
          <a:p>
            <a:endParaRPr lang="fr-FR"/>
          </a:p>
        </p:txBody>
      </p:sp>
      <p:sp>
        <p:nvSpPr>
          <p:cNvPr id="125955" name="Oval 3"/>
          <p:cNvSpPr>
            <a:spLocks noChangeArrowheads="1"/>
          </p:cNvSpPr>
          <p:nvPr/>
        </p:nvSpPr>
        <p:spPr bwMode="auto">
          <a:xfrm>
            <a:off x="1476375" y="4581426"/>
            <a:ext cx="5400675" cy="1439862"/>
          </a:xfrm>
          <a:prstGeom prst="ellipse">
            <a:avLst/>
          </a:prstGeom>
          <a:solidFill>
            <a:schemeClr val="accent2">
              <a:alpha val="85097"/>
            </a:schemeClr>
          </a:solidFill>
          <a:ln w="9525">
            <a:solidFill>
              <a:schemeClr val="tx1"/>
            </a:solidFill>
            <a:round/>
            <a:headEnd/>
            <a:tailEnd/>
          </a:ln>
        </p:spPr>
        <p:txBody>
          <a:bodyPr wrap="none" anchor="ctr"/>
          <a:lstStyle/>
          <a:p>
            <a:endParaRPr lang="fr-FR"/>
          </a:p>
        </p:txBody>
      </p:sp>
      <p:sp>
        <p:nvSpPr>
          <p:cNvPr id="125956" name="Oval 4"/>
          <p:cNvSpPr>
            <a:spLocks noChangeArrowheads="1"/>
          </p:cNvSpPr>
          <p:nvPr/>
        </p:nvSpPr>
        <p:spPr bwMode="auto">
          <a:xfrm>
            <a:off x="5219700" y="1773238"/>
            <a:ext cx="3384550" cy="4464050"/>
          </a:xfrm>
          <a:prstGeom prst="ellipse">
            <a:avLst/>
          </a:prstGeom>
          <a:solidFill>
            <a:schemeClr val="folHlink">
              <a:alpha val="85097"/>
            </a:schemeClr>
          </a:solidFill>
          <a:ln w="9525">
            <a:solidFill>
              <a:schemeClr val="tx1"/>
            </a:solidFill>
            <a:round/>
            <a:headEnd/>
            <a:tailEnd/>
          </a:ln>
        </p:spPr>
        <p:txBody>
          <a:bodyPr wrap="none" anchor="ctr"/>
          <a:lstStyle/>
          <a:p>
            <a:endParaRPr lang="fr-FR"/>
          </a:p>
        </p:txBody>
      </p:sp>
      <p:sp>
        <p:nvSpPr>
          <p:cNvPr id="125957" name="Oval 5"/>
          <p:cNvSpPr>
            <a:spLocks noChangeArrowheads="1"/>
          </p:cNvSpPr>
          <p:nvPr/>
        </p:nvSpPr>
        <p:spPr bwMode="auto">
          <a:xfrm>
            <a:off x="1403350" y="909017"/>
            <a:ext cx="6624638" cy="1439863"/>
          </a:xfrm>
          <a:prstGeom prst="ellipse">
            <a:avLst/>
          </a:prstGeom>
          <a:solidFill>
            <a:schemeClr val="accent1">
              <a:alpha val="85097"/>
            </a:schemeClr>
          </a:solidFill>
          <a:ln w="9525">
            <a:solidFill>
              <a:schemeClr val="tx1"/>
            </a:solidFill>
            <a:round/>
            <a:headEnd/>
            <a:tailEnd/>
          </a:ln>
        </p:spPr>
        <p:txBody>
          <a:bodyPr wrap="none" anchor="ctr"/>
          <a:lstStyle/>
          <a:p>
            <a:endParaRPr lang="fr-FR"/>
          </a:p>
        </p:txBody>
      </p:sp>
      <p:sp>
        <p:nvSpPr>
          <p:cNvPr id="125958" name="Line 6"/>
          <p:cNvSpPr>
            <a:spLocks noChangeShapeType="1"/>
          </p:cNvSpPr>
          <p:nvPr/>
        </p:nvSpPr>
        <p:spPr bwMode="auto">
          <a:xfrm>
            <a:off x="0" y="549275"/>
            <a:ext cx="9144000" cy="0"/>
          </a:xfrm>
          <a:prstGeom prst="line">
            <a:avLst/>
          </a:prstGeom>
          <a:noFill/>
          <a:ln w="28575">
            <a:solidFill>
              <a:schemeClr val="tx1"/>
            </a:solidFill>
            <a:round/>
            <a:headEnd/>
            <a:tailEnd/>
          </a:ln>
        </p:spPr>
        <p:txBody>
          <a:bodyPr/>
          <a:lstStyle/>
          <a:p>
            <a:endParaRPr lang="fr-FR"/>
          </a:p>
        </p:txBody>
      </p:sp>
      <p:sp>
        <p:nvSpPr>
          <p:cNvPr id="125959" name="Text Box 7"/>
          <p:cNvSpPr txBox="1">
            <a:spLocks noChangeArrowheads="1"/>
          </p:cNvSpPr>
          <p:nvPr/>
        </p:nvSpPr>
        <p:spPr bwMode="auto">
          <a:xfrm>
            <a:off x="4251325" y="109538"/>
            <a:ext cx="4857750" cy="366712"/>
          </a:xfrm>
          <a:prstGeom prst="rect">
            <a:avLst/>
          </a:prstGeom>
          <a:noFill/>
          <a:ln w="9525">
            <a:noFill/>
            <a:miter lim="800000"/>
            <a:headEnd/>
            <a:tailEnd/>
          </a:ln>
        </p:spPr>
        <p:txBody>
          <a:bodyPr wrap="none">
            <a:spAutoFit/>
          </a:bodyPr>
          <a:lstStyle/>
          <a:p>
            <a:r>
              <a:rPr lang="fr-FR" b="1" i="1"/>
              <a:t>Choisir une méthode : comment trancher ?</a:t>
            </a:r>
          </a:p>
        </p:txBody>
      </p:sp>
      <p:sp>
        <p:nvSpPr>
          <p:cNvPr id="125960" name="Line 8"/>
          <p:cNvSpPr>
            <a:spLocks noChangeShapeType="1"/>
          </p:cNvSpPr>
          <p:nvPr/>
        </p:nvSpPr>
        <p:spPr bwMode="auto">
          <a:xfrm flipV="1">
            <a:off x="900113" y="6021288"/>
            <a:ext cx="7632700" cy="0"/>
          </a:xfrm>
          <a:prstGeom prst="line">
            <a:avLst/>
          </a:prstGeom>
          <a:noFill/>
          <a:ln w="38100">
            <a:solidFill>
              <a:schemeClr val="tx1"/>
            </a:solidFill>
            <a:round/>
            <a:headEnd/>
            <a:tailEnd type="triangle" w="med" len="med"/>
          </a:ln>
        </p:spPr>
        <p:txBody>
          <a:bodyPr/>
          <a:lstStyle/>
          <a:p>
            <a:endParaRPr lang="fr-FR"/>
          </a:p>
        </p:txBody>
      </p:sp>
      <p:sp>
        <p:nvSpPr>
          <p:cNvPr id="125961" name="Line 9"/>
          <p:cNvSpPr>
            <a:spLocks noChangeShapeType="1"/>
          </p:cNvSpPr>
          <p:nvPr/>
        </p:nvSpPr>
        <p:spPr bwMode="auto">
          <a:xfrm flipV="1">
            <a:off x="1403350" y="1125538"/>
            <a:ext cx="0" cy="5256212"/>
          </a:xfrm>
          <a:prstGeom prst="line">
            <a:avLst/>
          </a:prstGeom>
          <a:noFill/>
          <a:ln w="38100">
            <a:solidFill>
              <a:schemeClr val="tx1"/>
            </a:solidFill>
            <a:round/>
            <a:headEnd/>
            <a:tailEnd type="triangle" w="med" len="med"/>
          </a:ln>
        </p:spPr>
        <p:txBody>
          <a:bodyPr/>
          <a:lstStyle/>
          <a:p>
            <a:endParaRPr lang="fr-FR"/>
          </a:p>
        </p:txBody>
      </p:sp>
      <p:sp>
        <p:nvSpPr>
          <p:cNvPr id="125962" name="Text Box 10"/>
          <p:cNvSpPr txBox="1">
            <a:spLocks noChangeArrowheads="1"/>
          </p:cNvSpPr>
          <p:nvPr/>
        </p:nvSpPr>
        <p:spPr bwMode="auto">
          <a:xfrm>
            <a:off x="3419475" y="6028010"/>
            <a:ext cx="3816350" cy="641350"/>
          </a:xfrm>
          <a:prstGeom prst="rect">
            <a:avLst/>
          </a:prstGeom>
          <a:noFill/>
          <a:ln w="9525">
            <a:noFill/>
            <a:miter lim="800000"/>
            <a:headEnd/>
            <a:tailEnd/>
          </a:ln>
        </p:spPr>
        <p:txBody>
          <a:bodyPr wrap="none">
            <a:spAutoFit/>
          </a:bodyPr>
          <a:lstStyle/>
          <a:p>
            <a:pPr algn="ctr"/>
            <a:r>
              <a:rPr lang="fr-FR" dirty="0"/>
              <a:t>Budget disponible</a:t>
            </a:r>
          </a:p>
          <a:p>
            <a:pPr algn="ctr"/>
            <a:r>
              <a:rPr lang="fr-FR" dirty="0"/>
              <a:t>(temps, argent, moyens humains…)</a:t>
            </a:r>
          </a:p>
        </p:txBody>
      </p:sp>
      <p:sp>
        <p:nvSpPr>
          <p:cNvPr id="125963" name="Text Box 11"/>
          <p:cNvSpPr txBox="1">
            <a:spLocks noChangeArrowheads="1"/>
          </p:cNvSpPr>
          <p:nvPr/>
        </p:nvSpPr>
        <p:spPr bwMode="auto">
          <a:xfrm rot="-5400000">
            <a:off x="-490537" y="3700463"/>
            <a:ext cx="2559050" cy="641350"/>
          </a:xfrm>
          <a:prstGeom prst="rect">
            <a:avLst/>
          </a:prstGeom>
          <a:noFill/>
          <a:ln w="9525">
            <a:noFill/>
            <a:miter lim="800000"/>
            <a:headEnd/>
            <a:tailEnd/>
          </a:ln>
        </p:spPr>
        <p:txBody>
          <a:bodyPr wrap="none">
            <a:spAutoFit/>
          </a:bodyPr>
          <a:lstStyle/>
          <a:p>
            <a:pPr algn="ctr"/>
            <a:r>
              <a:rPr lang="fr-FR"/>
              <a:t>Abondance de l’espèce</a:t>
            </a:r>
          </a:p>
          <a:p>
            <a:pPr algn="ctr"/>
            <a:r>
              <a:rPr lang="fr-FR"/>
              <a:t>ou détectabilité</a:t>
            </a:r>
          </a:p>
        </p:txBody>
      </p:sp>
      <p:sp>
        <p:nvSpPr>
          <p:cNvPr id="125964" name="Text Box 12"/>
          <p:cNvSpPr txBox="1">
            <a:spLocks noChangeArrowheads="1"/>
          </p:cNvSpPr>
          <p:nvPr/>
        </p:nvSpPr>
        <p:spPr bwMode="auto">
          <a:xfrm>
            <a:off x="2555875" y="3501727"/>
            <a:ext cx="2051050" cy="366713"/>
          </a:xfrm>
          <a:prstGeom prst="rect">
            <a:avLst/>
          </a:prstGeom>
          <a:noFill/>
          <a:ln w="9525">
            <a:noFill/>
            <a:miter lim="800000"/>
            <a:headEnd/>
            <a:tailEnd/>
          </a:ln>
        </p:spPr>
        <p:txBody>
          <a:bodyPr wrap="none">
            <a:spAutoFit/>
          </a:bodyPr>
          <a:lstStyle/>
          <a:p>
            <a:r>
              <a:rPr lang="fr-FR" dirty="0"/>
              <a:t>Distance </a:t>
            </a:r>
            <a:r>
              <a:rPr lang="fr-FR" dirty="0" err="1"/>
              <a:t>sampling</a:t>
            </a:r>
            <a:endParaRPr lang="fr-FR" dirty="0"/>
          </a:p>
        </p:txBody>
      </p:sp>
      <p:sp>
        <p:nvSpPr>
          <p:cNvPr id="125965" name="Text Box 13"/>
          <p:cNvSpPr txBox="1">
            <a:spLocks noChangeArrowheads="1"/>
          </p:cNvSpPr>
          <p:nvPr/>
        </p:nvSpPr>
        <p:spPr bwMode="auto">
          <a:xfrm>
            <a:off x="6516688" y="3789363"/>
            <a:ext cx="704850" cy="366712"/>
          </a:xfrm>
          <a:prstGeom prst="rect">
            <a:avLst/>
          </a:prstGeom>
          <a:noFill/>
          <a:ln w="9525">
            <a:noFill/>
            <a:miter lim="800000"/>
            <a:headEnd/>
            <a:tailEnd/>
          </a:ln>
        </p:spPr>
        <p:txBody>
          <a:bodyPr wrap="none">
            <a:spAutoFit/>
          </a:bodyPr>
          <a:lstStyle/>
          <a:p>
            <a:r>
              <a:rPr lang="fr-FR"/>
              <a:t>CMR</a:t>
            </a:r>
          </a:p>
        </p:txBody>
      </p:sp>
      <p:sp>
        <p:nvSpPr>
          <p:cNvPr id="125966" name="Text Box 14"/>
          <p:cNvSpPr txBox="1">
            <a:spLocks noChangeArrowheads="1"/>
          </p:cNvSpPr>
          <p:nvPr/>
        </p:nvSpPr>
        <p:spPr bwMode="auto">
          <a:xfrm>
            <a:off x="3059113" y="4724301"/>
            <a:ext cx="2101850" cy="641350"/>
          </a:xfrm>
          <a:prstGeom prst="rect">
            <a:avLst/>
          </a:prstGeom>
          <a:noFill/>
          <a:ln w="9525">
            <a:noFill/>
            <a:miter lim="800000"/>
            <a:headEnd/>
            <a:tailEnd/>
          </a:ln>
        </p:spPr>
        <p:txBody>
          <a:bodyPr wrap="none">
            <a:spAutoFit/>
          </a:bodyPr>
          <a:lstStyle/>
          <a:p>
            <a:pPr algn="ctr"/>
            <a:r>
              <a:rPr lang="fr-FR" dirty="0" err="1"/>
              <a:t>Presence</a:t>
            </a:r>
            <a:r>
              <a:rPr lang="fr-FR" dirty="0"/>
              <a:t>/Absence</a:t>
            </a:r>
          </a:p>
          <a:p>
            <a:pPr algn="ctr"/>
            <a:r>
              <a:rPr lang="fr-FR" dirty="0"/>
              <a:t>Ou « </a:t>
            </a:r>
            <a:r>
              <a:rPr lang="fr-FR" dirty="0" err="1"/>
              <a:t>Royle</a:t>
            </a:r>
            <a:r>
              <a:rPr lang="fr-FR" dirty="0"/>
              <a:t> »</a:t>
            </a:r>
          </a:p>
        </p:txBody>
      </p:sp>
      <p:sp>
        <p:nvSpPr>
          <p:cNvPr id="125967" name="Text Box 15"/>
          <p:cNvSpPr txBox="1">
            <a:spLocks noChangeArrowheads="1"/>
          </p:cNvSpPr>
          <p:nvPr/>
        </p:nvSpPr>
        <p:spPr bwMode="auto">
          <a:xfrm>
            <a:off x="4140200" y="1485280"/>
            <a:ext cx="1619250" cy="366712"/>
          </a:xfrm>
          <a:prstGeom prst="rect">
            <a:avLst/>
          </a:prstGeom>
          <a:noFill/>
          <a:ln w="9525">
            <a:noFill/>
            <a:miter lim="800000"/>
            <a:headEnd/>
            <a:tailEnd/>
          </a:ln>
        </p:spPr>
        <p:txBody>
          <a:bodyPr wrap="none">
            <a:spAutoFit/>
          </a:bodyPr>
          <a:lstStyle/>
          <a:p>
            <a:r>
              <a:rPr lang="fr-FR" dirty="0"/>
              <a:t>recensements</a:t>
            </a:r>
          </a:p>
        </p:txBody>
      </p:sp>
    </p:spTree>
    <p:extLst>
      <p:ext uri="{BB962C8B-B14F-4D97-AF65-F5344CB8AC3E}">
        <p14:creationId xmlns:p14="http://schemas.microsoft.com/office/powerpoint/2010/main" val="375600786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Line 14"/>
          <p:cNvSpPr>
            <a:spLocks noChangeShapeType="1"/>
          </p:cNvSpPr>
          <p:nvPr/>
        </p:nvSpPr>
        <p:spPr bwMode="auto">
          <a:xfrm>
            <a:off x="1663700" y="4365625"/>
            <a:ext cx="646113" cy="47625"/>
          </a:xfrm>
          <a:prstGeom prst="line">
            <a:avLst/>
          </a:prstGeom>
          <a:noFill/>
          <a:ln w="9525">
            <a:solidFill>
              <a:schemeClr val="tx1"/>
            </a:solidFill>
            <a:round/>
            <a:headEnd/>
            <a:tailEnd/>
          </a:ln>
        </p:spPr>
        <p:txBody>
          <a:bodyPr/>
          <a:lstStyle/>
          <a:p>
            <a:endParaRPr lang="fr-FR"/>
          </a:p>
        </p:txBody>
      </p:sp>
      <p:sp>
        <p:nvSpPr>
          <p:cNvPr id="80898" name="Line 15"/>
          <p:cNvSpPr>
            <a:spLocks noChangeShapeType="1"/>
          </p:cNvSpPr>
          <p:nvPr/>
        </p:nvSpPr>
        <p:spPr bwMode="auto">
          <a:xfrm>
            <a:off x="2320925" y="4422775"/>
            <a:ext cx="1079500" cy="222250"/>
          </a:xfrm>
          <a:prstGeom prst="line">
            <a:avLst/>
          </a:prstGeom>
          <a:noFill/>
          <a:ln w="9525">
            <a:solidFill>
              <a:schemeClr val="tx1"/>
            </a:solidFill>
            <a:round/>
            <a:headEnd/>
            <a:tailEnd/>
          </a:ln>
        </p:spPr>
        <p:txBody>
          <a:bodyPr/>
          <a:lstStyle/>
          <a:p>
            <a:endParaRPr lang="fr-FR"/>
          </a:p>
        </p:txBody>
      </p:sp>
      <p:sp>
        <p:nvSpPr>
          <p:cNvPr id="80899" name="Line 16"/>
          <p:cNvSpPr>
            <a:spLocks noChangeShapeType="1"/>
          </p:cNvSpPr>
          <p:nvPr/>
        </p:nvSpPr>
        <p:spPr bwMode="auto">
          <a:xfrm flipV="1">
            <a:off x="3384550" y="4465638"/>
            <a:ext cx="938213" cy="174625"/>
          </a:xfrm>
          <a:prstGeom prst="line">
            <a:avLst/>
          </a:prstGeom>
          <a:noFill/>
          <a:ln w="9525">
            <a:solidFill>
              <a:schemeClr val="tx1"/>
            </a:solidFill>
            <a:round/>
            <a:headEnd/>
            <a:tailEnd/>
          </a:ln>
        </p:spPr>
        <p:txBody>
          <a:bodyPr/>
          <a:lstStyle/>
          <a:p>
            <a:endParaRPr lang="fr-FR"/>
          </a:p>
        </p:txBody>
      </p:sp>
      <p:sp>
        <p:nvSpPr>
          <p:cNvPr id="80900" name="Line 17"/>
          <p:cNvSpPr>
            <a:spLocks noChangeShapeType="1"/>
          </p:cNvSpPr>
          <p:nvPr/>
        </p:nvSpPr>
        <p:spPr bwMode="auto">
          <a:xfrm flipV="1">
            <a:off x="4356100" y="4005263"/>
            <a:ext cx="936625" cy="431800"/>
          </a:xfrm>
          <a:prstGeom prst="line">
            <a:avLst/>
          </a:prstGeom>
          <a:noFill/>
          <a:ln w="9525">
            <a:solidFill>
              <a:srgbClr val="C00000"/>
            </a:solidFill>
            <a:round/>
            <a:headEnd/>
            <a:tailEnd/>
          </a:ln>
        </p:spPr>
        <p:txBody>
          <a:bodyPr/>
          <a:lstStyle/>
          <a:p>
            <a:endParaRPr lang="fr-FR"/>
          </a:p>
        </p:txBody>
      </p:sp>
      <p:sp>
        <p:nvSpPr>
          <p:cNvPr id="80901" name="Line 18"/>
          <p:cNvSpPr>
            <a:spLocks noChangeShapeType="1"/>
          </p:cNvSpPr>
          <p:nvPr/>
        </p:nvSpPr>
        <p:spPr bwMode="auto">
          <a:xfrm flipV="1">
            <a:off x="5292725" y="3789363"/>
            <a:ext cx="1295400" cy="215900"/>
          </a:xfrm>
          <a:prstGeom prst="line">
            <a:avLst/>
          </a:prstGeom>
          <a:noFill/>
          <a:ln w="9525">
            <a:solidFill>
              <a:srgbClr val="C00000"/>
            </a:solidFill>
            <a:round/>
            <a:headEnd/>
            <a:tailEnd/>
          </a:ln>
        </p:spPr>
        <p:txBody>
          <a:bodyPr/>
          <a:lstStyle/>
          <a:p>
            <a:endParaRPr lang="fr-FR"/>
          </a:p>
        </p:txBody>
      </p:sp>
      <p:sp>
        <p:nvSpPr>
          <p:cNvPr id="80902" name="Line 19"/>
          <p:cNvSpPr>
            <a:spLocks noChangeShapeType="1"/>
          </p:cNvSpPr>
          <p:nvPr/>
        </p:nvSpPr>
        <p:spPr bwMode="auto">
          <a:xfrm flipV="1">
            <a:off x="6588125" y="3357563"/>
            <a:ext cx="1008063" cy="431800"/>
          </a:xfrm>
          <a:prstGeom prst="line">
            <a:avLst/>
          </a:prstGeom>
          <a:noFill/>
          <a:ln w="9525">
            <a:solidFill>
              <a:srgbClr val="C00000"/>
            </a:solidFill>
            <a:round/>
            <a:headEnd/>
            <a:tailEnd/>
          </a:ln>
        </p:spPr>
        <p:txBody>
          <a:bodyPr/>
          <a:lstStyle/>
          <a:p>
            <a:endParaRPr lang="fr-FR"/>
          </a:p>
        </p:txBody>
      </p:sp>
      <p:sp>
        <p:nvSpPr>
          <p:cNvPr id="80903" name="Line 20"/>
          <p:cNvSpPr>
            <a:spLocks noChangeShapeType="1"/>
          </p:cNvSpPr>
          <p:nvPr/>
        </p:nvSpPr>
        <p:spPr bwMode="auto">
          <a:xfrm>
            <a:off x="3708400" y="4005263"/>
            <a:ext cx="503238" cy="277812"/>
          </a:xfrm>
          <a:prstGeom prst="line">
            <a:avLst/>
          </a:prstGeom>
          <a:noFill/>
          <a:ln w="76200">
            <a:solidFill>
              <a:schemeClr val="tx1"/>
            </a:solidFill>
            <a:round/>
            <a:headEnd/>
            <a:tailEnd type="triangle" w="med" len="med"/>
          </a:ln>
        </p:spPr>
        <p:txBody>
          <a:bodyPr/>
          <a:lstStyle/>
          <a:p>
            <a:endParaRPr lang="fr-FR"/>
          </a:p>
        </p:txBody>
      </p:sp>
      <p:sp>
        <p:nvSpPr>
          <p:cNvPr id="80904" name="Text Box 22"/>
          <p:cNvSpPr txBox="1">
            <a:spLocks noChangeArrowheads="1"/>
          </p:cNvSpPr>
          <p:nvPr/>
        </p:nvSpPr>
        <p:spPr bwMode="auto">
          <a:xfrm>
            <a:off x="1000100" y="1643050"/>
            <a:ext cx="1250950" cy="641350"/>
          </a:xfrm>
          <a:prstGeom prst="rect">
            <a:avLst/>
          </a:prstGeom>
          <a:noFill/>
          <a:ln w="9525">
            <a:noFill/>
            <a:miter lim="800000"/>
            <a:headEnd/>
            <a:tailEnd/>
          </a:ln>
        </p:spPr>
        <p:txBody>
          <a:bodyPr wrap="none">
            <a:spAutoFit/>
          </a:bodyPr>
          <a:lstStyle/>
          <a:p>
            <a:pPr algn="ctr"/>
            <a:r>
              <a:rPr lang="fr-FR" dirty="0"/>
              <a:t>Nombre</a:t>
            </a:r>
          </a:p>
          <a:p>
            <a:pPr algn="ctr"/>
            <a:r>
              <a:rPr lang="fr-FR" dirty="0"/>
              <a:t>d’individus</a:t>
            </a:r>
          </a:p>
        </p:txBody>
      </p:sp>
      <p:sp>
        <p:nvSpPr>
          <p:cNvPr id="77834" name="Text Box 23"/>
          <p:cNvSpPr txBox="1">
            <a:spLocks noChangeArrowheads="1"/>
          </p:cNvSpPr>
          <p:nvPr/>
        </p:nvSpPr>
        <p:spPr bwMode="auto">
          <a:xfrm>
            <a:off x="2571736" y="428604"/>
            <a:ext cx="5180013" cy="862012"/>
          </a:xfrm>
          <a:prstGeom prst="rect">
            <a:avLst/>
          </a:prstGeom>
          <a:noFill/>
          <a:ln w="9525">
            <a:noFill/>
            <a:miter lim="800000"/>
            <a:headEnd/>
            <a:tailEnd/>
          </a:ln>
        </p:spPr>
        <p:txBody>
          <a:bodyPr wrap="none">
            <a:spAutoFit/>
          </a:bodyPr>
          <a:lstStyle/>
          <a:p>
            <a:pPr algn="ctr">
              <a:defRPr/>
            </a:pPr>
            <a:r>
              <a:rPr lang="fr-FR" sz="3000" b="1" dirty="0">
                <a:latin typeface="+mj-lt"/>
              </a:rPr>
              <a:t>Les protocoles de type « BACI »</a:t>
            </a:r>
          </a:p>
          <a:p>
            <a:pPr algn="ctr">
              <a:defRPr/>
            </a:pPr>
            <a:r>
              <a:rPr lang="fr-FR" sz="2000" b="1" i="1" dirty="0">
                <a:latin typeface="+mj-lt"/>
              </a:rPr>
              <a:t>(</a:t>
            </a:r>
            <a:r>
              <a:rPr lang="fr-FR" sz="2000" b="1" i="1" dirty="0" err="1">
                <a:latin typeface="+mj-lt"/>
              </a:rPr>
              <a:t>Before</a:t>
            </a:r>
            <a:r>
              <a:rPr lang="fr-FR" sz="2000" b="1" i="1" dirty="0">
                <a:latin typeface="+mj-lt"/>
              </a:rPr>
              <a:t> – </a:t>
            </a:r>
            <a:r>
              <a:rPr lang="fr-FR" sz="2000" b="1" i="1" dirty="0" err="1">
                <a:latin typeface="+mj-lt"/>
              </a:rPr>
              <a:t>After</a:t>
            </a:r>
            <a:r>
              <a:rPr lang="fr-FR" sz="2000" b="1" i="1" dirty="0">
                <a:latin typeface="+mj-lt"/>
              </a:rPr>
              <a:t>  Control Impact)</a:t>
            </a:r>
          </a:p>
        </p:txBody>
      </p:sp>
      <p:sp>
        <p:nvSpPr>
          <p:cNvPr id="80906" name="Oval 24"/>
          <p:cNvSpPr>
            <a:spLocks noChangeArrowheads="1"/>
          </p:cNvSpPr>
          <p:nvPr/>
        </p:nvSpPr>
        <p:spPr bwMode="auto">
          <a:xfrm>
            <a:off x="4238625" y="4367213"/>
            <a:ext cx="176213" cy="198437"/>
          </a:xfrm>
          <a:prstGeom prst="ellipse">
            <a:avLst/>
          </a:prstGeom>
          <a:solidFill>
            <a:srgbClr val="C00000"/>
          </a:solidFill>
          <a:ln w="9525">
            <a:solidFill>
              <a:srgbClr val="C00000"/>
            </a:solidFill>
            <a:round/>
            <a:headEnd/>
            <a:tailEnd/>
          </a:ln>
        </p:spPr>
        <p:txBody>
          <a:bodyPr wrap="none" anchor="ctr"/>
          <a:lstStyle/>
          <a:p>
            <a:endParaRPr lang="fr-FR"/>
          </a:p>
        </p:txBody>
      </p:sp>
      <p:sp>
        <p:nvSpPr>
          <p:cNvPr id="80907" name="Line 25"/>
          <p:cNvSpPr>
            <a:spLocks noChangeShapeType="1"/>
          </p:cNvSpPr>
          <p:nvPr/>
        </p:nvSpPr>
        <p:spPr bwMode="auto">
          <a:xfrm flipH="1" flipV="1">
            <a:off x="1465263" y="2274888"/>
            <a:ext cx="11112" cy="2882900"/>
          </a:xfrm>
          <a:prstGeom prst="line">
            <a:avLst/>
          </a:prstGeom>
          <a:noFill/>
          <a:ln w="38100">
            <a:solidFill>
              <a:schemeClr val="tx1"/>
            </a:solidFill>
            <a:round/>
            <a:headEnd/>
            <a:tailEnd type="triangle" w="med" len="med"/>
          </a:ln>
        </p:spPr>
        <p:txBody>
          <a:bodyPr/>
          <a:lstStyle/>
          <a:p>
            <a:endParaRPr lang="fr-FR"/>
          </a:p>
        </p:txBody>
      </p:sp>
      <p:sp>
        <p:nvSpPr>
          <p:cNvPr id="80908" name="Line 26"/>
          <p:cNvSpPr>
            <a:spLocks noChangeShapeType="1"/>
          </p:cNvSpPr>
          <p:nvPr/>
        </p:nvSpPr>
        <p:spPr bwMode="auto">
          <a:xfrm flipV="1">
            <a:off x="1465263" y="5145088"/>
            <a:ext cx="7162800" cy="12700"/>
          </a:xfrm>
          <a:prstGeom prst="line">
            <a:avLst/>
          </a:prstGeom>
          <a:noFill/>
          <a:ln w="38100">
            <a:solidFill>
              <a:schemeClr val="tx1"/>
            </a:solidFill>
            <a:round/>
            <a:headEnd/>
            <a:tailEnd type="triangle" w="med" len="med"/>
          </a:ln>
        </p:spPr>
        <p:txBody>
          <a:bodyPr/>
          <a:lstStyle/>
          <a:p>
            <a:endParaRPr lang="fr-FR"/>
          </a:p>
        </p:txBody>
      </p:sp>
      <p:sp>
        <p:nvSpPr>
          <p:cNvPr id="80909" name="Text Box 27"/>
          <p:cNvSpPr txBox="1">
            <a:spLocks noChangeArrowheads="1"/>
          </p:cNvSpPr>
          <p:nvPr/>
        </p:nvSpPr>
        <p:spPr bwMode="auto">
          <a:xfrm>
            <a:off x="2771775" y="3860800"/>
            <a:ext cx="920750" cy="366713"/>
          </a:xfrm>
          <a:prstGeom prst="rect">
            <a:avLst/>
          </a:prstGeom>
          <a:noFill/>
          <a:ln w="9525">
            <a:noFill/>
            <a:miter lim="800000"/>
            <a:headEnd/>
            <a:tailEnd/>
          </a:ln>
        </p:spPr>
        <p:txBody>
          <a:bodyPr wrap="none">
            <a:spAutoFit/>
          </a:bodyPr>
          <a:lstStyle/>
          <a:p>
            <a:r>
              <a:rPr lang="fr-FR"/>
              <a:t>gestion</a:t>
            </a:r>
          </a:p>
        </p:txBody>
      </p:sp>
      <p:sp>
        <p:nvSpPr>
          <p:cNvPr id="80910" name="Text Box 28"/>
          <p:cNvSpPr txBox="1">
            <a:spLocks noChangeArrowheads="1"/>
          </p:cNvSpPr>
          <p:nvPr/>
        </p:nvSpPr>
        <p:spPr bwMode="auto">
          <a:xfrm>
            <a:off x="8302625" y="5084763"/>
            <a:ext cx="806450" cy="366712"/>
          </a:xfrm>
          <a:prstGeom prst="rect">
            <a:avLst/>
          </a:prstGeom>
          <a:noFill/>
          <a:ln w="9525">
            <a:noFill/>
            <a:miter lim="800000"/>
            <a:headEnd/>
            <a:tailEnd/>
          </a:ln>
        </p:spPr>
        <p:txBody>
          <a:bodyPr wrap="none">
            <a:spAutoFit/>
          </a:bodyPr>
          <a:lstStyle/>
          <a:p>
            <a:r>
              <a:rPr lang="fr-FR"/>
              <a:t>temps</a:t>
            </a:r>
          </a:p>
        </p:txBody>
      </p:sp>
      <p:sp>
        <p:nvSpPr>
          <p:cNvPr id="80911" name="Text Box 29"/>
          <p:cNvSpPr txBox="1">
            <a:spLocks noChangeArrowheads="1"/>
          </p:cNvSpPr>
          <p:nvPr/>
        </p:nvSpPr>
        <p:spPr bwMode="auto">
          <a:xfrm>
            <a:off x="539750" y="5740400"/>
            <a:ext cx="8335963" cy="369888"/>
          </a:xfrm>
          <a:prstGeom prst="rect">
            <a:avLst/>
          </a:prstGeom>
          <a:noFill/>
          <a:ln w="9525">
            <a:noFill/>
            <a:miter lim="800000"/>
            <a:headEnd/>
            <a:tailEnd/>
          </a:ln>
        </p:spPr>
        <p:txBody>
          <a:bodyPr>
            <a:spAutoFit/>
          </a:bodyPr>
          <a:lstStyle/>
          <a:p>
            <a:pPr algn="ctr"/>
            <a:r>
              <a:rPr lang="fr-FR"/>
              <a:t>Dans cette situation on pourrait conclure que la gestion a un effet.</a:t>
            </a:r>
          </a:p>
        </p:txBody>
      </p:sp>
      <p:sp>
        <p:nvSpPr>
          <p:cNvPr id="80923" name="Text Box 56"/>
          <p:cNvSpPr txBox="1">
            <a:spLocks noChangeArrowheads="1"/>
          </p:cNvSpPr>
          <p:nvPr/>
        </p:nvSpPr>
        <p:spPr bwMode="auto">
          <a:xfrm>
            <a:off x="7740650" y="2997200"/>
            <a:ext cx="958850" cy="641350"/>
          </a:xfrm>
          <a:prstGeom prst="rect">
            <a:avLst/>
          </a:prstGeom>
          <a:noFill/>
          <a:ln w="9525">
            <a:noFill/>
            <a:miter lim="800000"/>
            <a:headEnd/>
            <a:tailEnd/>
          </a:ln>
        </p:spPr>
        <p:txBody>
          <a:bodyPr wrap="none">
            <a:spAutoFit/>
          </a:bodyPr>
          <a:lstStyle/>
          <a:p>
            <a:pPr algn="ctr"/>
            <a:r>
              <a:rPr lang="fr-FR"/>
              <a:t>Site</a:t>
            </a:r>
          </a:p>
          <a:p>
            <a:pPr algn="ctr"/>
            <a:r>
              <a:rPr lang="fr-FR"/>
              <a:t>« géré»</a:t>
            </a:r>
          </a:p>
        </p:txBody>
      </p:sp>
      <p:sp>
        <p:nvSpPr>
          <p:cNvPr id="29" name="ZoneTexte 28"/>
          <p:cNvSpPr txBox="1"/>
          <p:nvPr/>
        </p:nvSpPr>
        <p:spPr>
          <a:xfrm rot="16200000">
            <a:off x="-1763689" y="3967396"/>
            <a:ext cx="4490204" cy="677108"/>
          </a:xfrm>
          <a:prstGeom prst="rect">
            <a:avLst/>
          </a:prstGeom>
          <a:noFill/>
        </p:spPr>
        <p:txBody>
          <a:bodyPr wrap="none" rtlCol="0">
            <a:spAutoFit/>
          </a:bodyPr>
          <a:lstStyle/>
          <a:p>
            <a:r>
              <a:rPr lang="fr-FR" sz="3800" b="1" dirty="0" smtClean="0"/>
              <a:t>Mesurer un impact</a:t>
            </a:r>
            <a:endParaRPr lang="fr-FR" sz="3800" b="1" dirty="0"/>
          </a:p>
        </p:txBody>
      </p:sp>
    </p:spTree>
    <p:extLst>
      <p:ext uri="{BB962C8B-B14F-4D97-AF65-F5344CB8AC3E}">
        <p14:creationId xmlns:p14="http://schemas.microsoft.com/office/powerpoint/2010/main" val="22601387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0" y="0"/>
            <a:ext cx="5296643" cy="677108"/>
          </a:xfrm>
          <a:prstGeom prst="rect">
            <a:avLst/>
          </a:prstGeom>
          <a:noFill/>
        </p:spPr>
        <p:txBody>
          <a:bodyPr wrap="none" rtlCol="0">
            <a:spAutoFit/>
          </a:bodyPr>
          <a:lstStyle/>
          <a:p>
            <a:r>
              <a:rPr lang="fr-FR" sz="3800" b="1" dirty="0" smtClean="0"/>
              <a:t>Définir une population</a:t>
            </a:r>
            <a:endParaRPr lang="fr-FR" sz="3800" b="1" dirty="0"/>
          </a:p>
        </p:txBody>
      </p:sp>
      <p:sp>
        <p:nvSpPr>
          <p:cNvPr id="3" name="Text Box 2"/>
          <p:cNvSpPr txBox="1">
            <a:spLocks noChangeArrowheads="1"/>
          </p:cNvSpPr>
          <p:nvPr/>
        </p:nvSpPr>
        <p:spPr bwMode="auto">
          <a:xfrm>
            <a:off x="179512" y="836712"/>
            <a:ext cx="8964488" cy="4832092"/>
          </a:xfrm>
          <a:prstGeom prst="rect">
            <a:avLst/>
          </a:prstGeom>
          <a:noFill/>
          <a:ln w="9525">
            <a:noFill/>
            <a:miter lim="800000"/>
            <a:headEnd/>
            <a:tailEnd/>
          </a:ln>
          <a:effectLst/>
        </p:spPr>
        <p:txBody>
          <a:bodyPr wrap="square">
            <a:spAutoFit/>
          </a:bodyPr>
          <a:lstStyle/>
          <a:p>
            <a:r>
              <a:rPr lang="fr-FR" sz="2800" dirty="0"/>
              <a:t>Deux grands problèmes : </a:t>
            </a:r>
          </a:p>
          <a:p>
            <a:endParaRPr lang="fr-FR" sz="2800" dirty="0"/>
          </a:p>
          <a:p>
            <a:endParaRPr lang="fr-FR" sz="2800" dirty="0"/>
          </a:p>
          <a:p>
            <a:pPr lvl="2"/>
            <a:r>
              <a:rPr lang="fr-FR" sz="2800" b="1" i="1" dirty="0"/>
              <a:t>1-  « Ecologique » : définir les limites de la population et de l’aire qu’elle </a:t>
            </a:r>
            <a:r>
              <a:rPr lang="fr-FR" sz="2800" b="1" i="1" dirty="0" smtClean="0"/>
              <a:t>occupe?</a:t>
            </a:r>
            <a:endParaRPr lang="fr-FR" sz="2800" b="1" i="1" dirty="0"/>
          </a:p>
          <a:p>
            <a:endParaRPr lang="fr-FR" sz="2800" dirty="0"/>
          </a:p>
          <a:p>
            <a:endParaRPr lang="fr-FR" sz="2800" dirty="0"/>
          </a:p>
          <a:p>
            <a:pPr lvl="2"/>
            <a:r>
              <a:rPr lang="fr-FR" sz="2800" b="1" dirty="0"/>
              <a:t>2 – « </a:t>
            </a:r>
            <a:r>
              <a:rPr lang="fr-FR" sz="2800" b="1" i="1" dirty="0"/>
              <a:t>Méthodologique</a:t>
            </a:r>
            <a:r>
              <a:rPr lang="fr-FR" sz="2800" b="1" dirty="0"/>
              <a:t> » : comment couvrir exhaustivement l’aire occupée par la </a:t>
            </a:r>
            <a:r>
              <a:rPr lang="fr-FR" sz="2800" b="1" dirty="0" smtClean="0"/>
              <a:t>population?</a:t>
            </a:r>
            <a:endParaRPr lang="fr-FR" sz="2800" b="1" dirty="0"/>
          </a:p>
          <a:p>
            <a:endParaRPr lang="fr-FR" sz="2800" b="1" dirty="0"/>
          </a:p>
          <a:p>
            <a:endParaRPr lang="fr-FR" sz="2800" dirty="0"/>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Line 14"/>
          <p:cNvSpPr>
            <a:spLocks noChangeShapeType="1"/>
          </p:cNvSpPr>
          <p:nvPr/>
        </p:nvSpPr>
        <p:spPr bwMode="auto">
          <a:xfrm flipV="1">
            <a:off x="1606550" y="3336925"/>
            <a:ext cx="609600" cy="596900"/>
          </a:xfrm>
          <a:prstGeom prst="line">
            <a:avLst/>
          </a:prstGeom>
          <a:noFill/>
          <a:ln w="9525">
            <a:solidFill>
              <a:schemeClr val="tx1"/>
            </a:solidFill>
            <a:round/>
            <a:headEnd/>
            <a:tailEnd/>
          </a:ln>
        </p:spPr>
        <p:txBody>
          <a:bodyPr/>
          <a:lstStyle/>
          <a:p>
            <a:endParaRPr lang="fr-FR"/>
          </a:p>
        </p:txBody>
      </p:sp>
      <p:sp>
        <p:nvSpPr>
          <p:cNvPr id="82946" name="Line 15"/>
          <p:cNvSpPr>
            <a:spLocks noChangeShapeType="1"/>
          </p:cNvSpPr>
          <p:nvPr/>
        </p:nvSpPr>
        <p:spPr bwMode="auto">
          <a:xfrm>
            <a:off x="2238375" y="3340100"/>
            <a:ext cx="1079500" cy="222250"/>
          </a:xfrm>
          <a:prstGeom prst="line">
            <a:avLst/>
          </a:prstGeom>
          <a:noFill/>
          <a:ln w="9525">
            <a:solidFill>
              <a:schemeClr val="tx1"/>
            </a:solidFill>
            <a:round/>
            <a:headEnd/>
            <a:tailEnd/>
          </a:ln>
        </p:spPr>
        <p:txBody>
          <a:bodyPr/>
          <a:lstStyle/>
          <a:p>
            <a:endParaRPr lang="fr-FR"/>
          </a:p>
        </p:txBody>
      </p:sp>
      <p:sp>
        <p:nvSpPr>
          <p:cNvPr id="82947" name="Line 16"/>
          <p:cNvSpPr>
            <a:spLocks noChangeShapeType="1"/>
          </p:cNvSpPr>
          <p:nvPr/>
        </p:nvSpPr>
        <p:spPr bwMode="auto">
          <a:xfrm flipV="1">
            <a:off x="3332163" y="3429000"/>
            <a:ext cx="954087" cy="144463"/>
          </a:xfrm>
          <a:prstGeom prst="line">
            <a:avLst/>
          </a:prstGeom>
          <a:noFill/>
          <a:ln w="9525">
            <a:solidFill>
              <a:schemeClr val="tx1"/>
            </a:solidFill>
            <a:round/>
            <a:headEnd/>
            <a:tailEnd/>
          </a:ln>
        </p:spPr>
        <p:txBody>
          <a:bodyPr/>
          <a:lstStyle/>
          <a:p>
            <a:endParaRPr lang="fr-FR"/>
          </a:p>
        </p:txBody>
      </p:sp>
      <p:sp>
        <p:nvSpPr>
          <p:cNvPr id="82948" name="Line 17"/>
          <p:cNvSpPr>
            <a:spLocks noChangeShapeType="1"/>
          </p:cNvSpPr>
          <p:nvPr/>
        </p:nvSpPr>
        <p:spPr bwMode="auto">
          <a:xfrm flipV="1">
            <a:off x="4286250" y="3213100"/>
            <a:ext cx="1006475" cy="215900"/>
          </a:xfrm>
          <a:prstGeom prst="line">
            <a:avLst/>
          </a:prstGeom>
          <a:noFill/>
          <a:ln w="9525">
            <a:solidFill>
              <a:schemeClr val="tx1"/>
            </a:solidFill>
            <a:round/>
            <a:headEnd/>
            <a:tailEnd/>
          </a:ln>
        </p:spPr>
        <p:txBody>
          <a:bodyPr/>
          <a:lstStyle/>
          <a:p>
            <a:endParaRPr lang="fr-FR"/>
          </a:p>
        </p:txBody>
      </p:sp>
      <p:sp>
        <p:nvSpPr>
          <p:cNvPr id="82949" name="Line 18"/>
          <p:cNvSpPr>
            <a:spLocks noChangeShapeType="1"/>
          </p:cNvSpPr>
          <p:nvPr/>
        </p:nvSpPr>
        <p:spPr bwMode="auto">
          <a:xfrm flipV="1">
            <a:off x="5292725" y="2708275"/>
            <a:ext cx="1150938" cy="504825"/>
          </a:xfrm>
          <a:prstGeom prst="line">
            <a:avLst/>
          </a:prstGeom>
          <a:noFill/>
          <a:ln w="9525">
            <a:solidFill>
              <a:schemeClr val="tx1"/>
            </a:solidFill>
            <a:round/>
            <a:headEnd/>
            <a:tailEnd/>
          </a:ln>
        </p:spPr>
        <p:txBody>
          <a:bodyPr/>
          <a:lstStyle/>
          <a:p>
            <a:endParaRPr lang="fr-FR"/>
          </a:p>
        </p:txBody>
      </p:sp>
      <p:sp>
        <p:nvSpPr>
          <p:cNvPr id="82950" name="Line 25"/>
          <p:cNvSpPr>
            <a:spLocks noChangeShapeType="1"/>
          </p:cNvSpPr>
          <p:nvPr/>
        </p:nvSpPr>
        <p:spPr bwMode="auto">
          <a:xfrm flipV="1">
            <a:off x="6443663" y="2205038"/>
            <a:ext cx="1008062" cy="503237"/>
          </a:xfrm>
          <a:prstGeom prst="line">
            <a:avLst/>
          </a:prstGeom>
          <a:noFill/>
          <a:ln w="9525">
            <a:solidFill>
              <a:schemeClr val="tx1"/>
            </a:solidFill>
            <a:round/>
            <a:headEnd/>
            <a:tailEnd/>
          </a:ln>
        </p:spPr>
        <p:txBody>
          <a:bodyPr/>
          <a:lstStyle/>
          <a:p>
            <a:endParaRPr lang="fr-FR"/>
          </a:p>
        </p:txBody>
      </p:sp>
      <p:sp>
        <p:nvSpPr>
          <p:cNvPr id="82951" name="Text Box 27"/>
          <p:cNvSpPr txBox="1">
            <a:spLocks noChangeArrowheads="1"/>
          </p:cNvSpPr>
          <p:nvPr/>
        </p:nvSpPr>
        <p:spPr bwMode="auto">
          <a:xfrm>
            <a:off x="7805738" y="1916113"/>
            <a:ext cx="869950" cy="641350"/>
          </a:xfrm>
          <a:prstGeom prst="rect">
            <a:avLst/>
          </a:prstGeom>
          <a:noFill/>
          <a:ln w="9525">
            <a:noFill/>
            <a:miter lim="800000"/>
            <a:headEnd/>
            <a:tailEnd/>
          </a:ln>
        </p:spPr>
        <p:txBody>
          <a:bodyPr wrap="none">
            <a:spAutoFit/>
          </a:bodyPr>
          <a:lstStyle/>
          <a:p>
            <a:pPr algn="ctr"/>
            <a:r>
              <a:rPr lang="fr-FR"/>
              <a:t>Site</a:t>
            </a:r>
          </a:p>
          <a:p>
            <a:pPr algn="ctr"/>
            <a:r>
              <a:rPr lang="fr-FR"/>
              <a:t>témoin</a:t>
            </a:r>
          </a:p>
        </p:txBody>
      </p:sp>
      <p:sp>
        <p:nvSpPr>
          <p:cNvPr id="82953" name="Line 33"/>
          <p:cNvSpPr>
            <a:spLocks noChangeShapeType="1"/>
          </p:cNvSpPr>
          <p:nvPr/>
        </p:nvSpPr>
        <p:spPr bwMode="auto">
          <a:xfrm flipH="1" flipV="1">
            <a:off x="1465263" y="2274888"/>
            <a:ext cx="11112" cy="2882900"/>
          </a:xfrm>
          <a:prstGeom prst="line">
            <a:avLst/>
          </a:prstGeom>
          <a:noFill/>
          <a:ln w="38100">
            <a:solidFill>
              <a:schemeClr val="tx1"/>
            </a:solidFill>
            <a:round/>
            <a:headEnd/>
            <a:tailEnd type="triangle" w="med" len="med"/>
          </a:ln>
        </p:spPr>
        <p:txBody>
          <a:bodyPr/>
          <a:lstStyle/>
          <a:p>
            <a:endParaRPr lang="fr-FR"/>
          </a:p>
        </p:txBody>
      </p:sp>
      <p:sp>
        <p:nvSpPr>
          <p:cNvPr id="82954" name="Line 34"/>
          <p:cNvSpPr>
            <a:spLocks noChangeShapeType="1"/>
          </p:cNvSpPr>
          <p:nvPr/>
        </p:nvSpPr>
        <p:spPr bwMode="auto">
          <a:xfrm flipV="1">
            <a:off x="1465263" y="5145088"/>
            <a:ext cx="7162800" cy="12700"/>
          </a:xfrm>
          <a:prstGeom prst="line">
            <a:avLst/>
          </a:prstGeom>
          <a:noFill/>
          <a:ln w="38100">
            <a:solidFill>
              <a:schemeClr val="tx1"/>
            </a:solidFill>
            <a:round/>
            <a:headEnd/>
            <a:tailEnd type="triangle" w="med" len="med"/>
          </a:ln>
        </p:spPr>
        <p:txBody>
          <a:bodyPr/>
          <a:lstStyle/>
          <a:p>
            <a:endParaRPr lang="fr-FR"/>
          </a:p>
        </p:txBody>
      </p:sp>
      <p:sp>
        <p:nvSpPr>
          <p:cNvPr id="82955" name="Text Box 36"/>
          <p:cNvSpPr txBox="1">
            <a:spLocks noChangeArrowheads="1"/>
          </p:cNvSpPr>
          <p:nvPr/>
        </p:nvSpPr>
        <p:spPr bwMode="auto">
          <a:xfrm>
            <a:off x="8302625" y="5084763"/>
            <a:ext cx="806450" cy="366712"/>
          </a:xfrm>
          <a:prstGeom prst="rect">
            <a:avLst/>
          </a:prstGeom>
          <a:noFill/>
          <a:ln w="9525">
            <a:noFill/>
            <a:miter lim="800000"/>
            <a:headEnd/>
            <a:tailEnd/>
          </a:ln>
        </p:spPr>
        <p:txBody>
          <a:bodyPr wrap="none">
            <a:spAutoFit/>
          </a:bodyPr>
          <a:lstStyle/>
          <a:p>
            <a:r>
              <a:rPr lang="fr-FR"/>
              <a:t>temps</a:t>
            </a:r>
          </a:p>
        </p:txBody>
      </p:sp>
      <p:sp>
        <p:nvSpPr>
          <p:cNvPr id="82956" name="Text Box 37"/>
          <p:cNvSpPr txBox="1">
            <a:spLocks noChangeArrowheads="1"/>
          </p:cNvSpPr>
          <p:nvPr/>
        </p:nvSpPr>
        <p:spPr bwMode="auto">
          <a:xfrm>
            <a:off x="914432" y="5537200"/>
            <a:ext cx="8229600" cy="641350"/>
          </a:xfrm>
          <a:prstGeom prst="rect">
            <a:avLst/>
          </a:prstGeom>
          <a:noFill/>
          <a:ln w="9525">
            <a:noFill/>
            <a:miter lim="800000"/>
            <a:headEnd/>
            <a:tailEnd/>
          </a:ln>
        </p:spPr>
        <p:txBody>
          <a:bodyPr>
            <a:spAutoFit/>
          </a:bodyPr>
          <a:lstStyle/>
          <a:p>
            <a:pPr algn="ctr"/>
            <a:r>
              <a:rPr lang="fr-FR" dirty="0"/>
              <a:t>Avec un témoin on montre ici que les </a:t>
            </a:r>
            <a:r>
              <a:rPr lang="fr-FR" b="1" dirty="0"/>
              <a:t>changements observés ne sont pas liés à la gestion !!</a:t>
            </a:r>
          </a:p>
        </p:txBody>
      </p:sp>
      <p:sp>
        <p:nvSpPr>
          <p:cNvPr id="82968" name="Line 49"/>
          <p:cNvSpPr>
            <a:spLocks noChangeShapeType="1"/>
          </p:cNvSpPr>
          <p:nvPr/>
        </p:nvSpPr>
        <p:spPr bwMode="auto">
          <a:xfrm>
            <a:off x="1663700" y="4365625"/>
            <a:ext cx="646113" cy="47625"/>
          </a:xfrm>
          <a:prstGeom prst="line">
            <a:avLst/>
          </a:prstGeom>
          <a:noFill/>
          <a:ln w="9525">
            <a:solidFill>
              <a:schemeClr val="tx1"/>
            </a:solidFill>
            <a:round/>
            <a:headEnd/>
            <a:tailEnd/>
          </a:ln>
        </p:spPr>
        <p:txBody>
          <a:bodyPr/>
          <a:lstStyle/>
          <a:p>
            <a:endParaRPr lang="fr-FR"/>
          </a:p>
        </p:txBody>
      </p:sp>
      <p:sp>
        <p:nvSpPr>
          <p:cNvPr id="82969" name="Line 50"/>
          <p:cNvSpPr>
            <a:spLocks noChangeShapeType="1"/>
          </p:cNvSpPr>
          <p:nvPr/>
        </p:nvSpPr>
        <p:spPr bwMode="auto">
          <a:xfrm>
            <a:off x="2320925" y="4422775"/>
            <a:ext cx="1079500" cy="222250"/>
          </a:xfrm>
          <a:prstGeom prst="line">
            <a:avLst/>
          </a:prstGeom>
          <a:noFill/>
          <a:ln w="9525">
            <a:solidFill>
              <a:schemeClr val="tx1"/>
            </a:solidFill>
            <a:round/>
            <a:headEnd/>
            <a:tailEnd/>
          </a:ln>
        </p:spPr>
        <p:txBody>
          <a:bodyPr/>
          <a:lstStyle/>
          <a:p>
            <a:endParaRPr lang="fr-FR"/>
          </a:p>
        </p:txBody>
      </p:sp>
      <p:sp>
        <p:nvSpPr>
          <p:cNvPr id="82970" name="Line 51"/>
          <p:cNvSpPr>
            <a:spLocks noChangeShapeType="1"/>
          </p:cNvSpPr>
          <p:nvPr/>
        </p:nvSpPr>
        <p:spPr bwMode="auto">
          <a:xfrm flipV="1">
            <a:off x="3384550" y="4465638"/>
            <a:ext cx="938213" cy="174625"/>
          </a:xfrm>
          <a:prstGeom prst="line">
            <a:avLst/>
          </a:prstGeom>
          <a:noFill/>
          <a:ln w="9525">
            <a:solidFill>
              <a:schemeClr val="tx1"/>
            </a:solidFill>
            <a:round/>
            <a:headEnd/>
            <a:tailEnd/>
          </a:ln>
        </p:spPr>
        <p:txBody>
          <a:bodyPr/>
          <a:lstStyle/>
          <a:p>
            <a:endParaRPr lang="fr-FR"/>
          </a:p>
        </p:txBody>
      </p:sp>
      <p:sp>
        <p:nvSpPr>
          <p:cNvPr id="82971" name="Line 52"/>
          <p:cNvSpPr>
            <a:spLocks noChangeShapeType="1"/>
          </p:cNvSpPr>
          <p:nvPr/>
        </p:nvSpPr>
        <p:spPr bwMode="auto">
          <a:xfrm flipV="1">
            <a:off x="4356100" y="4005263"/>
            <a:ext cx="936625" cy="431800"/>
          </a:xfrm>
          <a:prstGeom prst="line">
            <a:avLst/>
          </a:prstGeom>
          <a:noFill/>
          <a:ln w="9525">
            <a:solidFill>
              <a:srgbClr val="C00000"/>
            </a:solidFill>
            <a:round/>
            <a:headEnd/>
            <a:tailEnd/>
          </a:ln>
        </p:spPr>
        <p:txBody>
          <a:bodyPr/>
          <a:lstStyle/>
          <a:p>
            <a:endParaRPr lang="fr-FR"/>
          </a:p>
        </p:txBody>
      </p:sp>
      <p:sp>
        <p:nvSpPr>
          <p:cNvPr id="82972" name="Line 53"/>
          <p:cNvSpPr>
            <a:spLocks noChangeShapeType="1"/>
          </p:cNvSpPr>
          <p:nvPr/>
        </p:nvSpPr>
        <p:spPr bwMode="auto">
          <a:xfrm flipV="1">
            <a:off x="5292725" y="3789363"/>
            <a:ext cx="1295400" cy="215900"/>
          </a:xfrm>
          <a:prstGeom prst="line">
            <a:avLst/>
          </a:prstGeom>
          <a:noFill/>
          <a:ln w="9525">
            <a:solidFill>
              <a:srgbClr val="C00000"/>
            </a:solidFill>
            <a:round/>
            <a:headEnd/>
            <a:tailEnd/>
          </a:ln>
        </p:spPr>
        <p:txBody>
          <a:bodyPr/>
          <a:lstStyle/>
          <a:p>
            <a:endParaRPr lang="fr-FR"/>
          </a:p>
        </p:txBody>
      </p:sp>
      <p:sp>
        <p:nvSpPr>
          <p:cNvPr id="82973" name="Line 54"/>
          <p:cNvSpPr>
            <a:spLocks noChangeShapeType="1"/>
          </p:cNvSpPr>
          <p:nvPr/>
        </p:nvSpPr>
        <p:spPr bwMode="auto">
          <a:xfrm flipV="1">
            <a:off x="6588125" y="3357563"/>
            <a:ext cx="1008063" cy="431800"/>
          </a:xfrm>
          <a:prstGeom prst="line">
            <a:avLst/>
          </a:prstGeom>
          <a:noFill/>
          <a:ln w="9525">
            <a:solidFill>
              <a:srgbClr val="C00000"/>
            </a:solidFill>
            <a:round/>
            <a:headEnd/>
            <a:tailEnd/>
          </a:ln>
        </p:spPr>
        <p:txBody>
          <a:bodyPr/>
          <a:lstStyle/>
          <a:p>
            <a:endParaRPr lang="fr-FR"/>
          </a:p>
        </p:txBody>
      </p:sp>
      <p:sp>
        <p:nvSpPr>
          <p:cNvPr id="82974" name="Line 55"/>
          <p:cNvSpPr>
            <a:spLocks noChangeShapeType="1"/>
          </p:cNvSpPr>
          <p:nvPr/>
        </p:nvSpPr>
        <p:spPr bwMode="auto">
          <a:xfrm>
            <a:off x="3708400" y="4005263"/>
            <a:ext cx="503238" cy="277812"/>
          </a:xfrm>
          <a:prstGeom prst="line">
            <a:avLst/>
          </a:prstGeom>
          <a:noFill/>
          <a:ln w="76200">
            <a:solidFill>
              <a:schemeClr val="tx1"/>
            </a:solidFill>
            <a:round/>
            <a:headEnd/>
            <a:tailEnd type="triangle" w="med" len="med"/>
          </a:ln>
        </p:spPr>
        <p:txBody>
          <a:bodyPr/>
          <a:lstStyle/>
          <a:p>
            <a:endParaRPr lang="fr-FR"/>
          </a:p>
        </p:txBody>
      </p:sp>
      <p:sp>
        <p:nvSpPr>
          <p:cNvPr id="82975" name="Text Box 56"/>
          <p:cNvSpPr txBox="1">
            <a:spLocks noChangeArrowheads="1"/>
          </p:cNvSpPr>
          <p:nvPr/>
        </p:nvSpPr>
        <p:spPr bwMode="auto">
          <a:xfrm>
            <a:off x="7740650" y="2997200"/>
            <a:ext cx="958850" cy="641350"/>
          </a:xfrm>
          <a:prstGeom prst="rect">
            <a:avLst/>
          </a:prstGeom>
          <a:noFill/>
          <a:ln w="9525">
            <a:noFill/>
            <a:miter lim="800000"/>
            <a:headEnd/>
            <a:tailEnd/>
          </a:ln>
        </p:spPr>
        <p:txBody>
          <a:bodyPr wrap="none">
            <a:spAutoFit/>
          </a:bodyPr>
          <a:lstStyle/>
          <a:p>
            <a:pPr algn="ctr"/>
            <a:r>
              <a:rPr lang="fr-FR"/>
              <a:t>Site</a:t>
            </a:r>
          </a:p>
          <a:p>
            <a:pPr algn="ctr"/>
            <a:r>
              <a:rPr lang="fr-FR"/>
              <a:t>« géré»</a:t>
            </a:r>
          </a:p>
        </p:txBody>
      </p:sp>
      <p:sp>
        <p:nvSpPr>
          <p:cNvPr id="82976" name="Oval 57"/>
          <p:cNvSpPr>
            <a:spLocks noChangeArrowheads="1"/>
          </p:cNvSpPr>
          <p:nvPr/>
        </p:nvSpPr>
        <p:spPr bwMode="auto">
          <a:xfrm>
            <a:off x="4238625" y="4367213"/>
            <a:ext cx="176213" cy="198437"/>
          </a:xfrm>
          <a:prstGeom prst="ellipse">
            <a:avLst/>
          </a:prstGeom>
          <a:solidFill>
            <a:srgbClr val="C00000"/>
          </a:solidFill>
          <a:ln w="9525">
            <a:solidFill>
              <a:srgbClr val="C00000"/>
            </a:solidFill>
            <a:round/>
            <a:headEnd/>
            <a:tailEnd/>
          </a:ln>
        </p:spPr>
        <p:txBody>
          <a:bodyPr wrap="none" anchor="ctr"/>
          <a:lstStyle/>
          <a:p>
            <a:endParaRPr lang="fr-FR"/>
          </a:p>
        </p:txBody>
      </p:sp>
      <p:sp>
        <p:nvSpPr>
          <p:cNvPr id="82977" name="Text Box 58"/>
          <p:cNvSpPr txBox="1">
            <a:spLocks noChangeArrowheads="1"/>
          </p:cNvSpPr>
          <p:nvPr/>
        </p:nvSpPr>
        <p:spPr bwMode="auto">
          <a:xfrm>
            <a:off x="2771775" y="3860800"/>
            <a:ext cx="920750" cy="366713"/>
          </a:xfrm>
          <a:prstGeom prst="rect">
            <a:avLst/>
          </a:prstGeom>
          <a:noFill/>
          <a:ln w="9525">
            <a:noFill/>
            <a:miter lim="800000"/>
            <a:headEnd/>
            <a:tailEnd/>
          </a:ln>
        </p:spPr>
        <p:txBody>
          <a:bodyPr wrap="none">
            <a:spAutoFit/>
          </a:bodyPr>
          <a:lstStyle/>
          <a:p>
            <a:r>
              <a:rPr lang="fr-FR"/>
              <a:t>gestion</a:t>
            </a:r>
          </a:p>
        </p:txBody>
      </p:sp>
      <p:sp>
        <p:nvSpPr>
          <p:cNvPr id="26" name="Text Box 23"/>
          <p:cNvSpPr txBox="1">
            <a:spLocks noChangeArrowheads="1"/>
          </p:cNvSpPr>
          <p:nvPr/>
        </p:nvSpPr>
        <p:spPr bwMode="auto">
          <a:xfrm>
            <a:off x="2571736" y="428604"/>
            <a:ext cx="5180013" cy="862012"/>
          </a:xfrm>
          <a:prstGeom prst="rect">
            <a:avLst/>
          </a:prstGeom>
          <a:noFill/>
          <a:ln w="9525">
            <a:noFill/>
            <a:miter lim="800000"/>
            <a:headEnd/>
            <a:tailEnd/>
          </a:ln>
        </p:spPr>
        <p:txBody>
          <a:bodyPr wrap="none">
            <a:spAutoFit/>
          </a:bodyPr>
          <a:lstStyle/>
          <a:p>
            <a:pPr algn="ctr">
              <a:defRPr/>
            </a:pPr>
            <a:r>
              <a:rPr lang="fr-FR" sz="3000" b="1" dirty="0">
                <a:latin typeface="+mj-lt"/>
              </a:rPr>
              <a:t>Les protocoles de type « BACI »</a:t>
            </a:r>
          </a:p>
          <a:p>
            <a:pPr algn="ctr">
              <a:defRPr/>
            </a:pPr>
            <a:r>
              <a:rPr lang="fr-FR" sz="2000" b="1" i="1" dirty="0">
                <a:latin typeface="+mj-lt"/>
              </a:rPr>
              <a:t>(</a:t>
            </a:r>
            <a:r>
              <a:rPr lang="fr-FR" sz="2000" b="1" i="1" dirty="0" err="1">
                <a:latin typeface="+mj-lt"/>
              </a:rPr>
              <a:t>Before</a:t>
            </a:r>
            <a:r>
              <a:rPr lang="fr-FR" sz="2000" b="1" i="1" dirty="0">
                <a:latin typeface="+mj-lt"/>
              </a:rPr>
              <a:t> – </a:t>
            </a:r>
            <a:r>
              <a:rPr lang="fr-FR" sz="2000" b="1" i="1" dirty="0" err="1">
                <a:latin typeface="+mj-lt"/>
              </a:rPr>
              <a:t>After</a:t>
            </a:r>
            <a:r>
              <a:rPr lang="fr-FR" sz="2000" b="1" i="1" dirty="0">
                <a:latin typeface="+mj-lt"/>
              </a:rPr>
              <a:t>  Control Impact)</a:t>
            </a:r>
          </a:p>
        </p:txBody>
      </p:sp>
      <p:sp>
        <p:nvSpPr>
          <p:cNvPr id="27" name="Text Box 22"/>
          <p:cNvSpPr txBox="1">
            <a:spLocks noChangeArrowheads="1"/>
          </p:cNvSpPr>
          <p:nvPr/>
        </p:nvSpPr>
        <p:spPr bwMode="auto">
          <a:xfrm>
            <a:off x="1000100" y="1643050"/>
            <a:ext cx="1250950" cy="641350"/>
          </a:xfrm>
          <a:prstGeom prst="rect">
            <a:avLst/>
          </a:prstGeom>
          <a:noFill/>
          <a:ln w="9525">
            <a:noFill/>
            <a:miter lim="800000"/>
            <a:headEnd/>
            <a:tailEnd/>
          </a:ln>
        </p:spPr>
        <p:txBody>
          <a:bodyPr wrap="none">
            <a:spAutoFit/>
          </a:bodyPr>
          <a:lstStyle/>
          <a:p>
            <a:pPr algn="ctr"/>
            <a:r>
              <a:rPr lang="fr-FR" dirty="0"/>
              <a:t>Nombre</a:t>
            </a:r>
          </a:p>
          <a:p>
            <a:pPr algn="ctr"/>
            <a:r>
              <a:rPr lang="fr-FR" dirty="0"/>
              <a:t>d’individus</a:t>
            </a:r>
          </a:p>
        </p:txBody>
      </p:sp>
      <p:sp>
        <p:nvSpPr>
          <p:cNvPr id="28" name="ZoneTexte 27"/>
          <p:cNvSpPr txBox="1"/>
          <p:nvPr/>
        </p:nvSpPr>
        <p:spPr>
          <a:xfrm rot="16200000">
            <a:off x="-1763689" y="3967396"/>
            <a:ext cx="4490204" cy="677108"/>
          </a:xfrm>
          <a:prstGeom prst="rect">
            <a:avLst/>
          </a:prstGeom>
          <a:noFill/>
        </p:spPr>
        <p:txBody>
          <a:bodyPr wrap="none" rtlCol="0">
            <a:spAutoFit/>
          </a:bodyPr>
          <a:lstStyle/>
          <a:p>
            <a:r>
              <a:rPr lang="fr-FR" sz="3800" b="1" dirty="0" smtClean="0"/>
              <a:t>Mesurer un impact</a:t>
            </a:r>
            <a:endParaRPr lang="fr-FR" sz="3800" b="1" dirty="0"/>
          </a:p>
        </p:txBody>
      </p:sp>
    </p:spTree>
    <p:extLst>
      <p:ext uri="{BB962C8B-B14F-4D97-AF65-F5344CB8AC3E}">
        <p14:creationId xmlns:p14="http://schemas.microsoft.com/office/powerpoint/2010/main" val="422118648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ext Box 14"/>
          <p:cNvSpPr txBox="1">
            <a:spLocks noChangeArrowheads="1"/>
          </p:cNvSpPr>
          <p:nvPr/>
        </p:nvSpPr>
        <p:spPr bwMode="auto">
          <a:xfrm>
            <a:off x="2814638" y="1854200"/>
            <a:ext cx="184150" cy="366713"/>
          </a:xfrm>
          <a:prstGeom prst="rect">
            <a:avLst/>
          </a:prstGeom>
          <a:noFill/>
          <a:ln w="9525">
            <a:noFill/>
            <a:miter lim="800000"/>
            <a:headEnd/>
            <a:tailEnd/>
          </a:ln>
        </p:spPr>
        <p:txBody>
          <a:bodyPr wrap="none">
            <a:spAutoFit/>
          </a:bodyPr>
          <a:lstStyle/>
          <a:p>
            <a:endParaRPr lang="fr-FR"/>
          </a:p>
        </p:txBody>
      </p:sp>
      <p:sp>
        <p:nvSpPr>
          <p:cNvPr id="84994" name="Line 15"/>
          <p:cNvSpPr>
            <a:spLocks noChangeShapeType="1"/>
          </p:cNvSpPr>
          <p:nvPr/>
        </p:nvSpPr>
        <p:spPr bwMode="auto">
          <a:xfrm flipV="1">
            <a:off x="1606550" y="2614613"/>
            <a:ext cx="609600" cy="596900"/>
          </a:xfrm>
          <a:prstGeom prst="line">
            <a:avLst/>
          </a:prstGeom>
          <a:noFill/>
          <a:ln w="9525">
            <a:solidFill>
              <a:schemeClr val="tx1"/>
            </a:solidFill>
            <a:round/>
            <a:headEnd/>
            <a:tailEnd/>
          </a:ln>
        </p:spPr>
        <p:txBody>
          <a:bodyPr/>
          <a:lstStyle/>
          <a:p>
            <a:endParaRPr lang="fr-FR"/>
          </a:p>
        </p:txBody>
      </p:sp>
      <p:sp>
        <p:nvSpPr>
          <p:cNvPr id="84995" name="Line 16"/>
          <p:cNvSpPr>
            <a:spLocks noChangeShapeType="1"/>
          </p:cNvSpPr>
          <p:nvPr/>
        </p:nvSpPr>
        <p:spPr bwMode="auto">
          <a:xfrm>
            <a:off x="2238375" y="2614613"/>
            <a:ext cx="1079500" cy="222250"/>
          </a:xfrm>
          <a:prstGeom prst="line">
            <a:avLst/>
          </a:prstGeom>
          <a:noFill/>
          <a:ln w="9525">
            <a:solidFill>
              <a:schemeClr val="tx1"/>
            </a:solidFill>
            <a:round/>
            <a:headEnd/>
            <a:tailEnd/>
          </a:ln>
        </p:spPr>
        <p:txBody>
          <a:bodyPr/>
          <a:lstStyle/>
          <a:p>
            <a:endParaRPr lang="fr-FR"/>
          </a:p>
        </p:txBody>
      </p:sp>
      <p:sp>
        <p:nvSpPr>
          <p:cNvPr id="84996" name="Line 17"/>
          <p:cNvSpPr>
            <a:spLocks noChangeShapeType="1"/>
          </p:cNvSpPr>
          <p:nvPr/>
        </p:nvSpPr>
        <p:spPr bwMode="auto">
          <a:xfrm flipV="1">
            <a:off x="3332163" y="2673350"/>
            <a:ext cx="938212" cy="174625"/>
          </a:xfrm>
          <a:prstGeom prst="line">
            <a:avLst/>
          </a:prstGeom>
          <a:noFill/>
          <a:ln w="9525">
            <a:solidFill>
              <a:schemeClr val="tx1"/>
            </a:solidFill>
            <a:round/>
            <a:headEnd/>
            <a:tailEnd/>
          </a:ln>
        </p:spPr>
        <p:txBody>
          <a:bodyPr/>
          <a:lstStyle/>
          <a:p>
            <a:endParaRPr lang="fr-FR"/>
          </a:p>
        </p:txBody>
      </p:sp>
      <p:sp>
        <p:nvSpPr>
          <p:cNvPr id="84997" name="Line 18"/>
          <p:cNvSpPr>
            <a:spLocks noChangeShapeType="1"/>
          </p:cNvSpPr>
          <p:nvPr/>
        </p:nvSpPr>
        <p:spPr bwMode="auto">
          <a:xfrm>
            <a:off x="4294188" y="2697163"/>
            <a:ext cx="1160462" cy="280987"/>
          </a:xfrm>
          <a:prstGeom prst="line">
            <a:avLst/>
          </a:prstGeom>
          <a:noFill/>
          <a:ln w="9525">
            <a:solidFill>
              <a:schemeClr val="tx1"/>
            </a:solidFill>
            <a:round/>
            <a:headEnd/>
            <a:tailEnd/>
          </a:ln>
        </p:spPr>
        <p:txBody>
          <a:bodyPr/>
          <a:lstStyle/>
          <a:p>
            <a:endParaRPr lang="fr-FR"/>
          </a:p>
        </p:txBody>
      </p:sp>
      <p:sp>
        <p:nvSpPr>
          <p:cNvPr id="84998" name="Line 19"/>
          <p:cNvSpPr>
            <a:spLocks noChangeShapeType="1"/>
          </p:cNvSpPr>
          <p:nvPr/>
        </p:nvSpPr>
        <p:spPr bwMode="auto">
          <a:xfrm flipV="1">
            <a:off x="5480050" y="2720975"/>
            <a:ext cx="842963" cy="257175"/>
          </a:xfrm>
          <a:prstGeom prst="line">
            <a:avLst/>
          </a:prstGeom>
          <a:noFill/>
          <a:ln w="9525">
            <a:solidFill>
              <a:schemeClr val="tx1"/>
            </a:solidFill>
            <a:round/>
            <a:headEnd/>
            <a:tailEnd/>
          </a:ln>
        </p:spPr>
        <p:txBody>
          <a:bodyPr/>
          <a:lstStyle/>
          <a:p>
            <a:endParaRPr lang="fr-FR"/>
          </a:p>
        </p:txBody>
      </p:sp>
      <p:sp>
        <p:nvSpPr>
          <p:cNvPr id="84999" name="Line 26"/>
          <p:cNvSpPr>
            <a:spLocks noChangeShapeType="1"/>
          </p:cNvSpPr>
          <p:nvPr/>
        </p:nvSpPr>
        <p:spPr bwMode="auto">
          <a:xfrm>
            <a:off x="6296025" y="2717800"/>
            <a:ext cx="1228725" cy="206375"/>
          </a:xfrm>
          <a:prstGeom prst="line">
            <a:avLst/>
          </a:prstGeom>
          <a:noFill/>
          <a:ln w="9525">
            <a:solidFill>
              <a:schemeClr val="tx1"/>
            </a:solidFill>
            <a:round/>
            <a:headEnd/>
            <a:tailEnd/>
          </a:ln>
        </p:spPr>
        <p:txBody>
          <a:bodyPr/>
          <a:lstStyle/>
          <a:p>
            <a:endParaRPr lang="fr-FR"/>
          </a:p>
        </p:txBody>
      </p:sp>
      <p:sp>
        <p:nvSpPr>
          <p:cNvPr id="85000" name="Text Box 28"/>
          <p:cNvSpPr txBox="1">
            <a:spLocks noChangeArrowheads="1"/>
          </p:cNvSpPr>
          <p:nvPr/>
        </p:nvSpPr>
        <p:spPr bwMode="auto">
          <a:xfrm>
            <a:off x="7812088" y="2143125"/>
            <a:ext cx="869950" cy="641350"/>
          </a:xfrm>
          <a:prstGeom prst="rect">
            <a:avLst/>
          </a:prstGeom>
          <a:noFill/>
          <a:ln w="9525">
            <a:noFill/>
            <a:miter lim="800000"/>
            <a:headEnd/>
            <a:tailEnd/>
          </a:ln>
        </p:spPr>
        <p:txBody>
          <a:bodyPr wrap="none">
            <a:spAutoFit/>
          </a:bodyPr>
          <a:lstStyle/>
          <a:p>
            <a:pPr algn="ctr"/>
            <a:r>
              <a:rPr lang="fr-FR"/>
              <a:t>Site</a:t>
            </a:r>
          </a:p>
          <a:p>
            <a:pPr algn="ctr"/>
            <a:r>
              <a:rPr lang="fr-FR"/>
              <a:t>témoin</a:t>
            </a:r>
          </a:p>
        </p:txBody>
      </p:sp>
      <p:sp>
        <p:nvSpPr>
          <p:cNvPr id="85002" name="Line 32"/>
          <p:cNvSpPr>
            <a:spLocks noChangeShapeType="1"/>
          </p:cNvSpPr>
          <p:nvPr/>
        </p:nvSpPr>
        <p:spPr bwMode="auto">
          <a:xfrm flipH="1" flipV="1">
            <a:off x="1465263" y="2274888"/>
            <a:ext cx="11112" cy="2882900"/>
          </a:xfrm>
          <a:prstGeom prst="line">
            <a:avLst/>
          </a:prstGeom>
          <a:noFill/>
          <a:ln w="38100">
            <a:solidFill>
              <a:schemeClr val="tx1"/>
            </a:solidFill>
            <a:round/>
            <a:headEnd/>
            <a:tailEnd type="triangle" w="med" len="med"/>
          </a:ln>
        </p:spPr>
        <p:txBody>
          <a:bodyPr/>
          <a:lstStyle/>
          <a:p>
            <a:endParaRPr lang="fr-FR"/>
          </a:p>
        </p:txBody>
      </p:sp>
      <p:sp>
        <p:nvSpPr>
          <p:cNvPr id="85003" name="Line 33"/>
          <p:cNvSpPr>
            <a:spLocks noChangeShapeType="1"/>
          </p:cNvSpPr>
          <p:nvPr/>
        </p:nvSpPr>
        <p:spPr bwMode="auto">
          <a:xfrm flipV="1">
            <a:off x="1465263" y="5145088"/>
            <a:ext cx="7162800" cy="12700"/>
          </a:xfrm>
          <a:prstGeom prst="line">
            <a:avLst/>
          </a:prstGeom>
          <a:noFill/>
          <a:ln w="38100">
            <a:solidFill>
              <a:schemeClr val="tx1"/>
            </a:solidFill>
            <a:round/>
            <a:headEnd/>
            <a:tailEnd type="triangle" w="med" len="med"/>
          </a:ln>
        </p:spPr>
        <p:txBody>
          <a:bodyPr/>
          <a:lstStyle/>
          <a:p>
            <a:endParaRPr lang="fr-FR"/>
          </a:p>
        </p:txBody>
      </p:sp>
      <p:sp>
        <p:nvSpPr>
          <p:cNvPr id="85004" name="Text Box 35"/>
          <p:cNvSpPr txBox="1">
            <a:spLocks noChangeArrowheads="1"/>
          </p:cNvSpPr>
          <p:nvPr/>
        </p:nvSpPr>
        <p:spPr bwMode="auto">
          <a:xfrm>
            <a:off x="8302625" y="5084763"/>
            <a:ext cx="806450" cy="366712"/>
          </a:xfrm>
          <a:prstGeom prst="rect">
            <a:avLst/>
          </a:prstGeom>
          <a:noFill/>
          <a:ln w="9525">
            <a:noFill/>
            <a:miter lim="800000"/>
            <a:headEnd/>
            <a:tailEnd/>
          </a:ln>
        </p:spPr>
        <p:txBody>
          <a:bodyPr wrap="none">
            <a:spAutoFit/>
          </a:bodyPr>
          <a:lstStyle/>
          <a:p>
            <a:r>
              <a:rPr lang="fr-FR"/>
              <a:t>temps</a:t>
            </a:r>
          </a:p>
        </p:txBody>
      </p:sp>
      <p:sp>
        <p:nvSpPr>
          <p:cNvPr id="85016" name="Line 48"/>
          <p:cNvSpPr>
            <a:spLocks noChangeShapeType="1"/>
          </p:cNvSpPr>
          <p:nvPr/>
        </p:nvSpPr>
        <p:spPr bwMode="auto">
          <a:xfrm>
            <a:off x="1663700" y="4365625"/>
            <a:ext cx="646113" cy="47625"/>
          </a:xfrm>
          <a:prstGeom prst="line">
            <a:avLst/>
          </a:prstGeom>
          <a:noFill/>
          <a:ln w="9525">
            <a:solidFill>
              <a:schemeClr val="tx1"/>
            </a:solidFill>
            <a:round/>
            <a:headEnd/>
            <a:tailEnd/>
          </a:ln>
        </p:spPr>
        <p:txBody>
          <a:bodyPr/>
          <a:lstStyle/>
          <a:p>
            <a:endParaRPr lang="fr-FR"/>
          </a:p>
        </p:txBody>
      </p:sp>
      <p:sp>
        <p:nvSpPr>
          <p:cNvPr id="85017" name="Line 49"/>
          <p:cNvSpPr>
            <a:spLocks noChangeShapeType="1"/>
          </p:cNvSpPr>
          <p:nvPr/>
        </p:nvSpPr>
        <p:spPr bwMode="auto">
          <a:xfrm>
            <a:off x="2320925" y="4422775"/>
            <a:ext cx="1079500" cy="222250"/>
          </a:xfrm>
          <a:prstGeom prst="line">
            <a:avLst/>
          </a:prstGeom>
          <a:noFill/>
          <a:ln w="9525">
            <a:solidFill>
              <a:schemeClr val="tx1"/>
            </a:solidFill>
            <a:round/>
            <a:headEnd/>
            <a:tailEnd/>
          </a:ln>
        </p:spPr>
        <p:txBody>
          <a:bodyPr/>
          <a:lstStyle/>
          <a:p>
            <a:endParaRPr lang="fr-FR"/>
          </a:p>
        </p:txBody>
      </p:sp>
      <p:sp>
        <p:nvSpPr>
          <p:cNvPr id="85018" name="Line 50"/>
          <p:cNvSpPr>
            <a:spLocks noChangeShapeType="1"/>
          </p:cNvSpPr>
          <p:nvPr/>
        </p:nvSpPr>
        <p:spPr bwMode="auto">
          <a:xfrm flipV="1">
            <a:off x="3384550" y="4465638"/>
            <a:ext cx="938213" cy="174625"/>
          </a:xfrm>
          <a:prstGeom prst="line">
            <a:avLst/>
          </a:prstGeom>
          <a:noFill/>
          <a:ln w="9525">
            <a:solidFill>
              <a:schemeClr val="tx1"/>
            </a:solidFill>
            <a:round/>
            <a:headEnd/>
            <a:tailEnd/>
          </a:ln>
        </p:spPr>
        <p:txBody>
          <a:bodyPr/>
          <a:lstStyle/>
          <a:p>
            <a:endParaRPr lang="fr-FR"/>
          </a:p>
        </p:txBody>
      </p:sp>
      <p:sp>
        <p:nvSpPr>
          <p:cNvPr id="85019" name="Line 51"/>
          <p:cNvSpPr>
            <a:spLocks noChangeShapeType="1"/>
          </p:cNvSpPr>
          <p:nvPr/>
        </p:nvSpPr>
        <p:spPr bwMode="auto">
          <a:xfrm flipV="1">
            <a:off x="4356100" y="4005263"/>
            <a:ext cx="936625" cy="431800"/>
          </a:xfrm>
          <a:prstGeom prst="line">
            <a:avLst/>
          </a:prstGeom>
          <a:noFill/>
          <a:ln w="9525">
            <a:solidFill>
              <a:srgbClr val="C00000"/>
            </a:solidFill>
            <a:round/>
            <a:headEnd/>
            <a:tailEnd/>
          </a:ln>
        </p:spPr>
        <p:txBody>
          <a:bodyPr/>
          <a:lstStyle/>
          <a:p>
            <a:endParaRPr lang="fr-FR"/>
          </a:p>
        </p:txBody>
      </p:sp>
      <p:sp>
        <p:nvSpPr>
          <p:cNvPr id="85020" name="Line 52"/>
          <p:cNvSpPr>
            <a:spLocks noChangeShapeType="1"/>
          </p:cNvSpPr>
          <p:nvPr/>
        </p:nvSpPr>
        <p:spPr bwMode="auto">
          <a:xfrm flipV="1">
            <a:off x="5292725" y="3789363"/>
            <a:ext cx="1295400" cy="215900"/>
          </a:xfrm>
          <a:prstGeom prst="line">
            <a:avLst/>
          </a:prstGeom>
          <a:noFill/>
          <a:ln w="9525">
            <a:solidFill>
              <a:srgbClr val="C00000"/>
            </a:solidFill>
            <a:round/>
            <a:headEnd/>
            <a:tailEnd/>
          </a:ln>
        </p:spPr>
        <p:txBody>
          <a:bodyPr/>
          <a:lstStyle/>
          <a:p>
            <a:endParaRPr lang="fr-FR"/>
          </a:p>
        </p:txBody>
      </p:sp>
      <p:sp>
        <p:nvSpPr>
          <p:cNvPr id="85021" name="Line 53"/>
          <p:cNvSpPr>
            <a:spLocks noChangeShapeType="1"/>
          </p:cNvSpPr>
          <p:nvPr/>
        </p:nvSpPr>
        <p:spPr bwMode="auto">
          <a:xfrm flipV="1">
            <a:off x="6588125" y="3357563"/>
            <a:ext cx="1008063" cy="431800"/>
          </a:xfrm>
          <a:prstGeom prst="line">
            <a:avLst/>
          </a:prstGeom>
          <a:noFill/>
          <a:ln w="9525">
            <a:solidFill>
              <a:srgbClr val="C00000"/>
            </a:solidFill>
            <a:round/>
            <a:headEnd/>
            <a:tailEnd/>
          </a:ln>
        </p:spPr>
        <p:txBody>
          <a:bodyPr/>
          <a:lstStyle/>
          <a:p>
            <a:endParaRPr lang="fr-FR"/>
          </a:p>
        </p:txBody>
      </p:sp>
      <p:sp>
        <p:nvSpPr>
          <p:cNvPr id="85022" name="Line 54"/>
          <p:cNvSpPr>
            <a:spLocks noChangeShapeType="1"/>
          </p:cNvSpPr>
          <p:nvPr/>
        </p:nvSpPr>
        <p:spPr bwMode="auto">
          <a:xfrm>
            <a:off x="3708400" y="4005263"/>
            <a:ext cx="503238" cy="277812"/>
          </a:xfrm>
          <a:prstGeom prst="line">
            <a:avLst/>
          </a:prstGeom>
          <a:noFill/>
          <a:ln w="76200">
            <a:solidFill>
              <a:schemeClr val="tx1"/>
            </a:solidFill>
            <a:round/>
            <a:headEnd/>
            <a:tailEnd type="triangle" w="med" len="med"/>
          </a:ln>
        </p:spPr>
        <p:txBody>
          <a:bodyPr/>
          <a:lstStyle/>
          <a:p>
            <a:endParaRPr lang="fr-FR"/>
          </a:p>
        </p:txBody>
      </p:sp>
      <p:sp>
        <p:nvSpPr>
          <p:cNvPr id="85023" name="Text Box 55"/>
          <p:cNvSpPr txBox="1">
            <a:spLocks noChangeArrowheads="1"/>
          </p:cNvSpPr>
          <p:nvPr/>
        </p:nvSpPr>
        <p:spPr bwMode="auto">
          <a:xfrm>
            <a:off x="7740650" y="2997200"/>
            <a:ext cx="958850" cy="641350"/>
          </a:xfrm>
          <a:prstGeom prst="rect">
            <a:avLst/>
          </a:prstGeom>
          <a:noFill/>
          <a:ln w="9525">
            <a:noFill/>
            <a:miter lim="800000"/>
            <a:headEnd/>
            <a:tailEnd/>
          </a:ln>
        </p:spPr>
        <p:txBody>
          <a:bodyPr wrap="none">
            <a:spAutoFit/>
          </a:bodyPr>
          <a:lstStyle/>
          <a:p>
            <a:pPr algn="ctr"/>
            <a:r>
              <a:rPr lang="fr-FR"/>
              <a:t>Site</a:t>
            </a:r>
          </a:p>
          <a:p>
            <a:pPr algn="ctr"/>
            <a:r>
              <a:rPr lang="fr-FR"/>
              <a:t>« géré»</a:t>
            </a:r>
          </a:p>
        </p:txBody>
      </p:sp>
      <p:sp>
        <p:nvSpPr>
          <p:cNvPr id="85024" name="Oval 56"/>
          <p:cNvSpPr>
            <a:spLocks noChangeArrowheads="1"/>
          </p:cNvSpPr>
          <p:nvPr/>
        </p:nvSpPr>
        <p:spPr bwMode="auto">
          <a:xfrm>
            <a:off x="4238625" y="4367213"/>
            <a:ext cx="176213" cy="198437"/>
          </a:xfrm>
          <a:prstGeom prst="ellipse">
            <a:avLst/>
          </a:prstGeom>
          <a:solidFill>
            <a:srgbClr val="C00000"/>
          </a:solidFill>
          <a:ln w="9525">
            <a:solidFill>
              <a:srgbClr val="C00000"/>
            </a:solidFill>
            <a:round/>
            <a:headEnd/>
            <a:tailEnd/>
          </a:ln>
        </p:spPr>
        <p:txBody>
          <a:bodyPr wrap="none" anchor="ctr"/>
          <a:lstStyle/>
          <a:p>
            <a:endParaRPr lang="fr-FR"/>
          </a:p>
        </p:txBody>
      </p:sp>
      <p:sp>
        <p:nvSpPr>
          <p:cNvPr id="85025" name="Text Box 57"/>
          <p:cNvSpPr txBox="1">
            <a:spLocks noChangeArrowheads="1"/>
          </p:cNvSpPr>
          <p:nvPr/>
        </p:nvSpPr>
        <p:spPr bwMode="auto">
          <a:xfrm>
            <a:off x="2771775" y="3860800"/>
            <a:ext cx="920750" cy="366713"/>
          </a:xfrm>
          <a:prstGeom prst="rect">
            <a:avLst/>
          </a:prstGeom>
          <a:noFill/>
          <a:ln w="9525">
            <a:noFill/>
            <a:miter lim="800000"/>
            <a:headEnd/>
            <a:tailEnd/>
          </a:ln>
        </p:spPr>
        <p:txBody>
          <a:bodyPr wrap="none">
            <a:spAutoFit/>
          </a:bodyPr>
          <a:lstStyle/>
          <a:p>
            <a:r>
              <a:rPr lang="fr-FR"/>
              <a:t>gestion</a:t>
            </a:r>
          </a:p>
        </p:txBody>
      </p:sp>
      <p:sp>
        <p:nvSpPr>
          <p:cNvPr id="85026" name="Text Box 37"/>
          <p:cNvSpPr txBox="1">
            <a:spLocks noChangeArrowheads="1"/>
          </p:cNvSpPr>
          <p:nvPr/>
        </p:nvSpPr>
        <p:spPr bwMode="auto">
          <a:xfrm>
            <a:off x="1214413" y="5537200"/>
            <a:ext cx="7678761" cy="641350"/>
          </a:xfrm>
          <a:prstGeom prst="rect">
            <a:avLst/>
          </a:prstGeom>
          <a:noFill/>
          <a:ln w="9525">
            <a:noFill/>
            <a:miter lim="800000"/>
            <a:headEnd/>
            <a:tailEnd/>
          </a:ln>
        </p:spPr>
        <p:txBody>
          <a:bodyPr wrap="square">
            <a:spAutoFit/>
          </a:bodyPr>
          <a:lstStyle/>
          <a:p>
            <a:pPr algn="ctr"/>
            <a:r>
              <a:rPr lang="fr-FR" dirty="0"/>
              <a:t>Avec un témoin, on montre ici que les </a:t>
            </a:r>
            <a:r>
              <a:rPr lang="fr-FR" b="1" dirty="0"/>
              <a:t>changements observés semblent liés à la gestion !!</a:t>
            </a:r>
          </a:p>
        </p:txBody>
      </p:sp>
      <p:sp>
        <p:nvSpPr>
          <p:cNvPr id="27" name="Text Box 23"/>
          <p:cNvSpPr txBox="1">
            <a:spLocks noChangeArrowheads="1"/>
          </p:cNvSpPr>
          <p:nvPr/>
        </p:nvSpPr>
        <p:spPr bwMode="auto">
          <a:xfrm>
            <a:off x="2571736" y="428604"/>
            <a:ext cx="5180013" cy="862012"/>
          </a:xfrm>
          <a:prstGeom prst="rect">
            <a:avLst/>
          </a:prstGeom>
          <a:noFill/>
          <a:ln w="9525">
            <a:noFill/>
            <a:miter lim="800000"/>
            <a:headEnd/>
            <a:tailEnd/>
          </a:ln>
        </p:spPr>
        <p:txBody>
          <a:bodyPr wrap="none">
            <a:spAutoFit/>
          </a:bodyPr>
          <a:lstStyle/>
          <a:p>
            <a:pPr algn="ctr">
              <a:defRPr/>
            </a:pPr>
            <a:r>
              <a:rPr lang="fr-FR" sz="3000" b="1" dirty="0">
                <a:latin typeface="+mj-lt"/>
              </a:rPr>
              <a:t>Les protocoles de type « BACI »</a:t>
            </a:r>
          </a:p>
          <a:p>
            <a:pPr algn="ctr">
              <a:defRPr/>
            </a:pPr>
            <a:r>
              <a:rPr lang="fr-FR" sz="2000" b="1" i="1" dirty="0">
                <a:latin typeface="+mj-lt"/>
              </a:rPr>
              <a:t>(</a:t>
            </a:r>
            <a:r>
              <a:rPr lang="fr-FR" sz="2000" b="1" i="1" dirty="0" err="1">
                <a:latin typeface="+mj-lt"/>
              </a:rPr>
              <a:t>Before</a:t>
            </a:r>
            <a:r>
              <a:rPr lang="fr-FR" sz="2000" b="1" i="1" dirty="0">
                <a:latin typeface="+mj-lt"/>
              </a:rPr>
              <a:t> – </a:t>
            </a:r>
            <a:r>
              <a:rPr lang="fr-FR" sz="2000" b="1" i="1" dirty="0" err="1">
                <a:latin typeface="+mj-lt"/>
              </a:rPr>
              <a:t>After</a:t>
            </a:r>
            <a:r>
              <a:rPr lang="fr-FR" sz="2000" b="1" i="1" dirty="0">
                <a:latin typeface="+mj-lt"/>
              </a:rPr>
              <a:t>  Control Impact)</a:t>
            </a:r>
          </a:p>
        </p:txBody>
      </p:sp>
      <p:sp>
        <p:nvSpPr>
          <p:cNvPr id="28" name="Text Box 22"/>
          <p:cNvSpPr txBox="1">
            <a:spLocks noChangeArrowheads="1"/>
          </p:cNvSpPr>
          <p:nvPr/>
        </p:nvSpPr>
        <p:spPr bwMode="auto">
          <a:xfrm>
            <a:off x="1000100" y="1643050"/>
            <a:ext cx="1250950" cy="641350"/>
          </a:xfrm>
          <a:prstGeom prst="rect">
            <a:avLst/>
          </a:prstGeom>
          <a:noFill/>
          <a:ln w="9525">
            <a:noFill/>
            <a:miter lim="800000"/>
            <a:headEnd/>
            <a:tailEnd/>
          </a:ln>
        </p:spPr>
        <p:txBody>
          <a:bodyPr wrap="none">
            <a:spAutoFit/>
          </a:bodyPr>
          <a:lstStyle/>
          <a:p>
            <a:pPr algn="ctr"/>
            <a:r>
              <a:rPr lang="fr-FR" dirty="0"/>
              <a:t>Nombre</a:t>
            </a:r>
          </a:p>
          <a:p>
            <a:pPr algn="ctr"/>
            <a:r>
              <a:rPr lang="fr-FR" dirty="0"/>
              <a:t>d’individus</a:t>
            </a:r>
          </a:p>
        </p:txBody>
      </p:sp>
      <p:sp>
        <p:nvSpPr>
          <p:cNvPr id="29" name="ZoneTexte 28"/>
          <p:cNvSpPr txBox="1"/>
          <p:nvPr/>
        </p:nvSpPr>
        <p:spPr>
          <a:xfrm rot="16200000">
            <a:off x="-1763689" y="3967396"/>
            <a:ext cx="4490204" cy="677108"/>
          </a:xfrm>
          <a:prstGeom prst="rect">
            <a:avLst/>
          </a:prstGeom>
          <a:noFill/>
        </p:spPr>
        <p:txBody>
          <a:bodyPr wrap="none" rtlCol="0">
            <a:spAutoFit/>
          </a:bodyPr>
          <a:lstStyle/>
          <a:p>
            <a:r>
              <a:rPr lang="fr-FR" sz="3800" b="1" dirty="0" smtClean="0"/>
              <a:t>Mesurer un impact</a:t>
            </a:r>
            <a:endParaRPr lang="fr-FR" sz="3800" b="1" dirty="0"/>
          </a:p>
        </p:txBody>
      </p:sp>
    </p:spTree>
    <p:extLst>
      <p:ext uri="{BB962C8B-B14F-4D97-AF65-F5344CB8AC3E}">
        <p14:creationId xmlns:p14="http://schemas.microsoft.com/office/powerpoint/2010/main" val="37640006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ext Box 14"/>
          <p:cNvSpPr txBox="1">
            <a:spLocks noChangeArrowheads="1"/>
          </p:cNvSpPr>
          <p:nvPr/>
        </p:nvSpPr>
        <p:spPr bwMode="auto">
          <a:xfrm>
            <a:off x="2814638" y="1854200"/>
            <a:ext cx="184150" cy="366713"/>
          </a:xfrm>
          <a:prstGeom prst="rect">
            <a:avLst/>
          </a:prstGeom>
          <a:noFill/>
          <a:ln w="9525">
            <a:noFill/>
            <a:miter lim="800000"/>
            <a:headEnd/>
            <a:tailEnd/>
          </a:ln>
        </p:spPr>
        <p:txBody>
          <a:bodyPr wrap="none">
            <a:spAutoFit/>
          </a:bodyPr>
          <a:lstStyle/>
          <a:p>
            <a:endParaRPr lang="fr-FR"/>
          </a:p>
        </p:txBody>
      </p:sp>
      <p:sp>
        <p:nvSpPr>
          <p:cNvPr id="87042" name="Line 15"/>
          <p:cNvSpPr>
            <a:spLocks noChangeShapeType="1"/>
          </p:cNvSpPr>
          <p:nvPr/>
        </p:nvSpPr>
        <p:spPr bwMode="auto">
          <a:xfrm flipV="1">
            <a:off x="1606550" y="2614613"/>
            <a:ext cx="609600" cy="596900"/>
          </a:xfrm>
          <a:prstGeom prst="line">
            <a:avLst/>
          </a:prstGeom>
          <a:noFill/>
          <a:ln w="9525">
            <a:solidFill>
              <a:schemeClr val="tx1"/>
            </a:solidFill>
            <a:round/>
            <a:headEnd/>
            <a:tailEnd/>
          </a:ln>
        </p:spPr>
        <p:txBody>
          <a:bodyPr/>
          <a:lstStyle/>
          <a:p>
            <a:endParaRPr lang="fr-FR"/>
          </a:p>
        </p:txBody>
      </p:sp>
      <p:sp>
        <p:nvSpPr>
          <p:cNvPr id="87043" name="Line 16"/>
          <p:cNvSpPr>
            <a:spLocks noChangeShapeType="1"/>
          </p:cNvSpPr>
          <p:nvPr/>
        </p:nvSpPr>
        <p:spPr bwMode="auto">
          <a:xfrm>
            <a:off x="2238375" y="2614613"/>
            <a:ext cx="1079500" cy="222250"/>
          </a:xfrm>
          <a:prstGeom prst="line">
            <a:avLst/>
          </a:prstGeom>
          <a:noFill/>
          <a:ln w="9525">
            <a:solidFill>
              <a:schemeClr val="tx1"/>
            </a:solidFill>
            <a:round/>
            <a:headEnd/>
            <a:tailEnd/>
          </a:ln>
        </p:spPr>
        <p:txBody>
          <a:bodyPr/>
          <a:lstStyle/>
          <a:p>
            <a:endParaRPr lang="fr-FR"/>
          </a:p>
        </p:txBody>
      </p:sp>
      <p:sp>
        <p:nvSpPr>
          <p:cNvPr id="87044" name="Line 17"/>
          <p:cNvSpPr>
            <a:spLocks noChangeShapeType="1"/>
          </p:cNvSpPr>
          <p:nvPr/>
        </p:nvSpPr>
        <p:spPr bwMode="auto">
          <a:xfrm flipV="1">
            <a:off x="3332163" y="2673350"/>
            <a:ext cx="938212" cy="174625"/>
          </a:xfrm>
          <a:prstGeom prst="line">
            <a:avLst/>
          </a:prstGeom>
          <a:noFill/>
          <a:ln w="9525">
            <a:solidFill>
              <a:schemeClr val="tx1"/>
            </a:solidFill>
            <a:round/>
            <a:headEnd/>
            <a:tailEnd/>
          </a:ln>
        </p:spPr>
        <p:txBody>
          <a:bodyPr/>
          <a:lstStyle/>
          <a:p>
            <a:endParaRPr lang="fr-FR"/>
          </a:p>
        </p:txBody>
      </p:sp>
      <p:sp>
        <p:nvSpPr>
          <p:cNvPr id="87045" name="Line 18"/>
          <p:cNvSpPr>
            <a:spLocks noChangeShapeType="1"/>
          </p:cNvSpPr>
          <p:nvPr/>
        </p:nvSpPr>
        <p:spPr bwMode="auto">
          <a:xfrm>
            <a:off x="4294188" y="2697163"/>
            <a:ext cx="1160462" cy="280987"/>
          </a:xfrm>
          <a:prstGeom prst="line">
            <a:avLst/>
          </a:prstGeom>
          <a:noFill/>
          <a:ln w="9525">
            <a:solidFill>
              <a:schemeClr val="tx1"/>
            </a:solidFill>
            <a:round/>
            <a:headEnd/>
            <a:tailEnd/>
          </a:ln>
        </p:spPr>
        <p:txBody>
          <a:bodyPr/>
          <a:lstStyle/>
          <a:p>
            <a:endParaRPr lang="fr-FR"/>
          </a:p>
        </p:txBody>
      </p:sp>
      <p:sp>
        <p:nvSpPr>
          <p:cNvPr id="87046" name="Line 19"/>
          <p:cNvSpPr>
            <a:spLocks noChangeShapeType="1"/>
          </p:cNvSpPr>
          <p:nvPr/>
        </p:nvSpPr>
        <p:spPr bwMode="auto">
          <a:xfrm flipV="1">
            <a:off x="5480050" y="2720975"/>
            <a:ext cx="842963" cy="257175"/>
          </a:xfrm>
          <a:prstGeom prst="line">
            <a:avLst/>
          </a:prstGeom>
          <a:noFill/>
          <a:ln w="9525">
            <a:solidFill>
              <a:schemeClr val="tx1"/>
            </a:solidFill>
            <a:round/>
            <a:headEnd/>
            <a:tailEnd/>
          </a:ln>
        </p:spPr>
        <p:txBody>
          <a:bodyPr/>
          <a:lstStyle/>
          <a:p>
            <a:endParaRPr lang="fr-FR"/>
          </a:p>
        </p:txBody>
      </p:sp>
      <p:sp>
        <p:nvSpPr>
          <p:cNvPr id="87047" name="Line 26"/>
          <p:cNvSpPr>
            <a:spLocks noChangeShapeType="1"/>
          </p:cNvSpPr>
          <p:nvPr/>
        </p:nvSpPr>
        <p:spPr bwMode="auto">
          <a:xfrm>
            <a:off x="6296025" y="2717800"/>
            <a:ext cx="1228725" cy="206375"/>
          </a:xfrm>
          <a:prstGeom prst="line">
            <a:avLst/>
          </a:prstGeom>
          <a:noFill/>
          <a:ln w="9525">
            <a:solidFill>
              <a:schemeClr val="tx1"/>
            </a:solidFill>
            <a:round/>
            <a:headEnd/>
            <a:tailEnd/>
          </a:ln>
        </p:spPr>
        <p:txBody>
          <a:bodyPr/>
          <a:lstStyle/>
          <a:p>
            <a:endParaRPr lang="fr-FR"/>
          </a:p>
        </p:txBody>
      </p:sp>
      <p:sp>
        <p:nvSpPr>
          <p:cNvPr id="87049" name="Line 32"/>
          <p:cNvSpPr>
            <a:spLocks noChangeShapeType="1"/>
          </p:cNvSpPr>
          <p:nvPr/>
        </p:nvSpPr>
        <p:spPr bwMode="auto">
          <a:xfrm flipH="1" flipV="1">
            <a:off x="1465263" y="2274888"/>
            <a:ext cx="11112" cy="2882900"/>
          </a:xfrm>
          <a:prstGeom prst="line">
            <a:avLst/>
          </a:prstGeom>
          <a:noFill/>
          <a:ln w="38100">
            <a:solidFill>
              <a:schemeClr val="tx1"/>
            </a:solidFill>
            <a:round/>
            <a:headEnd/>
            <a:tailEnd type="triangle" w="med" len="med"/>
          </a:ln>
        </p:spPr>
        <p:txBody>
          <a:bodyPr/>
          <a:lstStyle/>
          <a:p>
            <a:endParaRPr lang="fr-FR"/>
          </a:p>
        </p:txBody>
      </p:sp>
      <p:sp>
        <p:nvSpPr>
          <p:cNvPr id="87050" name="Line 33"/>
          <p:cNvSpPr>
            <a:spLocks noChangeShapeType="1"/>
          </p:cNvSpPr>
          <p:nvPr/>
        </p:nvSpPr>
        <p:spPr bwMode="auto">
          <a:xfrm flipV="1">
            <a:off x="1465263" y="5145088"/>
            <a:ext cx="7162800" cy="12700"/>
          </a:xfrm>
          <a:prstGeom prst="line">
            <a:avLst/>
          </a:prstGeom>
          <a:noFill/>
          <a:ln w="38100">
            <a:solidFill>
              <a:schemeClr val="tx1"/>
            </a:solidFill>
            <a:round/>
            <a:headEnd/>
            <a:tailEnd type="triangle" w="med" len="med"/>
          </a:ln>
        </p:spPr>
        <p:txBody>
          <a:bodyPr/>
          <a:lstStyle/>
          <a:p>
            <a:endParaRPr lang="fr-FR"/>
          </a:p>
        </p:txBody>
      </p:sp>
      <p:sp>
        <p:nvSpPr>
          <p:cNvPr id="87051" name="Text Box 35"/>
          <p:cNvSpPr txBox="1">
            <a:spLocks noChangeArrowheads="1"/>
          </p:cNvSpPr>
          <p:nvPr/>
        </p:nvSpPr>
        <p:spPr bwMode="auto">
          <a:xfrm>
            <a:off x="8302625" y="5084763"/>
            <a:ext cx="806450" cy="366712"/>
          </a:xfrm>
          <a:prstGeom prst="rect">
            <a:avLst/>
          </a:prstGeom>
          <a:noFill/>
          <a:ln w="9525">
            <a:noFill/>
            <a:miter lim="800000"/>
            <a:headEnd/>
            <a:tailEnd/>
          </a:ln>
        </p:spPr>
        <p:txBody>
          <a:bodyPr wrap="none">
            <a:spAutoFit/>
          </a:bodyPr>
          <a:lstStyle/>
          <a:p>
            <a:r>
              <a:rPr lang="fr-FR"/>
              <a:t>temps</a:t>
            </a:r>
          </a:p>
        </p:txBody>
      </p:sp>
      <p:sp>
        <p:nvSpPr>
          <p:cNvPr id="87063" name="Line 48"/>
          <p:cNvSpPr>
            <a:spLocks noChangeShapeType="1"/>
          </p:cNvSpPr>
          <p:nvPr/>
        </p:nvSpPr>
        <p:spPr bwMode="auto">
          <a:xfrm>
            <a:off x="1663700" y="4365625"/>
            <a:ext cx="646113" cy="47625"/>
          </a:xfrm>
          <a:prstGeom prst="line">
            <a:avLst/>
          </a:prstGeom>
          <a:noFill/>
          <a:ln w="9525">
            <a:solidFill>
              <a:schemeClr val="tx1"/>
            </a:solidFill>
            <a:round/>
            <a:headEnd/>
            <a:tailEnd/>
          </a:ln>
        </p:spPr>
        <p:txBody>
          <a:bodyPr/>
          <a:lstStyle/>
          <a:p>
            <a:endParaRPr lang="fr-FR"/>
          </a:p>
        </p:txBody>
      </p:sp>
      <p:sp>
        <p:nvSpPr>
          <p:cNvPr id="87064" name="Line 49"/>
          <p:cNvSpPr>
            <a:spLocks noChangeShapeType="1"/>
          </p:cNvSpPr>
          <p:nvPr/>
        </p:nvSpPr>
        <p:spPr bwMode="auto">
          <a:xfrm>
            <a:off x="2320925" y="4422775"/>
            <a:ext cx="1079500" cy="222250"/>
          </a:xfrm>
          <a:prstGeom prst="line">
            <a:avLst/>
          </a:prstGeom>
          <a:noFill/>
          <a:ln w="9525">
            <a:solidFill>
              <a:schemeClr val="tx1"/>
            </a:solidFill>
            <a:round/>
            <a:headEnd/>
            <a:tailEnd/>
          </a:ln>
        </p:spPr>
        <p:txBody>
          <a:bodyPr/>
          <a:lstStyle/>
          <a:p>
            <a:endParaRPr lang="fr-FR"/>
          </a:p>
        </p:txBody>
      </p:sp>
      <p:sp>
        <p:nvSpPr>
          <p:cNvPr id="87065" name="Line 50"/>
          <p:cNvSpPr>
            <a:spLocks noChangeShapeType="1"/>
          </p:cNvSpPr>
          <p:nvPr/>
        </p:nvSpPr>
        <p:spPr bwMode="auto">
          <a:xfrm flipV="1">
            <a:off x="3384550" y="4465638"/>
            <a:ext cx="938213" cy="174625"/>
          </a:xfrm>
          <a:prstGeom prst="line">
            <a:avLst/>
          </a:prstGeom>
          <a:noFill/>
          <a:ln w="9525">
            <a:solidFill>
              <a:schemeClr val="tx1"/>
            </a:solidFill>
            <a:round/>
            <a:headEnd/>
            <a:tailEnd/>
          </a:ln>
        </p:spPr>
        <p:txBody>
          <a:bodyPr/>
          <a:lstStyle/>
          <a:p>
            <a:endParaRPr lang="fr-FR"/>
          </a:p>
        </p:txBody>
      </p:sp>
      <p:sp>
        <p:nvSpPr>
          <p:cNvPr id="87066" name="Line 51"/>
          <p:cNvSpPr>
            <a:spLocks noChangeShapeType="1"/>
          </p:cNvSpPr>
          <p:nvPr/>
        </p:nvSpPr>
        <p:spPr bwMode="auto">
          <a:xfrm flipV="1">
            <a:off x="4356100" y="4005263"/>
            <a:ext cx="936625" cy="431800"/>
          </a:xfrm>
          <a:prstGeom prst="line">
            <a:avLst/>
          </a:prstGeom>
          <a:noFill/>
          <a:ln w="9525">
            <a:solidFill>
              <a:srgbClr val="C00000"/>
            </a:solidFill>
            <a:round/>
            <a:headEnd/>
            <a:tailEnd/>
          </a:ln>
        </p:spPr>
        <p:txBody>
          <a:bodyPr/>
          <a:lstStyle/>
          <a:p>
            <a:endParaRPr lang="fr-FR"/>
          </a:p>
        </p:txBody>
      </p:sp>
      <p:sp>
        <p:nvSpPr>
          <p:cNvPr id="87067" name="Line 52"/>
          <p:cNvSpPr>
            <a:spLocks noChangeShapeType="1"/>
          </p:cNvSpPr>
          <p:nvPr/>
        </p:nvSpPr>
        <p:spPr bwMode="auto">
          <a:xfrm flipV="1">
            <a:off x="5292725" y="3789363"/>
            <a:ext cx="1295400" cy="215900"/>
          </a:xfrm>
          <a:prstGeom prst="line">
            <a:avLst/>
          </a:prstGeom>
          <a:noFill/>
          <a:ln w="9525">
            <a:solidFill>
              <a:srgbClr val="C00000"/>
            </a:solidFill>
            <a:round/>
            <a:headEnd/>
            <a:tailEnd/>
          </a:ln>
        </p:spPr>
        <p:txBody>
          <a:bodyPr/>
          <a:lstStyle/>
          <a:p>
            <a:endParaRPr lang="fr-FR"/>
          </a:p>
        </p:txBody>
      </p:sp>
      <p:sp>
        <p:nvSpPr>
          <p:cNvPr id="87068" name="Line 53"/>
          <p:cNvSpPr>
            <a:spLocks noChangeShapeType="1"/>
          </p:cNvSpPr>
          <p:nvPr/>
        </p:nvSpPr>
        <p:spPr bwMode="auto">
          <a:xfrm flipV="1">
            <a:off x="6588125" y="3357563"/>
            <a:ext cx="1008063" cy="431800"/>
          </a:xfrm>
          <a:prstGeom prst="line">
            <a:avLst/>
          </a:prstGeom>
          <a:noFill/>
          <a:ln w="9525">
            <a:solidFill>
              <a:srgbClr val="C00000"/>
            </a:solidFill>
            <a:round/>
            <a:headEnd/>
            <a:tailEnd/>
          </a:ln>
        </p:spPr>
        <p:txBody>
          <a:bodyPr/>
          <a:lstStyle/>
          <a:p>
            <a:endParaRPr lang="fr-FR"/>
          </a:p>
        </p:txBody>
      </p:sp>
      <p:sp>
        <p:nvSpPr>
          <p:cNvPr id="87069" name="Line 54"/>
          <p:cNvSpPr>
            <a:spLocks noChangeShapeType="1"/>
          </p:cNvSpPr>
          <p:nvPr/>
        </p:nvSpPr>
        <p:spPr bwMode="auto">
          <a:xfrm>
            <a:off x="3708400" y="4005263"/>
            <a:ext cx="503238" cy="277812"/>
          </a:xfrm>
          <a:prstGeom prst="line">
            <a:avLst/>
          </a:prstGeom>
          <a:noFill/>
          <a:ln w="76200">
            <a:solidFill>
              <a:schemeClr val="tx1"/>
            </a:solidFill>
            <a:round/>
            <a:headEnd/>
            <a:tailEnd type="triangle" w="med" len="med"/>
          </a:ln>
        </p:spPr>
        <p:txBody>
          <a:bodyPr/>
          <a:lstStyle/>
          <a:p>
            <a:endParaRPr lang="fr-FR"/>
          </a:p>
        </p:txBody>
      </p:sp>
      <p:sp>
        <p:nvSpPr>
          <p:cNvPr id="87070" name="Text Box 55"/>
          <p:cNvSpPr txBox="1">
            <a:spLocks noChangeArrowheads="1"/>
          </p:cNvSpPr>
          <p:nvPr/>
        </p:nvSpPr>
        <p:spPr bwMode="auto">
          <a:xfrm>
            <a:off x="7740650" y="2997200"/>
            <a:ext cx="958850" cy="641350"/>
          </a:xfrm>
          <a:prstGeom prst="rect">
            <a:avLst/>
          </a:prstGeom>
          <a:noFill/>
          <a:ln w="9525">
            <a:noFill/>
            <a:miter lim="800000"/>
            <a:headEnd/>
            <a:tailEnd/>
          </a:ln>
        </p:spPr>
        <p:txBody>
          <a:bodyPr wrap="none">
            <a:spAutoFit/>
          </a:bodyPr>
          <a:lstStyle/>
          <a:p>
            <a:pPr algn="ctr"/>
            <a:r>
              <a:rPr lang="fr-FR"/>
              <a:t>Site</a:t>
            </a:r>
          </a:p>
          <a:p>
            <a:pPr algn="ctr"/>
            <a:r>
              <a:rPr lang="fr-FR"/>
              <a:t>« géré»</a:t>
            </a:r>
          </a:p>
        </p:txBody>
      </p:sp>
      <p:sp>
        <p:nvSpPr>
          <p:cNvPr id="87071" name="Oval 56"/>
          <p:cNvSpPr>
            <a:spLocks noChangeArrowheads="1"/>
          </p:cNvSpPr>
          <p:nvPr/>
        </p:nvSpPr>
        <p:spPr bwMode="auto">
          <a:xfrm>
            <a:off x="4238625" y="4367213"/>
            <a:ext cx="176213" cy="198437"/>
          </a:xfrm>
          <a:prstGeom prst="ellipse">
            <a:avLst/>
          </a:prstGeom>
          <a:solidFill>
            <a:srgbClr val="C00000"/>
          </a:solidFill>
          <a:ln w="9525">
            <a:solidFill>
              <a:srgbClr val="C00000"/>
            </a:solidFill>
            <a:round/>
            <a:headEnd/>
            <a:tailEnd/>
          </a:ln>
        </p:spPr>
        <p:txBody>
          <a:bodyPr wrap="none" anchor="ctr"/>
          <a:lstStyle/>
          <a:p>
            <a:endParaRPr lang="fr-FR"/>
          </a:p>
        </p:txBody>
      </p:sp>
      <p:sp>
        <p:nvSpPr>
          <p:cNvPr id="87072" name="Text Box 57"/>
          <p:cNvSpPr txBox="1">
            <a:spLocks noChangeArrowheads="1"/>
          </p:cNvSpPr>
          <p:nvPr/>
        </p:nvSpPr>
        <p:spPr bwMode="auto">
          <a:xfrm>
            <a:off x="2771775" y="3860800"/>
            <a:ext cx="920750" cy="366713"/>
          </a:xfrm>
          <a:prstGeom prst="rect">
            <a:avLst/>
          </a:prstGeom>
          <a:noFill/>
          <a:ln w="9525">
            <a:noFill/>
            <a:miter lim="800000"/>
            <a:headEnd/>
            <a:tailEnd/>
          </a:ln>
        </p:spPr>
        <p:txBody>
          <a:bodyPr wrap="none">
            <a:spAutoFit/>
          </a:bodyPr>
          <a:lstStyle/>
          <a:p>
            <a:r>
              <a:rPr lang="fr-FR"/>
              <a:t>gestion</a:t>
            </a:r>
          </a:p>
        </p:txBody>
      </p:sp>
      <p:sp>
        <p:nvSpPr>
          <p:cNvPr id="87073" name="Text Box 37"/>
          <p:cNvSpPr txBox="1">
            <a:spLocks noChangeArrowheads="1"/>
          </p:cNvSpPr>
          <p:nvPr/>
        </p:nvSpPr>
        <p:spPr bwMode="auto">
          <a:xfrm>
            <a:off x="663575" y="5537200"/>
            <a:ext cx="8229600" cy="369888"/>
          </a:xfrm>
          <a:prstGeom prst="rect">
            <a:avLst/>
          </a:prstGeom>
          <a:noFill/>
          <a:ln w="9525">
            <a:noFill/>
            <a:miter lim="800000"/>
            <a:headEnd/>
            <a:tailEnd/>
          </a:ln>
        </p:spPr>
        <p:txBody>
          <a:bodyPr>
            <a:spAutoFit/>
          </a:bodyPr>
          <a:lstStyle/>
          <a:p>
            <a:pPr algn="ctr"/>
            <a:r>
              <a:rPr lang="fr-FR"/>
              <a:t>Mais un deuxième témoin pourrait contredire cette conclusion !</a:t>
            </a:r>
          </a:p>
        </p:txBody>
      </p:sp>
      <p:sp>
        <p:nvSpPr>
          <p:cNvPr id="87074" name="Line 14"/>
          <p:cNvSpPr>
            <a:spLocks noChangeShapeType="1"/>
          </p:cNvSpPr>
          <p:nvPr/>
        </p:nvSpPr>
        <p:spPr bwMode="auto">
          <a:xfrm flipV="1">
            <a:off x="1606550" y="3336925"/>
            <a:ext cx="609600" cy="596900"/>
          </a:xfrm>
          <a:prstGeom prst="line">
            <a:avLst/>
          </a:prstGeom>
          <a:noFill/>
          <a:ln w="9525">
            <a:solidFill>
              <a:schemeClr val="tx1"/>
            </a:solidFill>
            <a:round/>
            <a:headEnd/>
            <a:tailEnd/>
          </a:ln>
        </p:spPr>
        <p:txBody>
          <a:bodyPr/>
          <a:lstStyle/>
          <a:p>
            <a:endParaRPr lang="fr-FR"/>
          </a:p>
        </p:txBody>
      </p:sp>
      <p:sp>
        <p:nvSpPr>
          <p:cNvPr id="87075" name="Line 15"/>
          <p:cNvSpPr>
            <a:spLocks noChangeShapeType="1"/>
          </p:cNvSpPr>
          <p:nvPr/>
        </p:nvSpPr>
        <p:spPr bwMode="auto">
          <a:xfrm>
            <a:off x="2238375" y="3340100"/>
            <a:ext cx="1079500" cy="222250"/>
          </a:xfrm>
          <a:prstGeom prst="line">
            <a:avLst/>
          </a:prstGeom>
          <a:noFill/>
          <a:ln w="9525">
            <a:solidFill>
              <a:schemeClr val="tx1"/>
            </a:solidFill>
            <a:round/>
            <a:headEnd/>
            <a:tailEnd/>
          </a:ln>
        </p:spPr>
        <p:txBody>
          <a:bodyPr/>
          <a:lstStyle/>
          <a:p>
            <a:endParaRPr lang="fr-FR"/>
          </a:p>
        </p:txBody>
      </p:sp>
      <p:sp>
        <p:nvSpPr>
          <p:cNvPr id="87076" name="Line 16"/>
          <p:cNvSpPr>
            <a:spLocks noChangeShapeType="1"/>
          </p:cNvSpPr>
          <p:nvPr/>
        </p:nvSpPr>
        <p:spPr bwMode="auto">
          <a:xfrm flipV="1">
            <a:off x="3332163" y="3429000"/>
            <a:ext cx="954087" cy="144463"/>
          </a:xfrm>
          <a:prstGeom prst="line">
            <a:avLst/>
          </a:prstGeom>
          <a:noFill/>
          <a:ln w="9525">
            <a:solidFill>
              <a:schemeClr val="tx1"/>
            </a:solidFill>
            <a:round/>
            <a:headEnd/>
            <a:tailEnd/>
          </a:ln>
        </p:spPr>
        <p:txBody>
          <a:bodyPr/>
          <a:lstStyle/>
          <a:p>
            <a:endParaRPr lang="fr-FR"/>
          </a:p>
        </p:txBody>
      </p:sp>
      <p:sp>
        <p:nvSpPr>
          <p:cNvPr id="87077" name="Line 18"/>
          <p:cNvSpPr>
            <a:spLocks noChangeShapeType="1"/>
          </p:cNvSpPr>
          <p:nvPr/>
        </p:nvSpPr>
        <p:spPr bwMode="auto">
          <a:xfrm flipV="1">
            <a:off x="5292725" y="2708275"/>
            <a:ext cx="1150938" cy="504825"/>
          </a:xfrm>
          <a:prstGeom prst="line">
            <a:avLst/>
          </a:prstGeom>
          <a:noFill/>
          <a:ln w="9525">
            <a:solidFill>
              <a:schemeClr val="tx1"/>
            </a:solidFill>
            <a:round/>
            <a:headEnd/>
            <a:tailEnd/>
          </a:ln>
        </p:spPr>
        <p:txBody>
          <a:bodyPr/>
          <a:lstStyle/>
          <a:p>
            <a:endParaRPr lang="fr-FR"/>
          </a:p>
        </p:txBody>
      </p:sp>
      <p:sp>
        <p:nvSpPr>
          <p:cNvPr id="87078" name="Line 25"/>
          <p:cNvSpPr>
            <a:spLocks noChangeShapeType="1"/>
          </p:cNvSpPr>
          <p:nvPr/>
        </p:nvSpPr>
        <p:spPr bwMode="auto">
          <a:xfrm flipV="1">
            <a:off x="6443663" y="2205038"/>
            <a:ext cx="1008062" cy="503237"/>
          </a:xfrm>
          <a:prstGeom prst="line">
            <a:avLst/>
          </a:prstGeom>
          <a:noFill/>
          <a:ln w="9525">
            <a:solidFill>
              <a:schemeClr val="tx1"/>
            </a:solidFill>
            <a:round/>
            <a:headEnd/>
            <a:tailEnd/>
          </a:ln>
        </p:spPr>
        <p:txBody>
          <a:bodyPr/>
          <a:lstStyle/>
          <a:p>
            <a:endParaRPr lang="fr-FR"/>
          </a:p>
        </p:txBody>
      </p:sp>
      <p:sp>
        <p:nvSpPr>
          <p:cNvPr id="87079" name="Line 17"/>
          <p:cNvSpPr>
            <a:spLocks noChangeShapeType="1"/>
          </p:cNvSpPr>
          <p:nvPr/>
        </p:nvSpPr>
        <p:spPr bwMode="auto">
          <a:xfrm flipV="1">
            <a:off x="4286250" y="3213100"/>
            <a:ext cx="1006475" cy="215900"/>
          </a:xfrm>
          <a:prstGeom prst="line">
            <a:avLst/>
          </a:prstGeom>
          <a:noFill/>
          <a:ln w="9525">
            <a:solidFill>
              <a:schemeClr val="tx1"/>
            </a:solidFill>
            <a:round/>
            <a:headEnd/>
            <a:tailEnd/>
          </a:ln>
        </p:spPr>
        <p:txBody>
          <a:bodyPr/>
          <a:lstStyle/>
          <a:p>
            <a:endParaRPr lang="fr-FR"/>
          </a:p>
        </p:txBody>
      </p:sp>
      <p:sp>
        <p:nvSpPr>
          <p:cNvPr id="87080" name="Text Box 28"/>
          <p:cNvSpPr txBox="1">
            <a:spLocks noChangeArrowheads="1"/>
          </p:cNvSpPr>
          <p:nvPr/>
        </p:nvSpPr>
        <p:spPr bwMode="auto">
          <a:xfrm>
            <a:off x="7812088" y="1928813"/>
            <a:ext cx="869950" cy="641350"/>
          </a:xfrm>
          <a:prstGeom prst="rect">
            <a:avLst/>
          </a:prstGeom>
          <a:noFill/>
          <a:ln w="9525">
            <a:noFill/>
            <a:miter lim="800000"/>
            <a:headEnd/>
            <a:tailEnd/>
          </a:ln>
        </p:spPr>
        <p:txBody>
          <a:bodyPr wrap="none">
            <a:spAutoFit/>
          </a:bodyPr>
          <a:lstStyle/>
          <a:p>
            <a:pPr algn="ctr"/>
            <a:r>
              <a:rPr lang="fr-FR"/>
              <a:t>Sites</a:t>
            </a:r>
          </a:p>
          <a:p>
            <a:pPr algn="ctr"/>
            <a:r>
              <a:rPr lang="fr-FR"/>
              <a:t>témoin</a:t>
            </a:r>
          </a:p>
        </p:txBody>
      </p:sp>
      <p:sp>
        <p:nvSpPr>
          <p:cNvPr id="33" name="Text Box 23"/>
          <p:cNvSpPr txBox="1">
            <a:spLocks noChangeArrowheads="1"/>
          </p:cNvSpPr>
          <p:nvPr/>
        </p:nvSpPr>
        <p:spPr bwMode="auto">
          <a:xfrm>
            <a:off x="2571736" y="428604"/>
            <a:ext cx="5180013" cy="862012"/>
          </a:xfrm>
          <a:prstGeom prst="rect">
            <a:avLst/>
          </a:prstGeom>
          <a:noFill/>
          <a:ln w="9525">
            <a:noFill/>
            <a:miter lim="800000"/>
            <a:headEnd/>
            <a:tailEnd/>
          </a:ln>
        </p:spPr>
        <p:txBody>
          <a:bodyPr wrap="none">
            <a:spAutoFit/>
          </a:bodyPr>
          <a:lstStyle/>
          <a:p>
            <a:pPr algn="ctr">
              <a:defRPr/>
            </a:pPr>
            <a:r>
              <a:rPr lang="fr-FR" sz="3000" b="1" dirty="0">
                <a:latin typeface="+mj-lt"/>
              </a:rPr>
              <a:t>Les protocoles de type « BACI »</a:t>
            </a:r>
          </a:p>
          <a:p>
            <a:pPr algn="ctr">
              <a:defRPr/>
            </a:pPr>
            <a:r>
              <a:rPr lang="fr-FR" sz="2000" b="1" i="1" dirty="0">
                <a:latin typeface="+mj-lt"/>
              </a:rPr>
              <a:t>(</a:t>
            </a:r>
            <a:r>
              <a:rPr lang="fr-FR" sz="2000" b="1" i="1" dirty="0" err="1">
                <a:latin typeface="+mj-lt"/>
              </a:rPr>
              <a:t>Before</a:t>
            </a:r>
            <a:r>
              <a:rPr lang="fr-FR" sz="2000" b="1" i="1" dirty="0">
                <a:latin typeface="+mj-lt"/>
              </a:rPr>
              <a:t> – </a:t>
            </a:r>
            <a:r>
              <a:rPr lang="fr-FR" sz="2000" b="1" i="1" dirty="0" err="1">
                <a:latin typeface="+mj-lt"/>
              </a:rPr>
              <a:t>After</a:t>
            </a:r>
            <a:r>
              <a:rPr lang="fr-FR" sz="2000" b="1" i="1" dirty="0">
                <a:latin typeface="+mj-lt"/>
              </a:rPr>
              <a:t>  Control Impact)</a:t>
            </a:r>
          </a:p>
        </p:txBody>
      </p:sp>
      <p:sp>
        <p:nvSpPr>
          <p:cNvPr id="34" name="Text Box 22"/>
          <p:cNvSpPr txBox="1">
            <a:spLocks noChangeArrowheads="1"/>
          </p:cNvSpPr>
          <p:nvPr/>
        </p:nvSpPr>
        <p:spPr bwMode="auto">
          <a:xfrm>
            <a:off x="1000100" y="1643050"/>
            <a:ext cx="1250950" cy="641350"/>
          </a:xfrm>
          <a:prstGeom prst="rect">
            <a:avLst/>
          </a:prstGeom>
          <a:noFill/>
          <a:ln w="9525">
            <a:noFill/>
            <a:miter lim="800000"/>
            <a:headEnd/>
            <a:tailEnd/>
          </a:ln>
        </p:spPr>
        <p:txBody>
          <a:bodyPr wrap="none">
            <a:spAutoFit/>
          </a:bodyPr>
          <a:lstStyle/>
          <a:p>
            <a:pPr algn="ctr"/>
            <a:r>
              <a:rPr lang="fr-FR" dirty="0"/>
              <a:t>Nombre</a:t>
            </a:r>
          </a:p>
          <a:p>
            <a:pPr algn="ctr"/>
            <a:r>
              <a:rPr lang="fr-FR" dirty="0"/>
              <a:t>d’individus</a:t>
            </a:r>
          </a:p>
        </p:txBody>
      </p:sp>
      <p:sp>
        <p:nvSpPr>
          <p:cNvPr id="35" name="ZoneTexte 34"/>
          <p:cNvSpPr txBox="1"/>
          <p:nvPr/>
        </p:nvSpPr>
        <p:spPr>
          <a:xfrm rot="16200000">
            <a:off x="-1763689" y="3967396"/>
            <a:ext cx="4490204" cy="677108"/>
          </a:xfrm>
          <a:prstGeom prst="rect">
            <a:avLst/>
          </a:prstGeom>
          <a:noFill/>
        </p:spPr>
        <p:txBody>
          <a:bodyPr wrap="none" rtlCol="0">
            <a:spAutoFit/>
          </a:bodyPr>
          <a:lstStyle/>
          <a:p>
            <a:r>
              <a:rPr lang="fr-FR" sz="3800" b="1" dirty="0" smtClean="0"/>
              <a:t>Mesurer un impact</a:t>
            </a:r>
            <a:endParaRPr lang="fr-FR" sz="3800" b="1" dirty="0"/>
          </a:p>
        </p:txBody>
      </p:sp>
    </p:spTree>
    <p:extLst>
      <p:ext uri="{BB962C8B-B14F-4D97-AF65-F5344CB8AC3E}">
        <p14:creationId xmlns:p14="http://schemas.microsoft.com/office/powerpoint/2010/main" val="845556640"/>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ext Box 14"/>
          <p:cNvSpPr txBox="1">
            <a:spLocks noChangeArrowheads="1"/>
          </p:cNvSpPr>
          <p:nvPr/>
        </p:nvSpPr>
        <p:spPr bwMode="auto">
          <a:xfrm>
            <a:off x="2814638" y="1854200"/>
            <a:ext cx="184150" cy="366713"/>
          </a:xfrm>
          <a:prstGeom prst="rect">
            <a:avLst/>
          </a:prstGeom>
          <a:noFill/>
          <a:ln w="9525">
            <a:noFill/>
            <a:miter lim="800000"/>
            <a:headEnd/>
            <a:tailEnd/>
          </a:ln>
        </p:spPr>
        <p:txBody>
          <a:bodyPr wrap="none">
            <a:spAutoFit/>
          </a:bodyPr>
          <a:lstStyle/>
          <a:p>
            <a:endParaRPr lang="fr-FR"/>
          </a:p>
        </p:txBody>
      </p:sp>
      <p:sp>
        <p:nvSpPr>
          <p:cNvPr id="89090" name="Line 15"/>
          <p:cNvSpPr>
            <a:spLocks noChangeShapeType="1"/>
          </p:cNvSpPr>
          <p:nvPr/>
        </p:nvSpPr>
        <p:spPr bwMode="auto">
          <a:xfrm flipV="1">
            <a:off x="1606550" y="2614613"/>
            <a:ext cx="609600" cy="596900"/>
          </a:xfrm>
          <a:prstGeom prst="line">
            <a:avLst/>
          </a:prstGeom>
          <a:noFill/>
          <a:ln w="9525">
            <a:solidFill>
              <a:schemeClr val="tx1"/>
            </a:solidFill>
            <a:round/>
            <a:headEnd/>
            <a:tailEnd/>
          </a:ln>
        </p:spPr>
        <p:txBody>
          <a:bodyPr/>
          <a:lstStyle/>
          <a:p>
            <a:endParaRPr lang="fr-FR"/>
          </a:p>
        </p:txBody>
      </p:sp>
      <p:sp>
        <p:nvSpPr>
          <p:cNvPr id="89091" name="Line 16"/>
          <p:cNvSpPr>
            <a:spLocks noChangeShapeType="1"/>
          </p:cNvSpPr>
          <p:nvPr/>
        </p:nvSpPr>
        <p:spPr bwMode="auto">
          <a:xfrm>
            <a:off x="2238375" y="2614613"/>
            <a:ext cx="1079500" cy="222250"/>
          </a:xfrm>
          <a:prstGeom prst="line">
            <a:avLst/>
          </a:prstGeom>
          <a:noFill/>
          <a:ln w="9525">
            <a:solidFill>
              <a:schemeClr val="tx1"/>
            </a:solidFill>
            <a:round/>
            <a:headEnd/>
            <a:tailEnd/>
          </a:ln>
        </p:spPr>
        <p:txBody>
          <a:bodyPr/>
          <a:lstStyle/>
          <a:p>
            <a:endParaRPr lang="fr-FR"/>
          </a:p>
        </p:txBody>
      </p:sp>
      <p:sp>
        <p:nvSpPr>
          <p:cNvPr id="89092" name="Line 17"/>
          <p:cNvSpPr>
            <a:spLocks noChangeShapeType="1"/>
          </p:cNvSpPr>
          <p:nvPr/>
        </p:nvSpPr>
        <p:spPr bwMode="auto">
          <a:xfrm flipV="1">
            <a:off x="3332163" y="2673350"/>
            <a:ext cx="938212" cy="174625"/>
          </a:xfrm>
          <a:prstGeom prst="line">
            <a:avLst/>
          </a:prstGeom>
          <a:noFill/>
          <a:ln w="9525">
            <a:solidFill>
              <a:schemeClr val="tx1"/>
            </a:solidFill>
            <a:round/>
            <a:headEnd/>
            <a:tailEnd/>
          </a:ln>
        </p:spPr>
        <p:txBody>
          <a:bodyPr/>
          <a:lstStyle/>
          <a:p>
            <a:endParaRPr lang="fr-FR"/>
          </a:p>
        </p:txBody>
      </p:sp>
      <p:sp>
        <p:nvSpPr>
          <p:cNvPr id="89093" name="Line 18"/>
          <p:cNvSpPr>
            <a:spLocks noChangeShapeType="1"/>
          </p:cNvSpPr>
          <p:nvPr/>
        </p:nvSpPr>
        <p:spPr bwMode="auto">
          <a:xfrm>
            <a:off x="4294188" y="2697163"/>
            <a:ext cx="1160462" cy="280987"/>
          </a:xfrm>
          <a:prstGeom prst="line">
            <a:avLst/>
          </a:prstGeom>
          <a:noFill/>
          <a:ln w="9525">
            <a:solidFill>
              <a:schemeClr val="tx1"/>
            </a:solidFill>
            <a:round/>
            <a:headEnd/>
            <a:tailEnd/>
          </a:ln>
        </p:spPr>
        <p:txBody>
          <a:bodyPr/>
          <a:lstStyle/>
          <a:p>
            <a:endParaRPr lang="fr-FR"/>
          </a:p>
        </p:txBody>
      </p:sp>
      <p:sp>
        <p:nvSpPr>
          <p:cNvPr id="89094" name="Line 19"/>
          <p:cNvSpPr>
            <a:spLocks noChangeShapeType="1"/>
          </p:cNvSpPr>
          <p:nvPr/>
        </p:nvSpPr>
        <p:spPr bwMode="auto">
          <a:xfrm flipV="1">
            <a:off x="5480050" y="2720975"/>
            <a:ext cx="842963" cy="257175"/>
          </a:xfrm>
          <a:prstGeom prst="line">
            <a:avLst/>
          </a:prstGeom>
          <a:noFill/>
          <a:ln w="9525">
            <a:solidFill>
              <a:schemeClr val="tx1"/>
            </a:solidFill>
            <a:round/>
            <a:headEnd/>
            <a:tailEnd/>
          </a:ln>
        </p:spPr>
        <p:txBody>
          <a:bodyPr/>
          <a:lstStyle/>
          <a:p>
            <a:endParaRPr lang="fr-FR"/>
          </a:p>
        </p:txBody>
      </p:sp>
      <p:sp>
        <p:nvSpPr>
          <p:cNvPr id="89095" name="Line 26"/>
          <p:cNvSpPr>
            <a:spLocks noChangeShapeType="1"/>
          </p:cNvSpPr>
          <p:nvPr/>
        </p:nvSpPr>
        <p:spPr bwMode="auto">
          <a:xfrm>
            <a:off x="6296025" y="2717800"/>
            <a:ext cx="1228725" cy="206375"/>
          </a:xfrm>
          <a:prstGeom prst="line">
            <a:avLst/>
          </a:prstGeom>
          <a:noFill/>
          <a:ln w="9525">
            <a:solidFill>
              <a:schemeClr val="tx1"/>
            </a:solidFill>
            <a:round/>
            <a:headEnd/>
            <a:tailEnd/>
          </a:ln>
        </p:spPr>
        <p:txBody>
          <a:bodyPr/>
          <a:lstStyle/>
          <a:p>
            <a:endParaRPr lang="fr-FR"/>
          </a:p>
        </p:txBody>
      </p:sp>
      <p:sp>
        <p:nvSpPr>
          <p:cNvPr id="89096" name="Text Box 28"/>
          <p:cNvSpPr txBox="1">
            <a:spLocks noChangeArrowheads="1"/>
          </p:cNvSpPr>
          <p:nvPr/>
        </p:nvSpPr>
        <p:spPr bwMode="auto">
          <a:xfrm>
            <a:off x="7754938" y="2276475"/>
            <a:ext cx="984250" cy="641350"/>
          </a:xfrm>
          <a:prstGeom prst="rect">
            <a:avLst/>
          </a:prstGeom>
          <a:noFill/>
          <a:ln w="9525">
            <a:noFill/>
            <a:miter lim="800000"/>
            <a:headEnd/>
            <a:tailEnd/>
          </a:ln>
        </p:spPr>
        <p:txBody>
          <a:bodyPr wrap="none">
            <a:spAutoFit/>
          </a:bodyPr>
          <a:lstStyle/>
          <a:p>
            <a:pPr algn="ctr"/>
            <a:r>
              <a:rPr lang="fr-FR"/>
              <a:t>Sites</a:t>
            </a:r>
          </a:p>
          <a:p>
            <a:pPr algn="ctr"/>
            <a:r>
              <a:rPr lang="fr-FR"/>
              <a:t>témoins</a:t>
            </a:r>
          </a:p>
        </p:txBody>
      </p:sp>
      <p:sp>
        <p:nvSpPr>
          <p:cNvPr id="89098" name="Line 32"/>
          <p:cNvSpPr>
            <a:spLocks noChangeShapeType="1"/>
          </p:cNvSpPr>
          <p:nvPr/>
        </p:nvSpPr>
        <p:spPr bwMode="auto">
          <a:xfrm flipH="1" flipV="1">
            <a:off x="1465263" y="2274888"/>
            <a:ext cx="11112" cy="2882900"/>
          </a:xfrm>
          <a:prstGeom prst="line">
            <a:avLst/>
          </a:prstGeom>
          <a:noFill/>
          <a:ln w="38100">
            <a:solidFill>
              <a:schemeClr val="tx1"/>
            </a:solidFill>
            <a:round/>
            <a:headEnd/>
            <a:tailEnd type="triangle" w="med" len="med"/>
          </a:ln>
        </p:spPr>
        <p:txBody>
          <a:bodyPr/>
          <a:lstStyle/>
          <a:p>
            <a:endParaRPr lang="fr-FR"/>
          </a:p>
        </p:txBody>
      </p:sp>
      <p:sp>
        <p:nvSpPr>
          <p:cNvPr id="89099" name="Line 33"/>
          <p:cNvSpPr>
            <a:spLocks noChangeShapeType="1"/>
          </p:cNvSpPr>
          <p:nvPr/>
        </p:nvSpPr>
        <p:spPr bwMode="auto">
          <a:xfrm flipV="1">
            <a:off x="1465263" y="5145088"/>
            <a:ext cx="7162800" cy="12700"/>
          </a:xfrm>
          <a:prstGeom prst="line">
            <a:avLst/>
          </a:prstGeom>
          <a:noFill/>
          <a:ln w="38100">
            <a:solidFill>
              <a:schemeClr val="tx1"/>
            </a:solidFill>
            <a:round/>
            <a:headEnd/>
            <a:tailEnd type="triangle" w="med" len="med"/>
          </a:ln>
        </p:spPr>
        <p:txBody>
          <a:bodyPr/>
          <a:lstStyle/>
          <a:p>
            <a:endParaRPr lang="fr-FR"/>
          </a:p>
        </p:txBody>
      </p:sp>
      <p:sp>
        <p:nvSpPr>
          <p:cNvPr id="89100" name="Text Box 35"/>
          <p:cNvSpPr txBox="1">
            <a:spLocks noChangeArrowheads="1"/>
          </p:cNvSpPr>
          <p:nvPr/>
        </p:nvSpPr>
        <p:spPr bwMode="auto">
          <a:xfrm>
            <a:off x="8302625" y="5084763"/>
            <a:ext cx="806450" cy="366712"/>
          </a:xfrm>
          <a:prstGeom prst="rect">
            <a:avLst/>
          </a:prstGeom>
          <a:noFill/>
          <a:ln w="9525">
            <a:noFill/>
            <a:miter lim="800000"/>
            <a:headEnd/>
            <a:tailEnd/>
          </a:ln>
        </p:spPr>
        <p:txBody>
          <a:bodyPr wrap="none">
            <a:spAutoFit/>
          </a:bodyPr>
          <a:lstStyle/>
          <a:p>
            <a:r>
              <a:rPr lang="fr-FR"/>
              <a:t>temps</a:t>
            </a:r>
          </a:p>
        </p:txBody>
      </p:sp>
      <p:sp>
        <p:nvSpPr>
          <p:cNvPr id="89112" name="Line 48"/>
          <p:cNvSpPr>
            <a:spLocks noChangeShapeType="1"/>
          </p:cNvSpPr>
          <p:nvPr/>
        </p:nvSpPr>
        <p:spPr bwMode="auto">
          <a:xfrm>
            <a:off x="1500188" y="4214813"/>
            <a:ext cx="809625" cy="198437"/>
          </a:xfrm>
          <a:prstGeom prst="line">
            <a:avLst/>
          </a:prstGeom>
          <a:noFill/>
          <a:ln w="9525">
            <a:solidFill>
              <a:schemeClr val="tx1"/>
            </a:solidFill>
            <a:round/>
            <a:headEnd/>
            <a:tailEnd/>
          </a:ln>
        </p:spPr>
        <p:txBody>
          <a:bodyPr/>
          <a:lstStyle/>
          <a:p>
            <a:endParaRPr lang="fr-FR"/>
          </a:p>
        </p:txBody>
      </p:sp>
      <p:sp>
        <p:nvSpPr>
          <p:cNvPr id="89113" name="Line 49"/>
          <p:cNvSpPr>
            <a:spLocks noChangeShapeType="1"/>
          </p:cNvSpPr>
          <p:nvPr/>
        </p:nvSpPr>
        <p:spPr bwMode="auto">
          <a:xfrm>
            <a:off x="2320925" y="4422775"/>
            <a:ext cx="1079500" cy="222250"/>
          </a:xfrm>
          <a:prstGeom prst="line">
            <a:avLst/>
          </a:prstGeom>
          <a:noFill/>
          <a:ln w="9525">
            <a:solidFill>
              <a:schemeClr val="tx1"/>
            </a:solidFill>
            <a:round/>
            <a:headEnd/>
            <a:tailEnd/>
          </a:ln>
        </p:spPr>
        <p:txBody>
          <a:bodyPr/>
          <a:lstStyle/>
          <a:p>
            <a:endParaRPr lang="fr-FR"/>
          </a:p>
        </p:txBody>
      </p:sp>
      <p:sp>
        <p:nvSpPr>
          <p:cNvPr id="89114" name="Line 50"/>
          <p:cNvSpPr>
            <a:spLocks noChangeShapeType="1"/>
          </p:cNvSpPr>
          <p:nvPr/>
        </p:nvSpPr>
        <p:spPr bwMode="auto">
          <a:xfrm flipV="1">
            <a:off x="3384550" y="4465638"/>
            <a:ext cx="938213" cy="174625"/>
          </a:xfrm>
          <a:prstGeom prst="line">
            <a:avLst/>
          </a:prstGeom>
          <a:noFill/>
          <a:ln w="9525">
            <a:solidFill>
              <a:schemeClr val="tx1"/>
            </a:solidFill>
            <a:round/>
            <a:headEnd/>
            <a:tailEnd/>
          </a:ln>
        </p:spPr>
        <p:txBody>
          <a:bodyPr/>
          <a:lstStyle/>
          <a:p>
            <a:endParaRPr lang="fr-FR"/>
          </a:p>
        </p:txBody>
      </p:sp>
      <p:sp>
        <p:nvSpPr>
          <p:cNvPr id="89115" name="Line 51"/>
          <p:cNvSpPr>
            <a:spLocks noChangeShapeType="1"/>
          </p:cNvSpPr>
          <p:nvPr/>
        </p:nvSpPr>
        <p:spPr bwMode="auto">
          <a:xfrm flipV="1">
            <a:off x="4356100" y="4005263"/>
            <a:ext cx="936625" cy="431800"/>
          </a:xfrm>
          <a:prstGeom prst="line">
            <a:avLst/>
          </a:prstGeom>
          <a:noFill/>
          <a:ln w="12700">
            <a:solidFill>
              <a:srgbClr val="C00000"/>
            </a:solidFill>
            <a:round/>
            <a:headEnd/>
            <a:tailEnd/>
          </a:ln>
        </p:spPr>
        <p:txBody>
          <a:bodyPr/>
          <a:lstStyle/>
          <a:p>
            <a:endParaRPr lang="fr-FR"/>
          </a:p>
        </p:txBody>
      </p:sp>
      <p:sp>
        <p:nvSpPr>
          <p:cNvPr id="89116" name="Line 52"/>
          <p:cNvSpPr>
            <a:spLocks noChangeShapeType="1"/>
          </p:cNvSpPr>
          <p:nvPr/>
        </p:nvSpPr>
        <p:spPr bwMode="auto">
          <a:xfrm flipV="1">
            <a:off x="5292725" y="3789363"/>
            <a:ext cx="1295400" cy="215900"/>
          </a:xfrm>
          <a:prstGeom prst="line">
            <a:avLst/>
          </a:prstGeom>
          <a:noFill/>
          <a:ln w="12700">
            <a:solidFill>
              <a:srgbClr val="C00000"/>
            </a:solidFill>
            <a:round/>
            <a:headEnd/>
            <a:tailEnd/>
          </a:ln>
        </p:spPr>
        <p:txBody>
          <a:bodyPr/>
          <a:lstStyle/>
          <a:p>
            <a:endParaRPr lang="fr-FR"/>
          </a:p>
        </p:txBody>
      </p:sp>
      <p:sp>
        <p:nvSpPr>
          <p:cNvPr id="89117" name="Line 53"/>
          <p:cNvSpPr>
            <a:spLocks noChangeShapeType="1"/>
          </p:cNvSpPr>
          <p:nvPr/>
        </p:nvSpPr>
        <p:spPr bwMode="auto">
          <a:xfrm flipV="1">
            <a:off x="6588125" y="3357563"/>
            <a:ext cx="1008063" cy="431800"/>
          </a:xfrm>
          <a:prstGeom prst="line">
            <a:avLst/>
          </a:prstGeom>
          <a:noFill/>
          <a:ln w="12700">
            <a:solidFill>
              <a:srgbClr val="C00000"/>
            </a:solidFill>
            <a:round/>
            <a:headEnd/>
            <a:tailEnd/>
          </a:ln>
        </p:spPr>
        <p:txBody>
          <a:bodyPr/>
          <a:lstStyle/>
          <a:p>
            <a:endParaRPr lang="fr-FR"/>
          </a:p>
        </p:txBody>
      </p:sp>
      <p:sp>
        <p:nvSpPr>
          <p:cNvPr id="89118" name="Line 54"/>
          <p:cNvSpPr>
            <a:spLocks noChangeShapeType="1"/>
          </p:cNvSpPr>
          <p:nvPr/>
        </p:nvSpPr>
        <p:spPr bwMode="auto">
          <a:xfrm flipV="1">
            <a:off x="3143250" y="4071938"/>
            <a:ext cx="928688" cy="642937"/>
          </a:xfrm>
          <a:prstGeom prst="line">
            <a:avLst/>
          </a:prstGeom>
          <a:noFill/>
          <a:ln w="76200">
            <a:solidFill>
              <a:schemeClr val="tx1"/>
            </a:solidFill>
            <a:round/>
            <a:headEnd/>
            <a:tailEnd type="triangle" w="med" len="med"/>
          </a:ln>
        </p:spPr>
        <p:txBody>
          <a:bodyPr/>
          <a:lstStyle/>
          <a:p>
            <a:endParaRPr lang="fr-FR"/>
          </a:p>
        </p:txBody>
      </p:sp>
      <p:sp>
        <p:nvSpPr>
          <p:cNvPr id="89119" name="Text Box 55"/>
          <p:cNvSpPr txBox="1">
            <a:spLocks noChangeArrowheads="1"/>
          </p:cNvSpPr>
          <p:nvPr/>
        </p:nvSpPr>
        <p:spPr bwMode="auto">
          <a:xfrm>
            <a:off x="7683500" y="2997200"/>
            <a:ext cx="1073150" cy="641350"/>
          </a:xfrm>
          <a:prstGeom prst="rect">
            <a:avLst/>
          </a:prstGeom>
          <a:noFill/>
          <a:ln w="9525">
            <a:noFill/>
            <a:miter lim="800000"/>
            <a:headEnd/>
            <a:tailEnd/>
          </a:ln>
        </p:spPr>
        <p:txBody>
          <a:bodyPr wrap="none">
            <a:spAutoFit/>
          </a:bodyPr>
          <a:lstStyle/>
          <a:p>
            <a:pPr algn="ctr"/>
            <a:r>
              <a:rPr lang="fr-FR"/>
              <a:t>Sites</a:t>
            </a:r>
          </a:p>
          <a:p>
            <a:pPr algn="ctr"/>
            <a:r>
              <a:rPr lang="fr-FR"/>
              <a:t>« gérés»</a:t>
            </a:r>
          </a:p>
        </p:txBody>
      </p:sp>
      <p:sp>
        <p:nvSpPr>
          <p:cNvPr id="89120" name="Oval 56"/>
          <p:cNvSpPr>
            <a:spLocks noChangeArrowheads="1"/>
          </p:cNvSpPr>
          <p:nvPr/>
        </p:nvSpPr>
        <p:spPr bwMode="auto">
          <a:xfrm>
            <a:off x="4238625" y="4367213"/>
            <a:ext cx="176213" cy="198437"/>
          </a:xfrm>
          <a:prstGeom prst="ellipse">
            <a:avLst/>
          </a:prstGeom>
          <a:solidFill>
            <a:srgbClr val="C00000"/>
          </a:solidFill>
          <a:ln w="9525">
            <a:solidFill>
              <a:schemeClr val="tx1"/>
            </a:solidFill>
            <a:round/>
            <a:headEnd/>
            <a:tailEnd/>
          </a:ln>
        </p:spPr>
        <p:txBody>
          <a:bodyPr wrap="none" anchor="ctr"/>
          <a:lstStyle/>
          <a:p>
            <a:endParaRPr lang="fr-FR"/>
          </a:p>
        </p:txBody>
      </p:sp>
      <p:sp>
        <p:nvSpPr>
          <p:cNvPr id="89121" name="Text Box 57"/>
          <p:cNvSpPr txBox="1">
            <a:spLocks noChangeArrowheads="1"/>
          </p:cNvSpPr>
          <p:nvPr/>
        </p:nvSpPr>
        <p:spPr bwMode="auto">
          <a:xfrm>
            <a:off x="2071688" y="4572000"/>
            <a:ext cx="920750" cy="366713"/>
          </a:xfrm>
          <a:prstGeom prst="rect">
            <a:avLst/>
          </a:prstGeom>
          <a:noFill/>
          <a:ln w="9525">
            <a:noFill/>
            <a:miter lim="800000"/>
            <a:headEnd/>
            <a:tailEnd/>
          </a:ln>
        </p:spPr>
        <p:txBody>
          <a:bodyPr wrap="none">
            <a:spAutoFit/>
          </a:bodyPr>
          <a:lstStyle/>
          <a:p>
            <a:r>
              <a:rPr lang="fr-FR"/>
              <a:t>gestion</a:t>
            </a:r>
          </a:p>
        </p:txBody>
      </p:sp>
      <p:sp>
        <p:nvSpPr>
          <p:cNvPr id="89122" name="Line 15"/>
          <p:cNvSpPr>
            <a:spLocks noChangeShapeType="1"/>
          </p:cNvSpPr>
          <p:nvPr/>
        </p:nvSpPr>
        <p:spPr bwMode="auto">
          <a:xfrm flipV="1">
            <a:off x="1571625" y="2974975"/>
            <a:ext cx="609600" cy="25400"/>
          </a:xfrm>
          <a:prstGeom prst="line">
            <a:avLst/>
          </a:prstGeom>
          <a:noFill/>
          <a:ln w="9525">
            <a:solidFill>
              <a:schemeClr val="tx1"/>
            </a:solidFill>
            <a:round/>
            <a:headEnd/>
            <a:tailEnd/>
          </a:ln>
        </p:spPr>
        <p:txBody>
          <a:bodyPr/>
          <a:lstStyle/>
          <a:p>
            <a:endParaRPr lang="fr-FR"/>
          </a:p>
        </p:txBody>
      </p:sp>
      <p:sp>
        <p:nvSpPr>
          <p:cNvPr id="89123" name="Line 16"/>
          <p:cNvSpPr>
            <a:spLocks noChangeShapeType="1"/>
          </p:cNvSpPr>
          <p:nvPr/>
        </p:nvSpPr>
        <p:spPr bwMode="auto">
          <a:xfrm>
            <a:off x="2203450" y="2974975"/>
            <a:ext cx="1079500" cy="222250"/>
          </a:xfrm>
          <a:prstGeom prst="line">
            <a:avLst/>
          </a:prstGeom>
          <a:noFill/>
          <a:ln w="9525">
            <a:solidFill>
              <a:schemeClr val="tx1"/>
            </a:solidFill>
            <a:round/>
            <a:headEnd/>
            <a:tailEnd/>
          </a:ln>
        </p:spPr>
        <p:txBody>
          <a:bodyPr/>
          <a:lstStyle/>
          <a:p>
            <a:endParaRPr lang="fr-FR"/>
          </a:p>
        </p:txBody>
      </p:sp>
      <p:sp>
        <p:nvSpPr>
          <p:cNvPr id="89124" name="Line 17"/>
          <p:cNvSpPr>
            <a:spLocks noChangeShapeType="1"/>
          </p:cNvSpPr>
          <p:nvPr/>
        </p:nvSpPr>
        <p:spPr bwMode="auto">
          <a:xfrm flipV="1">
            <a:off x="3297238" y="3143250"/>
            <a:ext cx="989012" cy="65088"/>
          </a:xfrm>
          <a:prstGeom prst="line">
            <a:avLst/>
          </a:prstGeom>
          <a:noFill/>
          <a:ln w="9525">
            <a:solidFill>
              <a:schemeClr val="tx1"/>
            </a:solidFill>
            <a:round/>
            <a:headEnd/>
            <a:tailEnd/>
          </a:ln>
        </p:spPr>
        <p:txBody>
          <a:bodyPr/>
          <a:lstStyle/>
          <a:p>
            <a:endParaRPr lang="fr-FR"/>
          </a:p>
        </p:txBody>
      </p:sp>
      <p:sp>
        <p:nvSpPr>
          <p:cNvPr id="89125" name="Line 18"/>
          <p:cNvSpPr>
            <a:spLocks noChangeShapeType="1"/>
          </p:cNvSpPr>
          <p:nvPr/>
        </p:nvSpPr>
        <p:spPr bwMode="auto">
          <a:xfrm>
            <a:off x="4286250" y="3143250"/>
            <a:ext cx="1133475" cy="195263"/>
          </a:xfrm>
          <a:prstGeom prst="line">
            <a:avLst/>
          </a:prstGeom>
          <a:noFill/>
          <a:ln w="9525">
            <a:solidFill>
              <a:schemeClr val="tx1"/>
            </a:solidFill>
            <a:round/>
            <a:headEnd/>
            <a:tailEnd/>
          </a:ln>
        </p:spPr>
        <p:txBody>
          <a:bodyPr/>
          <a:lstStyle/>
          <a:p>
            <a:endParaRPr lang="fr-FR"/>
          </a:p>
        </p:txBody>
      </p:sp>
      <p:sp>
        <p:nvSpPr>
          <p:cNvPr id="89126" name="Line 19"/>
          <p:cNvSpPr>
            <a:spLocks noChangeShapeType="1"/>
          </p:cNvSpPr>
          <p:nvPr/>
        </p:nvSpPr>
        <p:spPr bwMode="auto">
          <a:xfrm flipV="1">
            <a:off x="5445125" y="3214688"/>
            <a:ext cx="841375" cy="123825"/>
          </a:xfrm>
          <a:prstGeom prst="line">
            <a:avLst/>
          </a:prstGeom>
          <a:noFill/>
          <a:ln w="9525">
            <a:solidFill>
              <a:schemeClr val="tx1"/>
            </a:solidFill>
            <a:round/>
            <a:headEnd/>
            <a:tailEnd/>
          </a:ln>
        </p:spPr>
        <p:txBody>
          <a:bodyPr/>
          <a:lstStyle/>
          <a:p>
            <a:endParaRPr lang="fr-FR"/>
          </a:p>
        </p:txBody>
      </p:sp>
      <p:sp>
        <p:nvSpPr>
          <p:cNvPr id="89127" name="Line 26"/>
          <p:cNvSpPr>
            <a:spLocks noChangeShapeType="1"/>
          </p:cNvSpPr>
          <p:nvPr/>
        </p:nvSpPr>
        <p:spPr bwMode="auto">
          <a:xfrm>
            <a:off x="6286500" y="3214688"/>
            <a:ext cx="1203325" cy="69850"/>
          </a:xfrm>
          <a:prstGeom prst="line">
            <a:avLst/>
          </a:prstGeom>
          <a:noFill/>
          <a:ln w="9525">
            <a:solidFill>
              <a:schemeClr val="tx1"/>
            </a:solidFill>
            <a:round/>
            <a:headEnd/>
            <a:tailEnd/>
          </a:ln>
        </p:spPr>
        <p:txBody>
          <a:bodyPr/>
          <a:lstStyle/>
          <a:p>
            <a:endParaRPr lang="fr-FR"/>
          </a:p>
        </p:txBody>
      </p:sp>
      <p:sp>
        <p:nvSpPr>
          <p:cNvPr id="89128" name="Line 15"/>
          <p:cNvSpPr>
            <a:spLocks noChangeShapeType="1"/>
          </p:cNvSpPr>
          <p:nvPr/>
        </p:nvSpPr>
        <p:spPr bwMode="auto">
          <a:xfrm flipV="1">
            <a:off x="1643063" y="3429000"/>
            <a:ext cx="538162" cy="0"/>
          </a:xfrm>
          <a:prstGeom prst="line">
            <a:avLst/>
          </a:prstGeom>
          <a:noFill/>
          <a:ln w="9525">
            <a:solidFill>
              <a:schemeClr val="tx1"/>
            </a:solidFill>
            <a:round/>
            <a:headEnd/>
            <a:tailEnd/>
          </a:ln>
        </p:spPr>
        <p:txBody>
          <a:bodyPr/>
          <a:lstStyle/>
          <a:p>
            <a:endParaRPr lang="fr-FR"/>
          </a:p>
        </p:txBody>
      </p:sp>
      <p:sp>
        <p:nvSpPr>
          <p:cNvPr id="89129" name="Line 16"/>
          <p:cNvSpPr>
            <a:spLocks noChangeShapeType="1"/>
          </p:cNvSpPr>
          <p:nvPr/>
        </p:nvSpPr>
        <p:spPr bwMode="auto">
          <a:xfrm flipV="1">
            <a:off x="2203450" y="3357563"/>
            <a:ext cx="1082675" cy="71437"/>
          </a:xfrm>
          <a:prstGeom prst="line">
            <a:avLst/>
          </a:prstGeom>
          <a:noFill/>
          <a:ln w="9525">
            <a:solidFill>
              <a:schemeClr val="tx1"/>
            </a:solidFill>
            <a:round/>
            <a:headEnd/>
            <a:tailEnd/>
          </a:ln>
        </p:spPr>
        <p:txBody>
          <a:bodyPr/>
          <a:lstStyle/>
          <a:p>
            <a:endParaRPr lang="fr-FR"/>
          </a:p>
        </p:txBody>
      </p:sp>
      <p:sp>
        <p:nvSpPr>
          <p:cNvPr id="89130" name="Line 17"/>
          <p:cNvSpPr>
            <a:spLocks noChangeShapeType="1"/>
          </p:cNvSpPr>
          <p:nvPr/>
        </p:nvSpPr>
        <p:spPr bwMode="auto">
          <a:xfrm>
            <a:off x="3286125" y="3357563"/>
            <a:ext cx="949325" cy="130175"/>
          </a:xfrm>
          <a:prstGeom prst="line">
            <a:avLst/>
          </a:prstGeom>
          <a:noFill/>
          <a:ln w="9525">
            <a:solidFill>
              <a:schemeClr val="tx1"/>
            </a:solidFill>
            <a:round/>
            <a:headEnd/>
            <a:tailEnd/>
          </a:ln>
        </p:spPr>
        <p:txBody>
          <a:bodyPr/>
          <a:lstStyle/>
          <a:p>
            <a:endParaRPr lang="fr-FR"/>
          </a:p>
        </p:txBody>
      </p:sp>
      <p:sp>
        <p:nvSpPr>
          <p:cNvPr id="89131" name="Line 18"/>
          <p:cNvSpPr>
            <a:spLocks noChangeShapeType="1"/>
          </p:cNvSpPr>
          <p:nvPr/>
        </p:nvSpPr>
        <p:spPr bwMode="auto">
          <a:xfrm>
            <a:off x="4259263" y="3511550"/>
            <a:ext cx="1169987" cy="131763"/>
          </a:xfrm>
          <a:prstGeom prst="line">
            <a:avLst/>
          </a:prstGeom>
          <a:noFill/>
          <a:ln w="9525">
            <a:solidFill>
              <a:schemeClr val="tx1"/>
            </a:solidFill>
            <a:round/>
            <a:headEnd/>
            <a:tailEnd/>
          </a:ln>
        </p:spPr>
        <p:txBody>
          <a:bodyPr/>
          <a:lstStyle/>
          <a:p>
            <a:endParaRPr lang="fr-FR"/>
          </a:p>
        </p:txBody>
      </p:sp>
      <p:sp>
        <p:nvSpPr>
          <p:cNvPr id="89132" name="Line 19"/>
          <p:cNvSpPr>
            <a:spLocks noChangeShapeType="1"/>
          </p:cNvSpPr>
          <p:nvPr/>
        </p:nvSpPr>
        <p:spPr bwMode="auto">
          <a:xfrm flipV="1">
            <a:off x="5429250" y="3535363"/>
            <a:ext cx="858838" cy="107950"/>
          </a:xfrm>
          <a:prstGeom prst="line">
            <a:avLst/>
          </a:prstGeom>
          <a:noFill/>
          <a:ln w="9525">
            <a:solidFill>
              <a:schemeClr val="tx1"/>
            </a:solidFill>
            <a:round/>
            <a:headEnd/>
            <a:tailEnd/>
          </a:ln>
        </p:spPr>
        <p:txBody>
          <a:bodyPr/>
          <a:lstStyle/>
          <a:p>
            <a:endParaRPr lang="fr-FR"/>
          </a:p>
        </p:txBody>
      </p:sp>
      <p:sp>
        <p:nvSpPr>
          <p:cNvPr id="89133" name="Line 26"/>
          <p:cNvSpPr>
            <a:spLocks noChangeShapeType="1"/>
          </p:cNvSpPr>
          <p:nvPr/>
        </p:nvSpPr>
        <p:spPr bwMode="auto">
          <a:xfrm>
            <a:off x="6261100" y="3532188"/>
            <a:ext cx="1228725" cy="206375"/>
          </a:xfrm>
          <a:prstGeom prst="line">
            <a:avLst/>
          </a:prstGeom>
          <a:noFill/>
          <a:ln w="9525">
            <a:solidFill>
              <a:schemeClr val="tx1"/>
            </a:solidFill>
            <a:round/>
            <a:headEnd/>
            <a:tailEnd/>
          </a:ln>
        </p:spPr>
        <p:txBody>
          <a:bodyPr/>
          <a:lstStyle/>
          <a:p>
            <a:endParaRPr lang="fr-FR"/>
          </a:p>
        </p:txBody>
      </p:sp>
      <p:sp>
        <p:nvSpPr>
          <p:cNvPr id="89134" name="Text Box 37"/>
          <p:cNvSpPr txBox="1">
            <a:spLocks noChangeArrowheads="1"/>
          </p:cNvSpPr>
          <p:nvPr/>
        </p:nvSpPr>
        <p:spPr bwMode="auto">
          <a:xfrm>
            <a:off x="842994" y="5373688"/>
            <a:ext cx="8229600" cy="641350"/>
          </a:xfrm>
          <a:prstGeom prst="rect">
            <a:avLst/>
          </a:prstGeom>
          <a:noFill/>
          <a:ln w="9525">
            <a:noFill/>
            <a:miter lim="800000"/>
            <a:headEnd/>
            <a:tailEnd/>
          </a:ln>
        </p:spPr>
        <p:txBody>
          <a:bodyPr>
            <a:spAutoFit/>
          </a:bodyPr>
          <a:lstStyle/>
          <a:p>
            <a:pPr algn="ctr"/>
            <a:r>
              <a:rPr lang="fr-FR" dirty="0"/>
              <a:t>Avec PLUSIEURS </a:t>
            </a:r>
            <a:r>
              <a:rPr lang="fr-FR" dirty="0" err="1"/>
              <a:t>réplicats</a:t>
            </a:r>
            <a:r>
              <a:rPr lang="fr-FR" dirty="0"/>
              <a:t> des témoins et des sites gérés on montre ici que les changements observés sont  liés à la gestion !!</a:t>
            </a:r>
          </a:p>
        </p:txBody>
      </p:sp>
      <p:sp>
        <p:nvSpPr>
          <p:cNvPr id="89135" name="Line 48"/>
          <p:cNvSpPr>
            <a:spLocks noChangeShapeType="1"/>
          </p:cNvSpPr>
          <p:nvPr/>
        </p:nvSpPr>
        <p:spPr bwMode="auto">
          <a:xfrm>
            <a:off x="1571625" y="3786188"/>
            <a:ext cx="788988" cy="269875"/>
          </a:xfrm>
          <a:prstGeom prst="line">
            <a:avLst/>
          </a:prstGeom>
          <a:noFill/>
          <a:ln w="9525">
            <a:solidFill>
              <a:schemeClr val="tx1"/>
            </a:solidFill>
            <a:round/>
            <a:headEnd/>
            <a:tailEnd/>
          </a:ln>
        </p:spPr>
        <p:txBody>
          <a:bodyPr/>
          <a:lstStyle/>
          <a:p>
            <a:endParaRPr lang="fr-FR"/>
          </a:p>
        </p:txBody>
      </p:sp>
      <p:sp>
        <p:nvSpPr>
          <p:cNvPr id="89136" name="Line 49"/>
          <p:cNvSpPr>
            <a:spLocks noChangeShapeType="1"/>
          </p:cNvSpPr>
          <p:nvPr/>
        </p:nvSpPr>
        <p:spPr bwMode="auto">
          <a:xfrm>
            <a:off x="2371725" y="4065588"/>
            <a:ext cx="1079500" cy="222250"/>
          </a:xfrm>
          <a:prstGeom prst="line">
            <a:avLst/>
          </a:prstGeom>
          <a:noFill/>
          <a:ln w="9525">
            <a:solidFill>
              <a:schemeClr val="tx1"/>
            </a:solidFill>
            <a:round/>
            <a:headEnd/>
            <a:tailEnd/>
          </a:ln>
        </p:spPr>
        <p:txBody>
          <a:bodyPr/>
          <a:lstStyle/>
          <a:p>
            <a:endParaRPr lang="fr-FR"/>
          </a:p>
        </p:txBody>
      </p:sp>
      <p:sp>
        <p:nvSpPr>
          <p:cNvPr id="89137" name="Line 50"/>
          <p:cNvSpPr>
            <a:spLocks noChangeShapeType="1"/>
          </p:cNvSpPr>
          <p:nvPr/>
        </p:nvSpPr>
        <p:spPr bwMode="auto">
          <a:xfrm flipV="1">
            <a:off x="3435350" y="4108450"/>
            <a:ext cx="938213" cy="174625"/>
          </a:xfrm>
          <a:prstGeom prst="line">
            <a:avLst/>
          </a:prstGeom>
          <a:noFill/>
          <a:ln w="9525">
            <a:solidFill>
              <a:schemeClr val="tx1"/>
            </a:solidFill>
            <a:round/>
            <a:headEnd/>
            <a:tailEnd/>
          </a:ln>
        </p:spPr>
        <p:txBody>
          <a:bodyPr/>
          <a:lstStyle/>
          <a:p>
            <a:endParaRPr lang="fr-FR"/>
          </a:p>
        </p:txBody>
      </p:sp>
      <p:sp>
        <p:nvSpPr>
          <p:cNvPr id="89138" name="Line 51"/>
          <p:cNvSpPr>
            <a:spLocks noChangeShapeType="1"/>
          </p:cNvSpPr>
          <p:nvPr/>
        </p:nvSpPr>
        <p:spPr bwMode="auto">
          <a:xfrm flipV="1">
            <a:off x="4406900" y="3648075"/>
            <a:ext cx="936625" cy="431800"/>
          </a:xfrm>
          <a:prstGeom prst="line">
            <a:avLst/>
          </a:prstGeom>
          <a:noFill/>
          <a:ln w="12700">
            <a:solidFill>
              <a:srgbClr val="C00000"/>
            </a:solidFill>
            <a:round/>
            <a:headEnd/>
            <a:tailEnd/>
          </a:ln>
        </p:spPr>
        <p:txBody>
          <a:bodyPr/>
          <a:lstStyle/>
          <a:p>
            <a:endParaRPr lang="fr-FR"/>
          </a:p>
        </p:txBody>
      </p:sp>
      <p:sp>
        <p:nvSpPr>
          <p:cNvPr id="89139" name="Line 52"/>
          <p:cNvSpPr>
            <a:spLocks noChangeShapeType="1"/>
          </p:cNvSpPr>
          <p:nvPr/>
        </p:nvSpPr>
        <p:spPr bwMode="auto">
          <a:xfrm flipV="1">
            <a:off x="5343525" y="2928938"/>
            <a:ext cx="1228725" cy="719137"/>
          </a:xfrm>
          <a:prstGeom prst="line">
            <a:avLst/>
          </a:prstGeom>
          <a:noFill/>
          <a:ln w="12700">
            <a:solidFill>
              <a:srgbClr val="C00000"/>
            </a:solidFill>
            <a:round/>
            <a:headEnd/>
            <a:tailEnd/>
          </a:ln>
        </p:spPr>
        <p:txBody>
          <a:bodyPr/>
          <a:lstStyle/>
          <a:p>
            <a:endParaRPr lang="fr-FR"/>
          </a:p>
        </p:txBody>
      </p:sp>
      <p:sp>
        <p:nvSpPr>
          <p:cNvPr id="89140" name="Line 53"/>
          <p:cNvSpPr>
            <a:spLocks noChangeShapeType="1"/>
          </p:cNvSpPr>
          <p:nvPr/>
        </p:nvSpPr>
        <p:spPr bwMode="auto">
          <a:xfrm flipV="1">
            <a:off x="6572250" y="2714625"/>
            <a:ext cx="1071563" cy="217488"/>
          </a:xfrm>
          <a:prstGeom prst="line">
            <a:avLst/>
          </a:prstGeom>
          <a:noFill/>
          <a:ln w="12700">
            <a:solidFill>
              <a:srgbClr val="C00000"/>
            </a:solidFill>
            <a:round/>
            <a:headEnd/>
            <a:tailEnd/>
          </a:ln>
        </p:spPr>
        <p:txBody>
          <a:bodyPr/>
          <a:lstStyle/>
          <a:p>
            <a:endParaRPr lang="fr-FR"/>
          </a:p>
        </p:txBody>
      </p:sp>
      <p:sp>
        <p:nvSpPr>
          <p:cNvPr id="89141" name="Line 48"/>
          <p:cNvSpPr>
            <a:spLocks noChangeShapeType="1"/>
          </p:cNvSpPr>
          <p:nvPr/>
        </p:nvSpPr>
        <p:spPr bwMode="auto">
          <a:xfrm flipV="1">
            <a:off x="1571625" y="3698875"/>
            <a:ext cx="717550" cy="373063"/>
          </a:xfrm>
          <a:prstGeom prst="line">
            <a:avLst/>
          </a:prstGeom>
          <a:noFill/>
          <a:ln w="9525">
            <a:solidFill>
              <a:schemeClr val="tx1"/>
            </a:solidFill>
            <a:round/>
            <a:headEnd/>
            <a:tailEnd/>
          </a:ln>
        </p:spPr>
        <p:txBody>
          <a:bodyPr/>
          <a:lstStyle/>
          <a:p>
            <a:endParaRPr lang="fr-FR"/>
          </a:p>
        </p:txBody>
      </p:sp>
      <p:sp>
        <p:nvSpPr>
          <p:cNvPr id="89142" name="Line 49"/>
          <p:cNvSpPr>
            <a:spLocks noChangeShapeType="1"/>
          </p:cNvSpPr>
          <p:nvPr/>
        </p:nvSpPr>
        <p:spPr bwMode="auto">
          <a:xfrm>
            <a:off x="2300288" y="3708400"/>
            <a:ext cx="1079500" cy="222250"/>
          </a:xfrm>
          <a:prstGeom prst="line">
            <a:avLst/>
          </a:prstGeom>
          <a:noFill/>
          <a:ln w="9525">
            <a:solidFill>
              <a:schemeClr val="tx1"/>
            </a:solidFill>
            <a:round/>
            <a:headEnd/>
            <a:tailEnd/>
          </a:ln>
        </p:spPr>
        <p:txBody>
          <a:bodyPr/>
          <a:lstStyle/>
          <a:p>
            <a:endParaRPr lang="fr-FR"/>
          </a:p>
        </p:txBody>
      </p:sp>
      <p:sp>
        <p:nvSpPr>
          <p:cNvPr id="89143" name="Line 50"/>
          <p:cNvSpPr>
            <a:spLocks noChangeShapeType="1"/>
          </p:cNvSpPr>
          <p:nvPr/>
        </p:nvSpPr>
        <p:spPr bwMode="auto">
          <a:xfrm flipV="1">
            <a:off x="3363913" y="3751263"/>
            <a:ext cx="938212" cy="174625"/>
          </a:xfrm>
          <a:prstGeom prst="line">
            <a:avLst/>
          </a:prstGeom>
          <a:noFill/>
          <a:ln w="9525">
            <a:solidFill>
              <a:schemeClr val="tx1"/>
            </a:solidFill>
            <a:round/>
            <a:headEnd/>
            <a:tailEnd/>
          </a:ln>
        </p:spPr>
        <p:txBody>
          <a:bodyPr/>
          <a:lstStyle/>
          <a:p>
            <a:endParaRPr lang="fr-FR"/>
          </a:p>
        </p:txBody>
      </p:sp>
      <p:sp>
        <p:nvSpPr>
          <p:cNvPr id="89144" name="Line 51"/>
          <p:cNvSpPr>
            <a:spLocks noChangeShapeType="1"/>
          </p:cNvSpPr>
          <p:nvPr/>
        </p:nvSpPr>
        <p:spPr bwMode="auto">
          <a:xfrm flipV="1">
            <a:off x="4335463" y="2786063"/>
            <a:ext cx="1022350" cy="936625"/>
          </a:xfrm>
          <a:prstGeom prst="line">
            <a:avLst/>
          </a:prstGeom>
          <a:noFill/>
          <a:ln w="12700">
            <a:solidFill>
              <a:srgbClr val="C00000"/>
            </a:solidFill>
            <a:round/>
            <a:headEnd/>
            <a:tailEnd/>
          </a:ln>
        </p:spPr>
        <p:txBody>
          <a:bodyPr/>
          <a:lstStyle/>
          <a:p>
            <a:endParaRPr lang="fr-FR"/>
          </a:p>
        </p:txBody>
      </p:sp>
      <p:sp>
        <p:nvSpPr>
          <p:cNvPr id="89145" name="Line 52"/>
          <p:cNvSpPr>
            <a:spLocks noChangeShapeType="1"/>
          </p:cNvSpPr>
          <p:nvPr/>
        </p:nvSpPr>
        <p:spPr bwMode="auto">
          <a:xfrm flipV="1">
            <a:off x="5357813" y="2571750"/>
            <a:ext cx="1295400" cy="215900"/>
          </a:xfrm>
          <a:prstGeom prst="line">
            <a:avLst/>
          </a:prstGeom>
          <a:noFill/>
          <a:ln w="12700">
            <a:solidFill>
              <a:srgbClr val="C00000"/>
            </a:solidFill>
            <a:round/>
            <a:headEnd/>
            <a:tailEnd/>
          </a:ln>
        </p:spPr>
        <p:txBody>
          <a:bodyPr/>
          <a:lstStyle/>
          <a:p>
            <a:endParaRPr lang="fr-FR"/>
          </a:p>
        </p:txBody>
      </p:sp>
      <p:sp>
        <p:nvSpPr>
          <p:cNvPr id="89146" name="Line 53"/>
          <p:cNvSpPr>
            <a:spLocks noChangeShapeType="1"/>
          </p:cNvSpPr>
          <p:nvPr/>
        </p:nvSpPr>
        <p:spPr bwMode="auto">
          <a:xfrm flipV="1">
            <a:off x="6643688" y="2143125"/>
            <a:ext cx="1008062" cy="431800"/>
          </a:xfrm>
          <a:prstGeom prst="line">
            <a:avLst/>
          </a:prstGeom>
          <a:noFill/>
          <a:ln w="12700">
            <a:solidFill>
              <a:srgbClr val="C00000"/>
            </a:solidFill>
            <a:round/>
            <a:headEnd/>
            <a:tailEnd/>
          </a:ln>
        </p:spPr>
        <p:txBody>
          <a:bodyPr/>
          <a:lstStyle/>
          <a:p>
            <a:endParaRPr lang="fr-FR"/>
          </a:p>
        </p:txBody>
      </p:sp>
      <p:sp>
        <p:nvSpPr>
          <p:cNvPr id="89147" name="Oval 56"/>
          <p:cNvSpPr>
            <a:spLocks noChangeArrowheads="1"/>
          </p:cNvSpPr>
          <p:nvPr/>
        </p:nvSpPr>
        <p:spPr bwMode="auto">
          <a:xfrm>
            <a:off x="4214813" y="4000500"/>
            <a:ext cx="176212" cy="198438"/>
          </a:xfrm>
          <a:prstGeom prst="ellipse">
            <a:avLst/>
          </a:prstGeom>
          <a:solidFill>
            <a:srgbClr val="C00000"/>
          </a:solidFill>
          <a:ln w="9525">
            <a:solidFill>
              <a:schemeClr val="tx1"/>
            </a:solidFill>
            <a:round/>
            <a:headEnd/>
            <a:tailEnd/>
          </a:ln>
        </p:spPr>
        <p:txBody>
          <a:bodyPr wrap="none" anchor="ctr"/>
          <a:lstStyle/>
          <a:p>
            <a:endParaRPr lang="fr-FR"/>
          </a:p>
        </p:txBody>
      </p:sp>
      <p:sp>
        <p:nvSpPr>
          <p:cNvPr id="89148" name="Oval 56"/>
          <p:cNvSpPr>
            <a:spLocks noChangeArrowheads="1"/>
          </p:cNvSpPr>
          <p:nvPr/>
        </p:nvSpPr>
        <p:spPr bwMode="auto">
          <a:xfrm>
            <a:off x="4214813" y="3643313"/>
            <a:ext cx="176212" cy="198437"/>
          </a:xfrm>
          <a:prstGeom prst="ellipse">
            <a:avLst/>
          </a:prstGeom>
          <a:solidFill>
            <a:srgbClr val="C00000"/>
          </a:solidFill>
          <a:ln w="9525">
            <a:solidFill>
              <a:schemeClr val="tx1"/>
            </a:solidFill>
            <a:round/>
            <a:headEnd/>
            <a:tailEnd/>
          </a:ln>
        </p:spPr>
        <p:txBody>
          <a:bodyPr wrap="none" anchor="ctr"/>
          <a:lstStyle/>
          <a:p>
            <a:endParaRPr lang="fr-FR"/>
          </a:p>
        </p:txBody>
      </p:sp>
      <p:sp>
        <p:nvSpPr>
          <p:cNvPr id="89150" name="Text Box 63"/>
          <p:cNvSpPr txBox="1">
            <a:spLocks noChangeArrowheads="1"/>
          </p:cNvSpPr>
          <p:nvPr/>
        </p:nvSpPr>
        <p:spPr bwMode="auto">
          <a:xfrm>
            <a:off x="1142976" y="6157913"/>
            <a:ext cx="7858180" cy="369332"/>
          </a:xfrm>
          <a:prstGeom prst="rect">
            <a:avLst/>
          </a:prstGeom>
          <a:noFill/>
          <a:ln w="28575">
            <a:solidFill>
              <a:schemeClr val="tx1"/>
            </a:solidFill>
            <a:miter lim="800000"/>
            <a:headEnd/>
            <a:tailEnd/>
          </a:ln>
        </p:spPr>
        <p:txBody>
          <a:bodyPr wrap="square">
            <a:spAutoFit/>
          </a:bodyPr>
          <a:lstStyle/>
          <a:p>
            <a:r>
              <a:rPr lang="fr-FR" b="1" dirty="0"/>
              <a:t>Les </a:t>
            </a:r>
            <a:r>
              <a:rPr lang="fr-FR" b="1" dirty="0" err="1"/>
              <a:t>réplicats</a:t>
            </a:r>
            <a:r>
              <a:rPr lang="fr-FR" b="1" dirty="0"/>
              <a:t> impliquent des coûts plus élevés mais ils sont nécessaires.</a:t>
            </a:r>
          </a:p>
        </p:txBody>
      </p:sp>
      <p:sp>
        <p:nvSpPr>
          <p:cNvPr id="54" name="Text Box 23"/>
          <p:cNvSpPr txBox="1">
            <a:spLocks noChangeArrowheads="1"/>
          </p:cNvSpPr>
          <p:nvPr/>
        </p:nvSpPr>
        <p:spPr bwMode="auto">
          <a:xfrm>
            <a:off x="2571736" y="428604"/>
            <a:ext cx="5180013" cy="862012"/>
          </a:xfrm>
          <a:prstGeom prst="rect">
            <a:avLst/>
          </a:prstGeom>
          <a:noFill/>
          <a:ln w="9525">
            <a:noFill/>
            <a:miter lim="800000"/>
            <a:headEnd/>
            <a:tailEnd/>
          </a:ln>
        </p:spPr>
        <p:txBody>
          <a:bodyPr wrap="none">
            <a:spAutoFit/>
          </a:bodyPr>
          <a:lstStyle/>
          <a:p>
            <a:pPr algn="ctr">
              <a:defRPr/>
            </a:pPr>
            <a:r>
              <a:rPr lang="fr-FR" sz="3000" b="1" dirty="0">
                <a:latin typeface="+mj-lt"/>
              </a:rPr>
              <a:t>Les protocoles de type « BACI »</a:t>
            </a:r>
          </a:p>
          <a:p>
            <a:pPr algn="ctr">
              <a:defRPr/>
            </a:pPr>
            <a:r>
              <a:rPr lang="fr-FR" sz="2000" b="1" i="1" dirty="0">
                <a:latin typeface="+mj-lt"/>
              </a:rPr>
              <a:t>(</a:t>
            </a:r>
            <a:r>
              <a:rPr lang="fr-FR" sz="2000" b="1" i="1" dirty="0" err="1">
                <a:latin typeface="+mj-lt"/>
              </a:rPr>
              <a:t>Before</a:t>
            </a:r>
            <a:r>
              <a:rPr lang="fr-FR" sz="2000" b="1" i="1" dirty="0">
                <a:latin typeface="+mj-lt"/>
              </a:rPr>
              <a:t> – </a:t>
            </a:r>
            <a:r>
              <a:rPr lang="fr-FR" sz="2000" b="1" i="1" dirty="0" err="1">
                <a:latin typeface="+mj-lt"/>
              </a:rPr>
              <a:t>After</a:t>
            </a:r>
            <a:r>
              <a:rPr lang="fr-FR" sz="2000" b="1" i="1" dirty="0">
                <a:latin typeface="+mj-lt"/>
              </a:rPr>
              <a:t>  Control Impact)</a:t>
            </a:r>
          </a:p>
        </p:txBody>
      </p:sp>
      <p:sp>
        <p:nvSpPr>
          <p:cNvPr id="55" name="Text Box 22"/>
          <p:cNvSpPr txBox="1">
            <a:spLocks noChangeArrowheads="1"/>
          </p:cNvSpPr>
          <p:nvPr/>
        </p:nvSpPr>
        <p:spPr bwMode="auto">
          <a:xfrm>
            <a:off x="1000100" y="1643050"/>
            <a:ext cx="1250950" cy="641350"/>
          </a:xfrm>
          <a:prstGeom prst="rect">
            <a:avLst/>
          </a:prstGeom>
          <a:noFill/>
          <a:ln w="9525">
            <a:noFill/>
            <a:miter lim="800000"/>
            <a:headEnd/>
            <a:tailEnd/>
          </a:ln>
        </p:spPr>
        <p:txBody>
          <a:bodyPr wrap="none">
            <a:spAutoFit/>
          </a:bodyPr>
          <a:lstStyle/>
          <a:p>
            <a:pPr algn="ctr"/>
            <a:r>
              <a:rPr lang="fr-FR" dirty="0"/>
              <a:t>Nombre</a:t>
            </a:r>
          </a:p>
          <a:p>
            <a:pPr algn="ctr"/>
            <a:r>
              <a:rPr lang="fr-FR" dirty="0"/>
              <a:t>d’individus</a:t>
            </a:r>
          </a:p>
        </p:txBody>
      </p:sp>
      <p:sp>
        <p:nvSpPr>
          <p:cNvPr id="56" name="ZoneTexte 55"/>
          <p:cNvSpPr txBox="1"/>
          <p:nvPr/>
        </p:nvSpPr>
        <p:spPr>
          <a:xfrm rot="16200000">
            <a:off x="-1763689" y="3967396"/>
            <a:ext cx="4490204" cy="677108"/>
          </a:xfrm>
          <a:prstGeom prst="rect">
            <a:avLst/>
          </a:prstGeom>
          <a:noFill/>
        </p:spPr>
        <p:txBody>
          <a:bodyPr wrap="none" rtlCol="0">
            <a:spAutoFit/>
          </a:bodyPr>
          <a:lstStyle/>
          <a:p>
            <a:r>
              <a:rPr lang="fr-FR" sz="3800" b="1" dirty="0" smtClean="0"/>
              <a:t>Mesurer un impact</a:t>
            </a:r>
            <a:endParaRPr lang="fr-FR" sz="3800" b="1" dirty="0"/>
          </a:p>
        </p:txBody>
      </p:sp>
    </p:spTree>
    <p:extLst>
      <p:ext uri="{BB962C8B-B14F-4D97-AF65-F5344CB8AC3E}">
        <p14:creationId xmlns:p14="http://schemas.microsoft.com/office/powerpoint/2010/main" val="784437038"/>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Line 25"/>
          <p:cNvSpPr>
            <a:spLocks noChangeShapeType="1"/>
          </p:cNvSpPr>
          <p:nvPr/>
        </p:nvSpPr>
        <p:spPr bwMode="auto">
          <a:xfrm>
            <a:off x="4284663" y="2349500"/>
            <a:ext cx="19050" cy="576263"/>
          </a:xfrm>
          <a:prstGeom prst="line">
            <a:avLst/>
          </a:prstGeom>
          <a:noFill/>
          <a:ln w="76200">
            <a:solidFill>
              <a:schemeClr val="tx1"/>
            </a:solidFill>
            <a:round/>
            <a:headEnd/>
            <a:tailEnd type="triangle" w="med" len="med"/>
          </a:ln>
        </p:spPr>
        <p:txBody>
          <a:bodyPr/>
          <a:lstStyle/>
          <a:p>
            <a:endParaRPr lang="fr-FR"/>
          </a:p>
        </p:txBody>
      </p:sp>
      <p:sp>
        <p:nvSpPr>
          <p:cNvPr id="91138" name="Text Box 26"/>
          <p:cNvSpPr txBox="1">
            <a:spLocks noChangeArrowheads="1"/>
          </p:cNvSpPr>
          <p:nvPr/>
        </p:nvSpPr>
        <p:spPr bwMode="auto">
          <a:xfrm>
            <a:off x="7596188" y="4076700"/>
            <a:ext cx="984250" cy="641350"/>
          </a:xfrm>
          <a:prstGeom prst="rect">
            <a:avLst/>
          </a:prstGeom>
          <a:noFill/>
          <a:ln w="9525">
            <a:noFill/>
            <a:miter lim="800000"/>
            <a:headEnd/>
            <a:tailEnd/>
          </a:ln>
        </p:spPr>
        <p:txBody>
          <a:bodyPr wrap="none">
            <a:spAutoFit/>
          </a:bodyPr>
          <a:lstStyle/>
          <a:p>
            <a:pPr algn="ctr"/>
            <a:r>
              <a:rPr lang="fr-FR"/>
              <a:t>Sites</a:t>
            </a:r>
          </a:p>
          <a:p>
            <a:pPr algn="ctr"/>
            <a:r>
              <a:rPr lang="fr-FR"/>
              <a:t>témoins</a:t>
            </a:r>
          </a:p>
        </p:txBody>
      </p:sp>
      <p:sp>
        <p:nvSpPr>
          <p:cNvPr id="91139" name="Text Box 27"/>
          <p:cNvSpPr txBox="1">
            <a:spLocks noChangeArrowheads="1"/>
          </p:cNvSpPr>
          <p:nvPr/>
        </p:nvSpPr>
        <p:spPr bwMode="auto">
          <a:xfrm>
            <a:off x="7524750" y="2565400"/>
            <a:ext cx="1022350" cy="641350"/>
          </a:xfrm>
          <a:prstGeom prst="rect">
            <a:avLst/>
          </a:prstGeom>
          <a:noFill/>
          <a:ln w="9525">
            <a:noFill/>
            <a:miter lim="800000"/>
            <a:headEnd/>
            <a:tailEnd/>
          </a:ln>
        </p:spPr>
        <p:txBody>
          <a:bodyPr wrap="none">
            <a:spAutoFit/>
          </a:bodyPr>
          <a:lstStyle/>
          <a:p>
            <a:pPr algn="ctr"/>
            <a:r>
              <a:rPr lang="fr-FR"/>
              <a:t>Site</a:t>
            </a:r>
          </a:p>
          <a:p>
            <a:pPr algn="ctr"/>
            <a:r>
              <a:rPr lang="fr-FR"/>
              <a:t>« géré »</a:t>
            </a:r>
          </a:p>
        </p:txBody>
      </p:sp>
      <p:sp>
        <p:nvSpPr>
          <p:cNvPr id="91141" name="Oval 30"/>
          <p:cNvSpPr>
            <a:spLocks noChangeArrowheads="1"/>
          </p:cNvSpPr>
          <p:nvPr/>
        </p:nvSpPr>
        <p:spPr bwMode="auto">
          <a:xfrm>
            <a:off x="4211638" y="3014663"/>
            <a:ext cx="176212" cy="198437"/>
          </a:xfrm>
          <a:prstGeom prst="ellipse">
            <a:avLst/>
          </a:prstGeom>
          <a:solidFill>
            <a:srgbClr val="C00000"/>
          </a:solidFill>
          <a:ln w="9525">
            <a:solidFill>
              <a:srgbClr val="C00000"/>
            </a:solidFill>
            <a:round/>
            <a:headEnd/>
            <a:tailEnd/>
          </a:ln>
        </p:spPr>
        <p:txBody>
          <a:bodyPr wrap="none" anchor="ctr"/>
          <a:lstStyle/>
          <a:p>
            <a:endParaRPr lang="fr-FR"/>
          </a:p>
        </p:txBody>
      </p:sp>
      <p:sp>
        <p:nvSpPr>
          <p:cNvPr id="91142" name="Oval 31"/>
          <p:cNvSpPr>
            <a:spLocks noChangeArrowheads="1"/>
          </p:cNvSpPr>
          <p:nvPr/>
        </p:nvSpPr>
        <p:spPr bwMode="auto">
          <a:xfrm>
            <a:off x="4243388" y="4013200"/>
            <a:ext cx="176212" cy="198438"/>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91143" name="Oval 32"/>
          <p:cNvSpPr>
            <a:spLocks noChangeArrowheads="1"/>
          </p:cNvSpPr>
          <p:nvPr/>
        </p:nvSpPr>
        <p:spPr bwMode="auto">
          <a:xfrm>
            <a:off x="4251325" y="4238625"/>
            <a:ext cx="176213" cy="198438"/>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91144" name="Oval 33"/>
          <p:cNvSpPr>
            <a:spLocks noChangeArrowheads="1"/>
          </p:cNvSpPr>
          <p:nvPr/>
        </p:nvSpPr>
        <p:spPr bwMode="auto">
          <a:xfrm>
            <a:off x="4251325" y="4383088"/>
            <a:ext cx="176213" cy="198437"/>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91145" name="Oval 34"/>
          <p:cNvSpPr>
            <a:spLocks noChangeArrowheads="1"/>
          </p:cNvSpPr>
          <p:nvPr/>
        </p:nvSpPr>
        <p:spPr bwMode="auto">
          <a:xfrm>
            <a:off x="4251325" y="3860800"/>
            <a:ext cx="176213" cy="198438"/>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91146" name="Oval 35"/>
          <p:cNvSpPr>
            <a:spLocks noChangeArrowheads="1"/>
          </p:cNvSpPr>
          <p:nvPr/>
        </p:nvSpPr>
        <p:spPr bwMode="auto">
          <a:xfrm>
            <a:off x="4251325" y="3789363"/>
            <a:ext cx="176213" cy="198437"/>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91147" name="Text Box 36"/>
          <p:cNvSpPr txBox="1">
            <a:spLocks noChangeArrowheads="1"/>
          </p:cNvSpPr>
          <p:nvPr/>
        </p:nvSpPr>
        <p:spPr bwMode="auto">
          <a:xfrm>
            <a:off x="647732" y="5445125"/>
            <a:ext cx="8424862" cy="369888"/>
          </a:xfrm>
          <a:prstGeom prst="rect">
            <a:avLst/>
          </a:prstGeom>
          <a:noFill/>
          <a:ln w="9525">
            <a:noFill/>
            <a:miter lim="800000"/>
            <a:headEnd/>
            <a:tailEnd/>
          </a:ln>
        </p:spPr>
        <p:txBody>
          <a:bodyPr>
            <a:spAutoFit/>
          </a:bodyPr>
          <a:lstStyle/>
          <a:p>
            <a:pPr algn="ctr"/>
            <a:r>
              <a:rPr lang="fr-FR" dirty="0"/>
              <a:t>Dans cette situation on pourrait conclure à l’impact positif de la gestion.</a:t>
            </a:r>
          </a:p>
        </p:txBody>
      </p:sp>
      <p:sp>
        <p:nvSpPr>
          <p:cNvPr id="91148" name="Line 37"/>
          <p:cNvSpPr>
            <a:spLocks noChangeShapeType="1"/>
          </p:cNvSpPr>
          <p:nvPr/>
        </p:nvSpPr>
        <p:spPr bwMode="auto">
          <a:xfrm flipH="1" flipV="1">
            <a:off x="1465263" y="2274888"/>
            <a:ext cx="11112" cy="2882900"/>
          </a:xfrm>
          <a:prstGeom prst="line">
            <a:avLst/>
          </a:prstGeom>
          <a:noFill/>
          <a:ln w="38100">
            <a:solidFill>
              <a:schemeClr val="tx1"/>
            </a:solidFill>
            <a:round/>
            <a:headEnd/>
            <a:tailEnd type="triangle" w="med" len="med"/>
          </a:ln>
        </p:spPr>
        <p:txBody>
          <a:bodyPr/>
          <a:lstStyle/>
          <a:p>
            <a:endParaRPr lang="fr-FR"/>
          </a:p>
        </p:txBody>
      </p:sp>
      <p:sp>
        <p:nvSpPr>
          <p:cNvPr id="91149" name="Line 38"/>
          <p:cNvSpPr>
            <a:spLocks noChangeShapeType="1"/>
          </p:cNvSpPr>
          <p:nvPr/>
        </p:nvSpPr>
        <p:spPr bwMode="auto">
          <a:xfrm flipV="1">
            <a:off x="1465263" y="5145088"/>
            <a:ext cx="7162800" cy="12700"/>
          </a:xfrm>
          <a:prstGeom prst="line">
            <a:avLst/>
          </a:prstGeom>
          <a:noFill/>
          <a:ln w="38100">
            <a:solidFill>
              <a:schemeClr val="tx1"/>
            </a:solidFill>
            <a:round/>
            <a:headEnd/>
            <a:tailEnd type="triangle" w="med" len="med"/>
          </a:ln>
        </p:spPr>
        <p:txBody>
          <a:bodyPr/>
          <a:lstStyle/>
          <a:p>
            <a:endParaRPr lang="fr-FR"/>
          </a:p>
        </p:txBody>
      </p:sp>
      <p:sp>
        <p:nvSpPr>
          <p:cNvPr id="91150" name="Text Box 39"/>
          <p:cNvSpPr txBox="1">
            <a:spLocks noChangeArrowheads="1"/>
          </p:cNvSpPr>
          <p:nvPr/>
        </p:nvSpPr>
        <p:spPr bwMode="auto">
          <a:xfrm>
            <a:off x="4140200" y="1989138"/>
            <a:ext cx="920750" cy="366712"/>
          </a:xfrm>
          <a:prstGeom prst="rect">
            <a:avLst/>
          </a:prstGeom>
          <a:noFill/>
          <a:ln w="9525">
            <a:noFill/>
            <a:miter lim="800000"/>
            <a:headEnd/>
            <a:tailEnd/>
          </a:ln>
        </p:spPr>
        <p:txBody>
          <a:bodyPr wrap="none">
            <a:spAutoFit/>
          </a:bodyPr>
          <a:lstStyle/>
          <a:p>
            <a:r>
              <a:rPr lang="fr-FR"/>
              <a:t>gestion</a:t>
            </a:r>
          </a:p>
        </p:txBody>
      </p:sp>
      <p:sp>
        <p:nvSpPr>
          <p:cNvPr id="91151" name="Text Box 40"/>
          <p:cNvSpPr txBox="1">
            <a:spLocks noChangeArrowheads="1"/>
          </p:cNvSpPr>
          <p:nvPr/>
        </p:nvSpPr>
        <p:spPr bwMode="auto">
          <a:xfrm>
            <a:off x="8302625" y="5084763"/>
            <a:ext cx="806450" cy="366712"/>
          </a:xfrm>
          <a:prstGeom prst="rect">
            <a:avLst/>
          </a:prstGeom>
          <a:noFill/>
          <a:ln w="9525">
            <a:noFill/>
            <a:miter lim="800000"/>
            <a:headEnd/>
            <a:tailEnd/>
          </a:ln>
        </p:spPr>
        <p:txBody>
          <a:bodyPr wrap="none">
            <a:spAutoFit/>
          </a:bodyPr>
          <a:lstStyle/>
          <a:p>
            <a:r>
              <a:rPr lang="fr-FR"/>
              <a:t>temps</a:t>
            </a:r>
          </a:p>
        </p:txBody>
      </p:sp>
      <p:sp>
        <p:nvSpPr>
          <p:cNvPr id="19" name="Text Box 23"/>
          <p:cNvSpPr txBox="1">
            <a:spLocks noChangeArrowheads="1"/>
          </p:cNvSpPr>
          <p:nvPr/>
        </p:nvSpPr>
        <p:spPr bwMode="auto">
          <a:xfrm>
            <a:off x="2571736" y="428604"/>
            <a:ext cx="5180013" cy="862012"/>
          </a:xfrm>
          <a:prstGeom prst="rect">
            <a:avLst/>
          </a:prstGeom>
          <a:noFill/>
          <a:ln w="9525">
            <a:noFill/>
            <a:miter lim="800000"/>
            <a:headEnd/>
            <a:tailEnd/>
          </a:ln>
        </p:spPr>
        <p:txBody>
          <a:bodyPr wrap="none">
            <a:spAutoFit/>
          </a:bodyPr>
          <a:lstStyle/>
          <a:p>
            <a:pPr algn="ctr">
              <a:defRPr/>
            </a:pPr>
            <a:r>
              <a:rPr lang="fr-FR" sz="3000" b="1" dirty="0">
                <a:latin typeface="+mj-lt"/>
              </a:rPr>
              <a:t>Les protocoles de type « BACI »</a:t>
            </a:r>
          </a:p>
          <a:p>
            <a:pPr algn="ctr">
              <a:defRPr/>
            </a:pPr>
            <a:r>
              <a:rPr lang="fr-FR" sz="2000" b="1" i="1" dirty="0">
                <a:latin typeface="+mj-lt"/>
              </a:rPr>
              <a:t>(</a:t>
            </a:r>
            <a:r>
              <a:rPr lang="fr-FR" sz="2000" b="1" i="1" dirty="0" err="1">
                <a:latin typeface="+mj-lt"/>
              </a:rPr>
              <a:t>Before</a:t>
            </a:r>
            <a:r>
              <a:rPr lang="fr-FR" sz="2000" b="1" i="1" dirty="0">
                <a:latin typeface="+mj-lt"/>
              </a:rPr>
              <a:t> – </a:t>
            </a:r>
            <a:r>
              <a:rPr lang="fr-FR" sz="2000" b="1" i="1" dirty="0" err="1">
                <a:latin typeface="+mj-lt"/>
              </a:rPr>
              <a:t>After</a:t>
            </a:r>
            <a:r>
              <a:rPr lang="fr-FR" sz="2000" b="1" i="1" dirty="0">
                <a:latin typeface="+mj-lt"/>
              </a:rPr>
              <a:t>  Control Impact)</a:t>
            </a:r>
          </a:p>
        </p:txBody>
      </p:sp>
      <p:sp>
        <p:nvSpPr>
          <p:cNvPr id="20" name="Text Box 22"/>
          <p:cNvSpPr txBox="1">
            <a:spLocks noChangeArrowheads="1"/>
          </p:cNvSpPr>
          <p:nvPr/>
        </p:nvSpPr>
        <p:spPr bwMode="auto">
          <a:xfrm>
            <a:off x="1000100" y="1643050"/>
            <a:ext cx="1250950" cy="641350"/>
          </a:xfrm>
          <a:prstGeom prst="rect">
            <a:avLst/>
          </a:prstGeom>
          <a:noFill/>
          <a:ln w="9525">
            <a:noFill/>
            <a:miter lim="800000"/>
            <a:headEnd/>
            <a:tailEnd/>
          </a:ln>
        </p:spPr>
        <p:txBody>
          <a:bodyPr wrap="none">
            <a:spAutoFit/>
          </a:bodyPr>
          <a:lstStyle/>
          <a:p>
            <a:pPr algn="ctr"/>
            <a:r>
              <a:rPr lang="fr-FR" dirty="0"/>
              <a:t>Nombre</a:t>
            </a:r>
          </a:p>
          <a:p>
            <a:pPr algn="ctr"/>
            <a:r>
              <a:rPr lang="fr-FR" dirty="0"/>
              <a:t>d’individus</a:t>
            </a:r>
          </a:p>
        </p:txBody>
      </p:sp>
      <p:sp>
        <p:nvSpPr>
          <p:cNvPr id="21" name="ZoneTexte 20"/>
          <p:cNvSpPr txBox="1"/>
          <p:nvPr/>
        </p:nvSpPr>
        <p:spPr>
          <a:xfrm rot="16200000">
            <a:off x="-1763689" y="3967396"/>
            <a:ext cx="4490204" cy="677108"/>
          </a:xfrm>
          <a:prstGeom prst="rect">
            <a:avLst/>
          </a:prstGeom>
          <a:noFill/>
        </p:spPr>
        <p:txBody>
          <a:bodyPr wrap="none" rtlCol="0">
            <a:spAutoFit/>
          </a:bodyPr>
          <a:lstStyle/>
          <a:p>
            <a:r>
              <a:rPr lang="fr-FR" sz="3800" b="1" dirty="0" smtClean="0"/>
              <a:t>Mesurer un impact</a:t>
            </a:r>
            <a:endParaRPr lang="fr-FR" sz="3800" b="1" dirty="0"/>
          </a:p>
        </p:txBody>
      </p:sp>
    </p:spTree>
    <p:extLst>
      <p:ext uri="{BB962C8B-B14F-4D97-AF65-F5344CB8AC3E}">
        <p14:creationId xmlns:p14="http://schemas.microsoft.com/office/powerpoint/2010/main" val="196401099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Line 14"/>
          <p:cNvSpPr>
            <a:spLocks noChangeShapeType="1"/>
          </p:cNvSpPr>
          <p:nvPr/>
        </p:nvSpPr>
        <p:spPr bwMode="auto">
          <a:xfrm flipH="1" flipV="1">
            <a:off x="1465263" y="2274888"/>
            <a:ext cx="11112" cy="2882900"/>
          </a:xfrm>
          <a:prstGeom prst="line">
            <a:avLst/>
          </a:prstGeom>
          <a:noFill/>
          <a:ln w="38100">
            <a:solidFill>
              <a:schemeClr val="tx1"/>
            </a:solidFill>
            <a:round/>
            <a:headEnd/>
            <a:tailEnd type="triangle" w="med" len="med"/>
          </a:ln>
        </p:spPr>
        <p:txBody>
          <a:bodyPr/>
          <a:lstStyle/>
          <a:p>
            <a:endParaRPr lang="fr-FR"/>
          </a:p>
        </p:txBody>
      </p:sp>
      <p:sp>
        <p:nvSpPr>
          <p:cNvPr id="93186" name="Line 15"/>
          <p:cNvSpPr>
            <a:spLocks noChangeShapeType="1"/>
          </p:cNvSpPr>
          <p:nvPr/>
        </p:nvSpPr>
        <p:spPr bwMode="auto">
          <a:xfrm flipV="1">
            <a:off x="1465263" y="5145088"/>
            <a:ext cx="7162800" cy="12700"/>
          </a:xfrm>
          <a:prstGeom prst="line">
            <a:avLst/>
          </a:prstGeom>
          <a:noFill/>
          <a:ln w="38100">
            <a:solidFill>
              <a:schemeClr val="tx1"/>
            </a:solidFill>
            <a:round/>
            <a:headEnd/>
            <a:tailEnd type="triangle" w="med" len="med"/>
          </a:ln>
        </p:spPr>
        <p:txBody>
          <a:bodyPr/>
          <a:lstStyle/>
          <a:p>
            <a:endParaRPr lang="fr-FR"/>
          </a:p>
        </p:txBody>
      </p:sp>
      <p:sp>
        <p:nvSpPr>
          <p:cNvPr id="93187" name="Line 16"/>
          <p:cNvSpPr>
            <a:spLocks noChangeShapeType="1"/>
          </p:cNvSpPr>
          <p:nvPr/>
        </p:nvSpPr>
        <p:spPr bwMode="auto">
          <a:xfrm flipV="1">
            <a:off x="1606550" y="3765550"/>
            <a:ext cx="609600" cy="596900"/>
          </a:xfrm>
          <a:prstGeom prst="line">
            <a:avLst/>
          </a:prstGeom>
          <a:noFill/>
          <a:ln w="9525">
            <a:solidFill>
              <a:schemeClr val="tx1"/>
            </a:solidFill>
            <a:round/>
            <a:headEnd/>
            <a:tailEnd/>
          </a:ln>
        </p:spPr>
        <p:txBody>
          <a:bodyPr/>
          <a:lstStyle/>
          <a:p>
            <a:endParaRPr lang="fr-FR"/>
          </a:p>
        </p:txBody>
      </p:sp>
      <p:sp>
        <p:nvSpPr>
          <p:cNvPr id="93188" name="Line 17"/>
          <p:cNvSpPr>
            <a:spLocks noChangeShapeType="1"/>
          </p:cNvSpPr>
          <p:nvPr/>
        </p:nvSpPr>
        <p:spPr bwMode="auto">
          <a:xfrm>
            <a:off x="2238375" y="3763963"/>
            <a:ext cx="868363" cy="1371600"/>
          </a:xfrm>
          <a:prstGeom prst="line">
            <a:avLst/>
          </a:prstGeom>
          <a:noFill/>
          <a:ln w="9525">
            <a:solidFill>
              <a:schemeClr val="tx1"/>
            </a:solidFill>
            <a:round/>
            <a:headEnd/>
            <a:tailEnd/>
          </a:ln>
        </p:spPr>
        <p:txBody>
          <a:bodyPr/>
          <a:lstStyle/>
          <a:p>
            <a:endParaRPr lang="fr-FR"/>
          </a:p>
        </p:txBody>
      </p:sp>
      <p:sp>
        <p:nvSpPr>
          <p:cNvPr id="93189" name="Line 18"/>
          <p:cNvSpPr>
            <a:spLocks noChangeShapeType="1"/>
          </p:cNvSpPr>
          <p:nvPr/>
        </p:nvSpPr>
        <p:spPr bwMode="auto">
          <a:xfrm flipV="1">
            <a:off x="3086100" y="3822700"/>
            <a:ext cx="1184275" cy="1323975"/>
          </a:xfrm>
          <a:prstGeom prst="line">
            <a:avLst/>
          </a:prstGeom>
          <a:noFill/>
          <a:ln w="9525">
            <a:solidFill>
              <a:schemeClr val="tx1"/>
            </a:solidFill>
            <a:round/>
            <a:headEnd/>
            <a:tailEnd/>
          </a:ln>
        </p:spPr>
        <p:txBody>
          <a:bodyPr/>
          <a:lstStyle/>
          <a:p>
            <a:endParaRPr lang="fr-FR"/>
          </a:p>
        </p:txBody>
      </p:sp>
      <p:sp>
        <p:nvSpPr>
          <p:cNvPr id="93190" name="Line 19"/>
          <p:cNvSpPr>
            <a:spLocks noChangeShapeType="1"/>
          </p:cNvSpPr>
          <p:nvPr/>
        </p:nvSpPr>
        <p:spPr bwMode="auto">
          <a:xfrm>
            <a:off x="1619250" y="2995613"/>
            <a:ext cx="792163" cy="649287"/>
          </a:xfrm>
          <a:prstGeom prst="line">
            <a:avLst/>
          </a:prstGeom>
          <a:noFill/>
          <a:ln w="9525">
            <a:solidFill>
              <a:srgbClr val="C00000"/>
            </a:solidFill>
            <a:round/>
            <a:headEnd/>
            <a:tailEnd/>
          </a:ln>
        </p:spPr>
        <p:txBody>
          <a:bodyPr/>
          <a:lstStyle/>
          <a:p>
            <a:endParaRPr lang="fr-FR"/>
          </a:p>
        </p:txBody>
      </p:sp>
      <p:sp>
        <p:nvSpPr>
          <p:cNvPr id="93191" name="Line 20"/>
          <p:cNvSpPr>
            <a:spLocks noChangeShapeType="1"/>
          </p:cNvSpPr>
          <p:nvPr/>
        </p:nvSpPr>
        <p:spPr bwMode="auto">
          <a:xfrm flipV="1">
            <a:off x="2411413" y="3213100"/>
            <a:ext cx="1031875" cy="431800"/>
          </a:xfrm>
          <a:prstGeom prst="line">
            <a:avLst/>
          </a:prstGeom>
          <a:noFill/>
          <a:ln w="9525">
            <a:solidFill>
              <a:srgbClr val="C00000"/>
            </a:solidFill>
            <a:round/>
            <a:headEnd/>
            <a:tailEnd/>
          </a:ln>
        </p:spPr>
        <p:txBody>
          <a:bodyPr/>
          <a:lstStyle/>
          <a:p>
            <a:endParaRPr lang="fr-FR"/>
          </a:p>
        </p:txBody>
      </p:sp>
      <p:sp>
        <p:nvSpPr>
          <p:cNvPr id="93192" name="Line 21"/>
          <p:cNvSpPr>
            <a:spLocks noChangeShapeType="1"/>
          </p:cNvSpPr>
          <p:nvPr/>
        </p:nvSpPr>
        <p:spPr bwMode="auto">
          <a:xfrm flipV="1">
            <a:off x="3419475" y="3068638"/>
            <a:ext cx="938213" cy="174625"/>
          </a:xfrm>
          <a:prstGeom prst="line">
            <a:avLst/>
          </a:prstGeom>
          <a:noFill/>
          <a:ln w="9525">
            <a:solidFill>
              <a:srgbClr val="C00000"/>
            </a:solidFill>
            <a:round/>
            <a:headEnd/>
            <a:tailEnd/>
          </a:ln>
        </p:spPr>
        <p:txBody>
          <a:bodyPr/>
          <a:lstStyle/>
          <a:p>
            <a:endParaRPr lang="fr-FR"/>
          </a:p>
        </p:txBody>
      </p:sp>
      <p:sp>
        <p:nvSpPr>
          <p:cNvPr id="93193" name="Text Box 26"/>
          <p:cNvSpPr txBox="1">
            <a:spLocks noChangeArrowheads="1"/>
          </p:cNvSpPr>
          <p:nvPr/>
        </p:nvSpPr>
        <p:spPr bwMode="auto">
          <a:xfrm>
            <a:off x="8302625" y="5084763"/>
            <a:ext cx="806450" cy="366712"/>
          </a:xfrm>
          <a:prstGeom prst="rect">
            <a:avLst/>
          </a:prstGeom>
          <a:noFill/>
          <a:ln w="9525">
            <a:noFill/>
            <a:miter lim="800000"/>
            <a:headEnd/>
            <a:tailEnd/>
          </a:ln>
        </p:spPr>
        <p:txBody>
          <a:bodyPr wrap="none">
            <a:spAutoFit/>
          </a:bodyPr>
          <a:lstStyle/>
          <a:p>
            <a:r>
              <a:rPr lang="fr-FR"/>
              <a:t>temps</a:t>
            </a:r>
          </a:p>
        </p:txBody>
      </p:sp>
      <p:sp>
        <p:nvSpPr>
          <p:cNvPr id="93195" name="Line 35"/>
          <p:cNvSpPr>
            <a:spLocks noChangeShapeType="1"/>
          </p:cNvSpPr>
          <p:nvPr/>
        </p:nvSpPr>
        <p:spPr bwMode="auto">
          <a:xfrm flipV="1">
            <a:off x="1619250" y="4437063"/>
            <a:ext cx="720725" cy="215900"/>
          </a:xfrm>
          <a:prstGeom prst="line">
            <a:avLst/>
          </a:prstGeom>
          <a:noFill/>
          <a:ln w="9525">
            <a:solidFill>
              <a:schemeClr val="tx1"/>
            </a:solidFill>
            <a:round/>
            <a:headEnd/>
            <a:tailEnd/>
          </a:ln>
        </p:spPr>
        <p:txBody>
          <a:bodyPr/>
          <a:lstStyle/>
          <a:p>
            <a:endParaRPr lang="fr-FR"/>
          </a:p>
        </p:txBody>
      </p:sp>
      <p:sp>
        <p:nvSpPr>
          <p:cNvPr id="93196" name="Line 36"/>
          <p:cNvSpPr>
            <a:spLocks noChangeShapeType="1"/>
          </p:cNvSpPr>
          <p:nvPr/>
        </p:nvSpPr>
        <p:spPr bwMode="auto">
          <a:xfrm flipV="1">
            <a:off x="1692275" y="2714625"/>
            <a:ext cx="879475" cy="927100"/>
          </a:xfrm>
          <a:prstGeom prst="line">
            <a:avLst/>
          </a:prstGeom>
          <a:noFill/>
          <a:ln w="9525">
            <a:solidFill>
              <a:schemeClr val="tx1"/>
            </a:solidFill>
            <a:round/>
            <a:headEnd/>
            <a:tailEnd/>
          </a:ln>
        </p:spPr>
        <p:txBody>
          <a:bodyPr/>
          <a:lstStyle/>
          <a:p>
            <a:endParaRPr lang="fr-FR"/>
          </a:p>
        </p:txBody>
      </p:sp>
      <p:sp>
        <p:nvSpPr>
          <p:cNvPr id="93197" name="Line 37"/>
          <p:cNvSpPr>
            <a:spLocks noChangeShapeType="1"/>
          </p:cNvSpPr>
          <p:nvPr/>
        </p:nvSpPr>
        <p:spPr bwMode="auto">
          <a:xfrm>
            <a:off x="1619250" y="4146550"/>
            <a:ext cx="733425" cy="506413"/>
          </a:xfrm>
          <a:prstGeom prst="line">
            <a:avLst/>
          </a:prstGeom>
          <a:noFill/>
          <a:ln w="9525">
            <a:solidFill>
              <a:schemeClr val="tx1"/>
            </a:solidFill>
            <a:round/>
            <a:headEnd/>
            <a:tailEnd/>
          </a:ln>
        </p:spPr>
        <p:txBody>
          <a:bodyPr/>
          <a:lstStyle/>
          <a:p>
            <a:endParaRPr lang="fr-FR"/>
          </a:p>
        </p:txBody>
      </p:sp>
      <p:sp>
        <p:nvSpPr>
          <p:cNvPr id="93198" name="Line 38"/>
          <p:cNvSpPr>
            <a:spLocks noChangeShapeType="1"/>
          </p:cNvSpPr>
          <p:nvPr/>
        </p:nvSpPr>
        <p:spPr bwMode="auto">
          <a:xfrm flipV="1">
            <a:off x="2339975" y="3000375"/>
            <a:ext cx="946150" cy="1433513"/>
          </a:xfrm>
          <a:prstGeom prst="line">
            <a:avLst/>
          </a:prstGeom>
          <a:noFill/>
          <a:ln w="9525">
            <a:solidFill>
              <a:schemeClr val="tx1"/>
            </a:solidFill>
            <a:round/>
            <a:headEnd/>
            <a:tailEnd/>
          </a:ln>
        </p:spPr>
        <p:txBody>
          <a:bodyPr/>
          <a:lstStyle/>
          <a:p>
            <a:endParaRPr lang="fr-FR"/>
          </a:p>
        </p:txBody>
      </p:sp>
      <p:sp>
        <p:nvSpPr>
          <p:cNvPr id="93199" name="Line 39"/>
          <p:cNvSpPr>
            <a:spLocks noChangeShapeType="1"/>
          </p:cNvSpPr>
          <p:nvPr/>
        </p:nvSpPr>
        <p:spPr bwMode="auto">
          <a:xfrm flipV="1">
            <a:off x="2339975" y="4433888"/>
            <a:ext cx="936625" cy="215900"/>
          </a:xfrm>
          <a:prstGeom prst="line">
            <a:avLst/>
          </a:prstGeom>
          <a:noFill/>
          <a:ln w="9525">
            <a:solidFill>
              <a:schemeClr val="tx1"/>
            </a:solidFill>
            <a:round/>
            <a:headEnd/>
            <a:tailEnd/>
          </a:ln>
        </p:spPr>
        <p:txBody>
          <a:bodyPr/>
          <a:lstStyle/>
          <a:p>
            <a:endParaRPr lang="fr-FR"/>
          </a:p>
        </p:txBody>
      </p:sp>
      <p:sp>
        <p:nvSpPr>
          <p:cNvPr id="93200" name="Line 40"/>
          <p:cNvSpPr>
            <a:spLocks noChangeShapeType="1"/>
          </p:cNvSpPr>
          <p:nvPr/>
        </p:nvSpPr>
        <p:spPr bwMode="auto">
          <a:xfrm>
            <a:off x="2571750" y="2714625"/>
            <a:ext cx="631825" cy="1216025"/>
          </a:xfrm>
          <a:prstGeom prst="line">
            <a:avLst/>
          </a:prstGeom>
          <a:noFill/>
          <a:ln w="9525">
            <a:solidFill>
              <a:schemeClr val="tx1"/>
            </a:solidFill>
            <a:round/>
            <a:headEnd/>
            <a:tailEnd/>
          </a:ln>
        </p:spPr>
        <p:txBody>
          <a:bodyPr/>
          <a:lstStyle/>
          <a:p>
            <a:endParaRPr lang="fr-FR"/>
          </a:p>
        </p:txBody>
      </p:sp>
      <p:sp>
        <p:nvSpPr>
          <p:cNvPr id="93201" name="Line 41"/>
          <p:cNvSpPr>
            <a:spLocks noChangeShapeType="1"/>
          </p:cNvSpPr>
          <p:nvPr/>
        </p:nvSpPr>
        <p:spPr bwMode="auto">
          <a:xfrm>
            <a:off x="3429000" y="3643313"/>
            <a:ext cx="855663" cy="647700"/>
          </a:xfrm>
          <a:prstGeom prst="line">
            <a:avLst/>
          </a:prstGeom>
          <a:noFill/>
          <a:ln w="9525">
            <a:solidFill>
              <a:schemeClr val="tx1"/>
            </a:solidFill>
            <a:round/>
            <a:headEnd/>
            <a:tailEnd/>
          </a:ln>
        </p:spPr>
        <p:txBody>
          <a:bodyPr/>
          <a:lstStyle/>
          <a:p>
            <a:endParaRPr lang="fr-FR"/>
          </a:p>
        </p:txBody>
      </p:sp>
      <p:sp>
        <p:nvSpPr>
          <p:cNvPr id="93202" name="Line 42"/>
          <p:cNvSpPr>
            <a:spLocks noChangeShapeType="1"/>
          </p:cNvSpPr>
          <p:nvPr/>
        </p:nvSpPr>
        <p:spPr bwMode="auto">
          <a:xfrm flipV="1">
            <a:off x="3203575" y="3860800"/>
            <a:ext cx="1008063" cy="69850"/>
          </a:xfrm>
          <a:prstGeom prst="line">
            <a:avLst/>
          </a:prstGeom>
          <a:noFill/>
          <a:ln w="9525">
            <a:solidFill>
              <a:schemeClr val="tx1"/>
            </a:solidFill>
            <a:round/>
            <a:headEnd/>
            <a:tailEnd/>
          </a:ln>
        </p:spPr>
        <p:txBody>
          <a:bodyPr/>
          <a:lstStyle/>
          <a:p>
            <a:endParaRPr lang="fr-FR"/>
          </a:p>
        </p:txBody>
      </p:sp>
      <p:sp>
        <p:nvSpPr>
          <p:cNvPr id="93203" name="Line 43"/>
          <p:cNvSpPr>
            <a:spLocks noChangeShapeType="1"/>
          </p:cNvSpPr>
          <p:nvPr/>
        </p:nvSpPr>
        <p:spPr bwMode="auto">
          <a:xfrm flipV="1">
            <a:off x="3276600" y="4002088"/>
            <a:ext cx="1008063" cy="431800"/>
          </a:xfrm>
          <a:prstGeom prst="line">
            <a:avLst/>
          </a:prstGeom>
          <a:noFill/>
          <a:ln w="9525">
            <a:solidFill>
              <a:schemeClr val="tx1"/>
            </a:solidFill>
            <a:round/>
            <a:headEnd/>
            <a:tailEnd/>
          </a:ln>
        </p:spPr>
        <p:txBody>
          <a:bodyPr/>
          <a:lstStyle/>
          <a:p>
            <a:endParaRPr lang="fr-FR"/>
          </a:p>
        </p:txBody>
      </p:sp>
      <p:sp>
        <p:nvSpPr>
          <p:cNvPr id="93204" name="Line 44"/>
          <p:cNvSpPr>
            <a:spLocks noChangeShapeType="1"/>
          </p:cNvSpPr>
          <p:nvPr/>
        </p:nvSpPr>
        <p:spPr bwMode="auto">
          <a:xfrm flipV="1">
            <a:off x="1619250" y="4073525"/>
            <a:ext cx="649288" cy="73025"/>
          </a:xfrm>
          <a:prstGeom prst="line">
            <a:avLst/>
          </a:prstGeom>
          <a:noFill/>
          <a:ln w="9525">
            <a:solidFill>
              <a:schemeClr val="tx1"/>
            </a:solidFill>
            <a:round/>
            <a:headEnd/>
            <a:tailEnd/>
          </a:ln>
        </p:spPr>
        <p:txBody>
          <a:bodyPr/>
          <a:lstStyle/>
          <a:p>
            <a:endParaRPr lang="fr-FR"/>
          </a:p>
        </p:txBody>
      </p:sp>
      <p:sp>
        <p:nvSpPr>
          <p:cNvPr id="93205" name="Line 45"/>
          <p:cNvSpPr>
            <a:spLocks noChangeShapeType="1"/>
          </p:cNvSpPr>
          <p:nvPr/>
        </p:nvSpPr>
        <p:spPr bwMode="auto">
          <a:xfrm flipV="1">
            <a:off x="2286000" y="3643313"/>
            <a:ext cx="1160463" cy="431800"/>
          </a:xfrm>
          <a:prstGeom prst="line">
            <a:avLst/>
          </a:prstGeom>
          <a:noFill/>
          <a:ln w="9525">
            <a:solidFill>
              <a:schemeClr val="tx1"/>
            </a:solidFill>
            <a:round/>
            <a:headEnd/>
            <a:tailEnd/>
          </a:ln>
        </p:spPr>
        <p:txBody>
          <a:bodyPr/>
          <a:lstStyle/>
          <a:p>
            <a:endParaRPr lang="fr-FR"/>
          </a:p>
        </p:txBody>
      </p:sp>
      <p:sp>
        <p:nvSpPr>
          <p:cNvPr id="93206" name="Line 46"/>
          <p:cNvSpPr>
            <a:spLocks noChangeShapeType="1"/>
          </p:cNvSpPr>
          <p:nvPr/>
        </p:nvSpPr>
        <p:spPr bwMode="auto">
          <a:xfrm>
            <a:off x="3286125" y="3000375"/>
            <a:ext cx="925513" cy="1436688"/>
          </a:xfrm>
          <a:prstGeom prst="line">
            <a:avLst/>
          </a:prstGeom>
          <a:noFill/>
          <a:ln w="9525">
            <a:solidFill>
              <a:schemeClr val="tx1"/>
            </a:solidFill>
            <a:round/>
            <a:headEnd/>
            <a:tailEnd/>
          </a:ln>
        </p:spPr>
        <p:txBody>
          <a:bodyPr/>
          <a:lstStyle/>
          <a:p>
            <a:endParaRPr lang="fr-FR"/>
          </a:p>
        </p:txBody>
      </p:sp>
      <p:sp>
        <p:nvSpPr>
          <p:cNvPr id="93207" name="Text Box 47"/>
          <p:cNvSpPr txBox="1">
            <a:spLocks noChangeArrowheads="1"/>
          </p:cNvSpPr>
          <p:nvPr/>
        </p:nvSpPr>
        <p:spPr bwMode="auto">
          <a:xfrm>
            <a:off x="1285852" y="5300663"/>
            <a:ext cx="7678761" cy="641350"/>
          </a:xfrm>
          <a:prstGeom prst="rect">
            <a:avLst/>
          </a:prstGeom>
          <a:noFill/>
          <a:ln w="9525">
            <a:noFill/>
            <a:miter lim="800000"/>
            <a:headEnd/>
            <a:tailEnd/>
          </a:ln>
        </p:spPr>
        <p:txBody>
          <a:bodyPr wrap="square">
            <a:spAutoFit/>
          </a:bodyPr>
          <a:lstStyle/>
          <a:p>
            <a:pPr algn="ctr"/>
            <a:r>
              <a:rPr lang="fr-FR" dirty="0"/>
              <a:t>Dans cette situation, il y a de fortes variations « naturelles », on rejette la conclusion que la gestion a été bénéfique. </a:t>
            </a:r>
          </a:p>
        </p:txBody>
      </p:sp>
      <p:sp>
        <p:nvSpPr>
          <p:cNvPr id="93219" name="Line 59"/>
          <p:cNvSpPr>
            <a:spLocks noChangeShapeType="1"/>
          </p:cNvSpPr>
          <p:nvPr/>
        </p:nvSpPr>
        <p:spPr bwMode="auto">
          <a:xfrm>
            <a:off x="4284663" y="2349500"/>
            <a:ext cx="19050" cy="576263"/>
          </a:xfrm>
          <a:prstGeom prst="line">
            <a:avLst/>
          </a:prstGeom>
          <a:noFill/>
          <a:ln w="76200">
            <a:solidFill>
              <a:schemeClr val="tx1"/>
            </a:solidFill>
            <a:round/>
            <a:headEnd/>
            <a:tailEnd type="triangle" w="med" len="med"/>
          </a:ln>
        </p:spPr>
        <p:txBody>
          <a:bodyPr/>
          <a:lstStyle/>
          <a:p>
            <a:endParaRPr lang="fr-FR"/>
          </a:p>
        </p:txBody>
      </p:sp>
      <p:sp>
        <p:nvSpPr>
          <p:cNvPr id="93220" name="Text Box 60"/>
          <p:cNvSpPr txBox="1">
            <a:spLocks noChangeArrowheads="1"/>
          </p:cNvSpPr>
          <p:nvPr/>
        </p:nvSpPr>
        <p:spPr bwMode="auto">
          <a:xfrm>
            <a:off x="7596188" y="4076700"/>
            <a:ext cx="984250" cy="641350"/>
          </a:xfrm>
          <a:prstGeom prst="rect">
            <a:avLst/>
          </a:prstGeom>
          <a:noFill/>
          <a:ln w="9525">
            <a:noFill/>
            <a:miter lim="800000"/>
            <a:headEnd/>
            <a:tailEnd/>
          </a:ln>
        </p:spPr>
        <p:txBody>
          <a:bodyPr wrap="none">
            <a:spAutoFit/>
          </a:bodyPr>
          <a:lstStyle/>
          <a:p>
            <a:pPr algn="ctr"/>
            <a:r>
              <a:rPr lang="fr-FR"/>
              <a:t>Sites</a:t>
            </a:r>
          </a:p>
          <a:p>
            <a:pPr algn="ctr"/>
            <a:r>
              <a:rPr lang="fr-FR"/>
              <a:t>témoins</a:t>
            </a:r>
          </a:p>
        </p:txBody>
      </p:sp>
      <p:sp>
        <p:nvSpPr>
          <p:cNvPr id="93221" name="Text Box 61"/>
          <p:cNvSpPr txBox="1">
            <a:spLocks noChangeArrowheads="1"/>
          </p:cNvSpPr>
          <p:nvPr/>
        </p:nvSpPr>
        <p:spPr bwMode="auto">
          <a:xfrm>
            <a:off x="7524750" y="2565400"/>
            <a:ext cx="1022350" cy="641350"/>
          </a:xfrm>
          <a:prstGeom prst="rect">
            <a:avLst/>
          </a:prstGeom>
          <a:noFill/>
          <a:ln w="9525">
            <a:noFill/>
            <a:miter lim="800000"/>
            <a:headEnd/>
            <a:tailEnd/>
          </a:ln>
        </p:spPr>
        <p:txBody>
          <a:bodyPr wrap="none">
            <a:spAutoFit/>
          </a:bodyPr>
          <a:lstStyle/>
          <a:p>
            <a:pPr algn="ctr"/>
            <a:r>
              <a:rPr lang="fr-FR"/>
              <a:t>Site</a:t>
            </a:r>
          </a:p>
          <a:p>
            <a:pPr algn="ctr"/>
            <a:r>
              <a:rPr lang="fr-FR"/>
              <a:t>« géré »</a:t>
            </a:r>
          </a:p>
        </p:txBody>
      </p:sp>
      <p:sp>
        <p:nvSpPr>
          <p:cNvPr id="93222" name="Oval 62"/>
          <p:cNvSpPr>
            <a:spLocks noChangeArrowheads="1"/>
          </p:cNvSpPr>
          <p:nvPr/>
        </p:nvSpPr>
        <p:spPr bwMode="auto">
          <a:xfrm>
            <a:off x="4211638" y="3014663"/>
            <a:ext cx="176212" cy="198437"/>
          </a:xfrm>
          <a:prstGeom prst="ellipse">
            <a:avLst/>
          </a:prstGeom>
          <a:solidFill>
            <a:srgbClr val="C00000"/>
          </a:solidFill>
          <a:ln w="9525">
            <a:solidFill>
              <a:srgbClr val="C00000"/>
            </a:solidFill>
            <a:round/>
            <a:headEnd/>
            <a:tailEnd/>
          </a:ln>
        </p:spPr>
        <p:txBody>
          <a:bodyPr wrap="none" anchor="ctr"/>
          <a:lstStyle/>
          <a:p>
            <a:endParaRPr lang="fr-FR"/>
          </a:p>
        </p:txBody>
      </p:sp>
      <p:sp>
        <p:nvSpPr>
          <p:cNvPr id="93223" name="Oval 63"/>
          <p:cNvSpPr>
            <a:spLocks noChangeArrowheads="1"/>
          </p:cNvSpPr>
          <p:nvPr/>
        </p:nvSpPr>
        <p:spPr bwMode="auto">
          <a:xfrm>
            <a:off x="4243388" y="4013200"/>
            <a:ext cx="176212" cy="198438"/>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93224" name="Oval 64"/>
          <p:cNvSpPr>
            <a:spLocks noChangeArrowheads="1"/>
          </p:cNvSpPr>
          <p:nvPr/>
        </p:nvSpPr>
        <p:spPr bwMode="auto">
          <a:xfrm>
            <a:off x="4251325" y="4238625"/>
            <a:ext cx="176213" cy="198438"/>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93225" name="Oval 65"/>
          <p:cNvSpPr>
            <a:spLocks noChangeArrowheads="1"/>
          </p:cNvSpPr>
          <p:nvPr/>
        </p:nvSpPr>
        <p:spPr bwMode="auto">
          <a:xfrm>
            <a:off x="4251325" y="4383088"/>
            <a:ext cx="176213" cy="198437"/>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93226" name="Oval 66"/>
          <p:cNvSpPr>
            <a:spLocks noChangeArrowheads="1"/>
          </p:cNvSpPr>
          <p:nvPr/>
        </p:nvSpPr>
        <p:spPr bwMode="auto">
          <a:xfrm>
            <a:off x="4251325" y="3860800"/>
            <a:ext cx="176213" cy="198438"/>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93227" name="Oval 67"/>
          <p:cNvSpPr>
            <a:spLocks noChangeArrowheads="1"/>
          </p:cNvSpPr>
          <p:nvPr/>
        </p:nvSpPr>
        <p:spPr bwMode="auto">
          <a:xfrm>
            <a:off x="4251325" y="3789363"/>
            <a:ext cx="176213" cy="198437"/>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93228" name="Text Box 68"/>
          <p:cNvSpPr txBox="1">
            <a:spLocks noChangeArrowheads="1"/>
          </p:cNvSpPr>
          <p:nvPr/>
        </p:nvSpPr>
        <p:spPr bwMode="auto">
          <a:xfrm>
            <a:off x="4140200" y="1989138"/>
            <a:ext cx="920750" cy="366712"/>
          </a:xfrm>
          <a:prstGeom prst="rect">
            <a:avLst/>
          </a:prstGeom>
          <a:noFill/>
          <a:ln w="9525">
            <a:noFill/>
            <a:miter lim="800000"/>
            <a:headEnd/>
            <a:tailEnd/>
          </a:ln>
        </p:spPr>
        <p:txBody>
          <a:bodyPr wrap="none">
            <a:spAutoFit/>
          </a:bodyPr>
          <a:lstStyle/>
          <a:p>
            <a:r>
              <a:rPr lang="fr-FR"/>
              <a:t>gestion</a:t>
            </a:r>
          </a:p>
        </p:txBody>
      </p:sp>
      <p:sp>
        <p:nvSpPr>
          <p:cNvPr id="93230" name="Rectangle 47"/>
          <p:cNvSpPr>
            <a:spLocks noChangeArrowheads="1"/>
          </p:cNvSpPr>
          <p:nvPr/>
        </p:nvSpPr>
        <p:spPr bwMode="auto">
          <a:xfrm>
            <a:off x="1000100" y="6092825"/>
            <a:ext cx="8143900" cy="646331"/>
          </a:xfrm>
          <a:prstGeom prst="rect">
            <a:avLst/>
          </a:prstGeom>
          <a:noFill/>
          <a:ln w="28575">
            <a:solidFill>
              <a:schemeClr val="tx1"/>
            </a:solidFill>
            <a:miter lim="800000"/>
            <a:headEnd/>
            <a:tailEnd/>
          </a:ln>
        </p:spPr>
        <p:txBody>
          <a:bodyPr wrap="square">
            <a:spAutoFit/>
          </a:bodyPr>
          <a:lstStyle/>
          <a:p>
            <a:pPr algn="ctr"/>
            <a:r>
              <a:rPr lang="fr-FR" b="1" dirty="0"/>
              <a:t>Il faut mesurer la variabilité du système pour pouvoir tirer des conclusions. </a:t>
            </a:r>
          </a:p>
          <a:p>
            <a:pPr algn="ctr"/>
            <a:r>
              <a:rPr lang="fr-FR" b="1" dirty="0"/>
              <a:t>Cela peut se faire à budget constant mais implique de retarder les actions.</a:t>
            </a:r>
          </a:p>
        </p:txBody>
      </p:sp>
      <p:sp>
        <p:nvSpPr>
          <p:cNvPr id="38" name="Text Box 23"/>
          <p:cNvSpPr txBox="1">
            <a:spLocks noChangeArrowheads="1"/>
          </p:cNvSpPr>
          <p:nvPr/>
        </p:nvSpPr>
        <p:spPr bwMode="auto">
          <a:xfrm>
            <a:off x="2571736" y="428604"/>
            <a:ext cx="5180013" cy="862012"/>
          </a:xfrm>
          <a:prstGeom prst="rect">
            <a:avLst/>
          </a:prstGeom>
          <a:noFill/>
          <a:ln w="9525">
            <a:noFill/>
            <a:miter lim="800000"/>
            <a:headEnd/>
            <a:tailEnd/>
          </a:ln>
        </p:spPr>
        <p:txBody>
          <a:bodyPr wrap="none">
            <a:spAutoFit/>
          </a:bodyPr>
          <a:lstStyle/>
          <a:p>
            <a:pPr algn="ctr">
              <a:defRPr/>
            </a:pPr>
            <a:r>
              <a:rPr lang="fr-FR" sz="3000" b="1" dirty="0">
                <a:latin typeface="+mj-lt"/>
              </a:rPr>
              <a:t>Les protocoles de type « BACI »</a:t>
            </a:r>
          </a:p>
          <a:p>
            <a:pPr algn="ctr">
              <a:defRPr/>
            </a:pPr>
            <a:r>
              <a:rPr lang="fr-FR" sz="2000" b="1" i="1" dirty="0">
                <a:latin typeface="+mj-lt"/>
              </a:rPr>
              <a:t>(</a:t>
            </a:r>
            <a:r>
              <a:rPr lang="fr-FR" sz="2000" b="1" i="1" dirty="0" err="1">
                <a:latin typeface="+mj-lt"/>
              </a:rPr>
              <a:t>Before</a:t>
            </a:r>
            <a:r>
              <a:rPr lang="fr-FR" sz="2000" b="1" i="1" dirty="0">
                <a:latin typeface="+mj-lt"/>
              </a:rPr>
              <a:t> – </a:t>
            </a:r>
            <a:r>
              <a:rPr lang="fr-FR" sz="2000" b="1" i="1" dirty="0" err="1">
                <a:latin typeface="+mj-lt"/>
              </a:rPr>
              <a:t>After</a:t>
            </a:r>
            <a:r>
              <a:rPr lang="fr-FR" sz="2000" b="1" i="1" dirty="0">
                <a:latin typeface="+mj-lt"/>
              </a:rPr>
              <a:t>  Control Impact)</a:t>
            </a:r>
          </a:p>
        </p:txBody>
      </p:sp>
      <p:sp>
        <p:nvSpPr>
          <p:cNvPr id="39" name="Text Box 22"/>
          <p:cNvSpPr txBox="1">
            <a:spLocks noChangeArrowheads="1"/>
          </p:cNvSpPr>
          <p:nvPr/>
        </p:nvSpPr>
        <p:spPr bwMode="auto">
          <a:xfrm>
            <a:off x="1000100" y="1643050"/>
            <a:ext cx="1250950" cy="641350"/>
          </a:xfrm>
          <a:prstGeom prst="rect">
            <a:avLst/>
          </a:prstGeom>
          <a:noFill/>
          <a:ln w="9525">
            <a:noFill/>
            <a:miter lim="800000"/>
            <a:headEnd/>
            <a:tailEnd/>
          </a:ln>
        </p:spPr>
        <p:txBody>
          <a:bodyPr wrap="none">
            <a:spAutoFit/>
          </a:bodyPr>
          <a:lstStyle/>
          <a:p>
            <a:pPr algn="ctr"/>
            <a:r>
              <a:rPr lang="fr-FR" dirty="0"/>
              <a:t>Nombre</a:t>
            </a:r>
          </a:p>
          <a:p>
            <a:pPr algn="ctr"/>
            <a:r>
              <a:rPr lang="fr-FR" dirty="0"/>
              <a:t>d’individus</a:t>
            </a:r>
          </a:p>
        </p:txBody>
      </p:sp>
      <p:sp>
        <p:nvSpPr>
          <p:cNvPr id="40" name="ZoneTexte 39"/>
          <p:cNvSpPr txBox="1"/>
          <p:nvPr/>
        </p:nvSpPr>
        <p:spPr>
          <a:xfrm rot="16200000">
            <a:off x="-1763689" y="3967396"/>
            <a:ext cx="4490204" cy="677108"/>
          </a:xfrm>
          <a:prstGeom prst="rect">
            <a:avLst/>
          </a:prstGeom>
          <a:noFill/>
        </p:spPr>
        <p:txBody>
          <a:bodyPr wrap="none" rtlCol="0">
            <a:spAutoFit/>
          </a:bodyPr>
          <a:lstStyle/>
          <a:p>
            <a:r>
              <a:rPr lang="fr-FR" sz="3800" b="1" dirty="0" smtClean="0"/>
              <a:t>Mesurer un impact</a:t>
            </a:r>
            <a:endParaRPr lang="fr-FR" sz="3800" b="1" dirty="0"/>
          </a:p>
        </p:txBody>
      </p:sp>
    </p:spTree>
    <p:extLst>
      <p:ext uri="{BB962C8B-B14F-4D97-AF65-F5344CB8AC3E}">
        <p14:creationId xmlns:p14="http://schemas.microsoft.com/office/powerpoint/2010/main" val="1755782094"/>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45" name="Text Box 36"/>
          <p:cNvSpPr txBox="1">
            <a:spLocks noChangeArrowheads="1"/>
          </p:cNvSpPr>
          <p:nvPr/>
        </p:nvSpPr>
        <p:spPr bwMode="auto">
          <a:xfrm>
            <a:off x="1092235" y="5730875"/>
            <a:ext cx="7980359" cy="669925"/>
          </a:xfrm>
          <a:prstGeom prst="rect">
            <a:avLst/>
          </a:prstGeom>
          <a:noFill/>
          <a:ln w="28575">
            <a:solidFill>
              <a:schemeClr val="tx1"/>
            </a:solidFill>
            <a:miter lim="800000"/>
            <a:headEnd/>
            <a:tailEnd/>
          </a:ln>
        </p:spPr>
        <p:txBody>
          <a:bodyPr wrap="square">
            <a:spAutoFit/>
          </a:bodyPr>
          <a:lstStyle/>
          <a:p>
            <a:pPr algn="ctr"/>
            <a:r>
              <a:rPr lang="fr-FR" b="1"/>
              <a:t>Pour mettre en évidence l’effet de la gestion </a:t>
            </a:r>
          </a:p>
          <a:p>
            <a:pPr algn="ctr"/>
            <a:r>
              <a:rPr lang="fr-FR" b="1"/>
              <a:t>il faut disposer de témoins ET des mesures répétées dans le temps.</a:t>
            </a:r>
          </a:p>
        </p:txBody>
      </p:sp>
      <p:sp>
        <p:nvSpPr>
          <p:cNvPr id="95246" name="Line 14"/>
          <p:cNvSpPr>
            <a:spLocks noChangeShapeType="1"/>
          </p:cNvSpPr>
          <p:nvPr/>
        </p:nvSpPr>
        <p:spPr bwMode="auto">
          <a:xfrm flipH="1" flipV="1">
            <a:off x="1465263" y="2274888"/>
            <a:ext cx="11112" cy="2882900"/>
          </a:xfrm>
          <a:prstGeom prst="line">
            <a:avLst/>
          </a:prstGeom>
          <a:noFill/>
          <a:ln w="38100">
            <a:solidFill>
              <a:schemeClr val="tx1"/>
            </a:solidFill>
            <a:round/>
            <a:headEnd/>
            <a:tailEnd type="triangle" w="med" len="med"/>
          </a:ln>
        </p:spPr>
        <p:txBody>
          <a:bodyPr/>
          <a:lstStyle/>
          <a:p>
            <a:endParaRPr lang="fr-FR"/>
          </a:p>
        </p:txBody>
      </p:sp>
      <p:sp>
        <p:nvSpPr>
          <p:cNvPr id="95247" name="Line 15"/>
          <p:cNvSpPr>
            <a:spLocks noChangeShapeType="1"/>
          </p:cNvSpPr>
          <p:nvPr/>
        </p:nvSpPr>
        <p:spPr bwMode="auto">
          <a:xfrm flipV="1">
            <a:off x="1465263" y="5145088"/>
            <a:ext cx="7162800" cy="12700"/>
          </a:xfrm>
          <a:prstGeom prst="line">
            <a:avLst/>
          </a:prstGeom>
          <a:noFill/>
          <a:ln w="38100">
            <a:solidFill>
              <a:schemeClr val="tx1"/>
            </a:solidFill>
            <a:round/>
            <a:headEnd/>
            <a:tailEnd type="triangle" w="med" len="med"/>
          </a:ln>
        </p:spPr>
        <p:txBody>
          <a:bodyPr/>
          <a:lstStyle/>
          <a:p>
            <a:endParaRPr lang="fr-FR"/>
          </a:p>
        </p:txBody>
      </p:sp>
      <p:sp>
        <p:nvSpPr>
          <p:cNvPr id="95248" name="Line 16"/>
          <p:cNvSpPr>
            <a:spLocks noChangeShapeType="1"/>
          </p:cNvSpPr>
          <p:nvPr/>
        </p:nvSpPr>
        <p:spPr bwMode="auto">
          <a:xfrm flipV="1">
            <a:off x="1606550" y="4143375"/>
            <a:ext cx="750888" cy="219075"/>
          </a:xfrm>
          <a:prstGeom prst="line">
            <a:avLst/>
          </a:prstGeom>
          <a:noFill/>
          <a:ln w="9525">
            <a:solidFill>
              <a:schemeClr val="tx1"/>
            </a:solidFill>
            <a:round/>
            <a:headEnd/>
            <a:tailEnd/>
          </a:ln>
        </p:spPr>
        <p:txBody>
          <a:bodyPr/>
          <a:lstStyle/>
          <a:p>
            <a:endParaRPr lang="fr-FR"/>
          </a:p>
        </p:txBody>
      </p:sp>
      <p:sp>
        <p:nvSpPr>
          <p:cNvPr id="95249" name="Line 17"/>
          <p:cNvSpPr>
            <a:spLocks noChangeShapeType="1"/>
          </p:cNvSpPr>
          <p:nvPr/>
        </p:nvSpPr>
        <p:spPr bwMode="auto">
          <a:xfrm>
            <a:off x="2357438" y="4143375"/>
            <a:ext cx="1000125" cy="71438"/>
          </a:xfrm>
          <a:prstGeom prst="line">
            <a:avLst/>
          </a:prstGeom>
          <a:noFill/>
          <a:ln w="9525">
            <a:solidFill>
              <a:schemeClr val="tx1"/>
            </a:solidFill>
            <a:round/>
            <a:headEnd/>
            <a:tailEnd/>
          </a:ln>
        </p:spPr>
        <p:txBody>
          <a:bodyPr/>
          <a:lstStyle/>
          <a:p>
            <a:endParaRPr lang="fr-FR"/>
          </a:p>
        </p:txBody>
      </p:sp>
      <p:sp>
        <p:nvSpPr>
          <p:cNvPr id="95250" name="Line 18"/>
          <p:cNvSpPr>
            <a:spLocks noChangeShapeType="1"/>
          </p:cNvSpPr>
          <p:nvPr/>
        </p:nvSpPr>
        <p:spPr bwMode="auto">
          <a:xfrm flipV="1">
            <a:off x="3286125" y="3822700"/>
            <a:ext cx="984250" cy="392113"/>
          </a:xfrm>
          <a:prstGeom prst="line">
            <a:avLst/>
          </a:prstGeom>
          <a:noFill/>
          <a:ln w="9525">
            <a:solidFill>
              <a:schemeClr val="tx1"/>
            </a:solidFill>
            <a:round/>
            <a:headEnd/>
            <a:tailEnd/>
          </a:ln>
        </p:spPr>
        <p:txBody>
          <a:bodyPr/>
          <a:lstStyle/>
          <a:p>
            <a:endParaRPr lang="fr-FR"/>
          </a:p>
        </p:txBody>
      </p:sp>
      <p:sp>
        <p:nvSpPr>
          <p:cNvPr id="95251" name="Line 19"/>
          <p:cNvSpPr>
            <a:spLocks noChangeShapeType="1"/>
          </p:cNvSpPr>
          <p:nvPr/>
        </p:nvSpPr>
        <p:spPr bwMode="auto">
          <a:xfrm flipV="1">
            <a:off x="6286500" y="2857500"/>
            <a:ext cx="1214438" cy="214313"/>
          </a:xfrm>
          <a:prstGeom prst="line">
            <a:avLst/>
          </a:prstGeom>
          <a:noFill/>
          <a:ln w="9525">
            <a:solidFill>
              <a:srgbClr val="C00000"/>
            </a:solidFill>
            <a:round/>
            <a:headEnd/>
            <a:tailEnd/>
          </a:ln>
        </p:spPr>
        <p:txBody>
          <a:bodyPr/>
          <a:lstStyle/>
          <a:p>
            <a:endParaRPr lang="fr-FR"/>
          </a:p>
        </p:txBody>
      </p:sp>
      <p:sp>
        <p:nvSpPr>
          <p:cNvPr id="95252" name="Line 20"/>
          <p:cNvSpPr>
            <a:spLocks noChangeShapeType="1"/>
          </p:cNvSpPr>
          <p:nvPr/>
        </p:nvSpPr>
        <p:spPr bwMode="auto">
          <a:xfrm flipV="1">
            <a:off x="5286375" y="3071813"/>
            <a:ext cx="1031875" cy="431800"/>
          </a:xfrm>
          <a:prstGeom prst="line">
            <a:avLst/>
          </a:prstGeom>
          <a:noFill/>
          <a:ln w="9525">
            <a:solidFill>
              <a:srgbClr val="C00000"/>
            </a:solidFill>
            <a:round/>
            <a:headEnd/>
            <a:tailEnd/>
          </a:ln>
        </p:spPr>
        <p:txBody>
          <a:bodyPr/>
          <a:lstStyle/>
          <a:p>
            <a:endParaRPr lang="fr-FR"/>
          </a:p>
        </p:txBody>
      </p:sp>
      <p:sp>
        <p:nvSpPr>
          <p:cNvPr id="95253" name="Line 21"/>
          <p:cNvSpPr>
            <a:spLocks noChangeShapeType="1"/>
          </p:cNvSpPr>
          <p:nvPr/>
        </p:nvSpPr>
        <p:spPr bwMode="auto">
          <a:xfrm flipV="1">
            <a:off x="4357688" y="3500438"/>
            <a:ext cx="938212" cy="174625"/>
          </a:xfrm>
          <a:prstGeom prst="line">
            <a:avLst/>
          </a:prstGeom>
          <a:noFill/>
          <a:ln w="9525">
            <a:solidFill>
              <a:srgbClr val="C00000"/>
            </a:solidFill>
            <a:round/>
            <a:headEnd/>
            <a:tailEnd/>
          </a:ln>
        </p:spPr>
        <p:txBody>
          <a:bodyPr/>
          <a:lstStyle/>
          <a:p>
            <a:endParaRPr lang="fr-FR"/>
          </a:p>
        </p:txBody>
      </p:sp>
      <p:sp>
        <p:nvSpPr>
          <p:cNvPr id="95254" name="Text Box 26"/>
          <p:cNvSpPr txBox="1">
            <a:spLocks noChangeArrowheads="1"/>
          </p:cNvSpPr>
          <p:nvPr/>
        </p:nvSpPr>
        <p:spPr bwMode="auto">
          <a:xfrm>
            <a:off x="8302625" y="5084763"/>
            <a:ext cx="806450" cy="366712"/>
          </a:xfrm>
          <a:prstGeom prst="rect">
            <a:avLst/>
          </a:prstGeom>
          <a:noFill/>
          <a:ln w="9525">
            <a:noFill/>
            <a:miter lim="800000"/>
            <a:headEnd/>
            <a:tailEnd/>
          </a:ln>
        </p:spPr>
        <p:txBody>
          <a:bodyPr wrap="none">
            <a:spAutoFit/>
          </a:bodyPr>
          <a:lstStyle/>
          <a:p>
            <a:r>
              <a:rPr lang="fr-FR"/>
              <a:t>temps</a:t>
            </a:r>
          </a:p>
        </p:txBody>
      </p:sp>
      <p:sp>
        <p:nvSpPr>
          <p:cNvPr id="95256" name="Line 35"/>
          <p:cNvSpPr>
            <a:spLocks noChangeShapeType="1"/>
          </p:cNvSpPr>
          <p:nvPr/>
        </p:nvSpPr>
        <p:spPr bwMode="auto">
          <a:xfrm flipV="1">
            <a:off x="1619250" y="4437063"/>
            <a:ext cx="720725" cy="215900"/>
          </a:xfrm>
          <a:prstGeom prst="line">
            <a:avLst/>
          </a:prstGeom>
          <a:noFill/>
          <a:ln w="9525">
            <a:solidFill>
              <a:schemeClr val="tx1"/>
            </a:solidFill>
            <a:round/>
            <a:headEnd/>
            <a:tailEnd/>
          </a:ln>
        </p:spPr>
        <p:txBody>
          <a:bodyPr/>
          <a:lstStyle/>
          <a:p>
            <a:endParaRPr lang="fr-FR"/>
          </a:p>
        </p:txBody>
      </p:sp>
      <p:sp>
        <p:nvSpPr>
          <p:cNvPr id="95257" name="Line 36"/>
          <p:cNvSpPr>
            <a:spLocks noChangeShapeType="1"/>
          </p:cNvSpPr>
          <p:nvPr/>
        </p:nvSpPr>
        <p:spPr bwMode="auto">
          <a:xfrm>
            <a:off x="1692275" y="3641725"/>
            <a:ext cx="736600" cy="144463"/>
          </a:xfrm>
          <a:prstGeom prst="line">
            <a:avLst/>
          </a:prstGeom>
          <a:noFill/>
          <a:ln w="9525">
            <a:solidFill>
              <a:schemeClr val="tx1"/>
            </a:solidFill>
            <a:round/>
            <a:headEnd/>
            <a:tailEnd/>
          </a:ln>
        </p:spPr>
        <p:txBody>
          <a:bodyPr/>
          <a:lstStyle/>
          <a:p>
            <a:endParaRPr lang="fr-FR"/>
          </a:p>
        </p:txBody>
      </p:sp>
      <p:sp>
        <p:nvSpPr>
          <p:cNvPr id="95258" name="Line 37"/>
          <p:cNvSpPr>
            <a:spLocks noChangeShapeType="1"/>
          </p:cNvSpPr>
          <p:nvPr/>
        </p:nvSpPr>
        <p:spPr bwMode="auto">
          <a:xfrm>
            <a:off x="1619250" y="4146550"/>
            <a:ext cx="733425" cy="506413"/>
          </a:xfrm>
          <a:prstGeom prst="line">
            <a:avLst/>
          </a:prstGeom>
          <a:noFill/>
          <a:ln w="9525">
            <a:solidFill>
              <a:schemeClr val="tx1"/>
            </a:solidFill>
            <a:round/>
            <a:headEnd/>
            <a:tailEnd/>
          </a:ln>
        </p:spPr>
        <p:txBody>
          <a:bodyPr/>
          <a:lstStyle/>
          <a:p>
            <a:endParaRPr lang="fr-FR"/>
          </a:p>
        </p:txBody>
      </p:sp>
      <p:sp>
        <p:nvSpPr>
          <p:cNvPr id="95259" name="Line 38"/>
          <p:cNvSpPr>
            <a:spLocks noChangeShapeType="1"/>
          </p:cNvSpPr>
          <p:nvPr/>
        </p:nvSpPr>
        <p:spPr bwMode="auto">
          <a:xfrm flipV="1">
            <a:off x="2339975" y="4143375"/>
            <a:ext cx="874713" cy="290513"/>
          </a:xfrm>
          <a:prstGeom prst="line">
            <a:avLst/>
          </a:prstGeom>
          <a:noFill/>
          <a:ln w="9525">
            <a:solidFill>
              <a:schemeClr val="tx1"/>
            </a:solidFill>
            <a:round/>
            <a:headEnd/>
            <a:tailEnd/>
          </a:ln>
        </p:spPr>
        <p:txBody>
          <a:bodyPr/>
          <a:lstStyle/>
          <a:p>
            <a:endParaRPr lang="fr-FR"/>
          </a:p>
        </p:txBody>
      </p:sp>
      <p:sp>
        <p:nvSpPr>
          <p:cNvPr id="95260" name="Line 39"/>
          <p:cNvSpPr>
            <a:spLocks noChangeShapeType="1"/>
          </p:cNvSpPr>
          <p:nvPr/>
        </p:nvSpPr>
        <p:spPr bwMode="auto">
          <a:xfrm flipV="1">
            <a:off x="2339975" y="4433888"/>
            <a:ext cx="936625" cy="215900"/>
          </a:xfrm>
          <a:prstGeom prst="line">
            <a:avLst/>
          </a:prstGeom>
          <a:noFill/>
          <a:ln w="9525">
            <a:solidFill>
              <a:schemeClr val="tx1"/>
            </a:solidFill>
            <a:round/>
            <a:headEnd/>
            <a:tailEnd/>
          </a:ln>
        </p:spPr>
        <p:txBody>
          <a:bodyPr/>
          <a:lstStyle/>
          <a:p>
            <a:endParaRPr lang="fr-FR"/>
          </a:p>
        </p:txBody>
      </p:sp>
      <p:sp>
        <p:nvSpPr>
          <p:cNvPr id="95261" name="Line 40"/>
          <p:cNvSpPr>
            <a:spLocks noChangeShapeType="1"/>
          </p:cNvSpPr>
          <p:nvPr/>
        </p:nvSpPr>
        <p:spPr bwMode="auto">
          <a:xfrm flipV="1">
            <a:off x="2428875" y="3571875"/>
            <a:ext cx="1000125" cy="214313"/>
          </a:xfrm>
          <a:prstGeom prst="line">
            <a:avLst/>
          </a:prstGeom>
          <a:noFill/>
          <a:ln w="9525">
            <a:solidFill>
              <a:schemeClr val="tx1"/>
            </a:solidFill>
            <a:round/>
            <a:headEnd/>
            <a:tailEnd/>
          </a:ln>
        </p:spPr>
        <p:txBody>
          <a:bodyPr/>
          <a:lstStyle/>
          <a:p>
            <a:endParaRPr lang="fr-FR"/>
          </a:p>
        </p:txBody>
      </p:sp>
      <p:sp>
        <p:nvSpPr>
          <p:cNvPr id="95262" name="Line 41"/>
          <p:cNvSpPr>
            <a:spLocks noChangeShapeType="1"/>
          </p:cNvSpPr>
          <p:nvPr/>
        </p:nvSpPr>
        <p:spPr bwMode="auto">
          <a:xfrm>
            <a:off x="3429000" y="3929063"/>
            <a:ext cx="855663" cy="361950"/>
          </a:xfrm>
          <a:prstGeom prst="line">
            <a:avLst/>
          </a:prstGeom>
          <a:noFill/>
          <a:ln w="9525">
            <a:solidFill>
              <a:schemeClr val="tx1"/>
            </a:solidFill>
            <a:round/>
            <a:headEnd/>
            <a:tailEnd/>
          </a:ln>
        </p:spPr>
        <p:txBody>
          <a:bodyPr/>
          <a:lstStyle/>
          <a:p>
            <a:endParaRPr lang="fr-FR"/>
          </a:p>
        </p:txBody>
      </p:sp>
      <p:sp>
        <p:nvSpPr>
          <p:cNvPr id="95263" name="Line 42"/>
          <p:cNvSpPr>
            <a:spLocks noChangeShapeType="1"/>
          </p:cNvSpPr>
          <p:nvPr/>
        </p:nvSpPr>
        <p:spPr bwMode="auto">
          <a:xfrm>
            <a:off x="3429000" y="3571875"/>
            <a:ext cx="782638" cy="288925"/>
          </a:xfrm>
          <a:prstGeom prst="line">
            <a:avLst/>
          </a:prstGeom>
          <a:noFill/>
          <a:ln w="9525">
            <a:solidFill>
              <a:schemeClr val="tx1"/>
            </a:solidFill>
            <a:round/>
            <a:headEnd/>
            <a:tailEnd/>
          </a:ln>
        </p:spPr>
        <p:txBody>
          <a:bodyPr/>
          <a:lstStyle/>
          <a:p>
            <a:endParaRPr lang="fr-FR"/>
          </a:p>
        </p:txBody>
      </p:sp>
      <p:sp>
        <p:nvSpPr>
          <p:cNvPr id="95264" name="Line 43"/>
          <p:cNvSpPr>
            <a:spLocks noChangeShapeType="1"/>
          </p:cNvSpPr>
          <p:nvPr/>
        </p:nvSpPr>
        <p:spPr bwMode="auto">
          <a:xfrm flipV="1">
            <a:off x="3276600" y="4002088"/>
            <a:ext cx="1008063" cy="431800"/>
          </a:xfrm>
          <a:prstGeom prst="line">
            <a:avLst/>
          </a:prstGeom>
          <a:noFill/>
          <a:ln w="9525">
            <a:solidFill>
              <a:schemeClr val="tx1"/>
            </a:solidFill>
            <a:round/>
            <a:headEnd/>
            <a:tailEnd/>
          </a:ln>
        </p:spPr>
        <p:txBody>
          <a:bodyPr/>
          <a:lstStyle/>
          <a:p>
            <a:endParaRPr lang="fr-FR"/>
          </a:p>
        </p:txBody>
      </p:sp>
      <p:sp>
        <p:nvSpPr>
          <p:cNvPr id="95265" name="Line 44"/>
          <p:cNvSpPr>
            <a:spLocks noChangeShapeType="1"/>
          </p:cNvSpPr>
          <p:nvPr/>
        </p:nvSpPr>
        <p:spPr bwMode="auto">
          <a:xfrm flipV="1">
            <a:off x="1619250" y="4073525"/>
            <a:ext cx="649288" cy="73025"/>
          </a:xfrm>
          <a:prstGeom prst="line">
            <a:avLst/>
          </a:prstGeom>
          <a:noFill/>
          <a:ln w="9525">
            <a:solidFill>
              <a:schemeClr val="tx1"/>
            </a:solidFill>
            <a:round/>
            <a:headEnd/>
            <a:tailEnd/>
          </a:ln>
        </p:spPr>
        <p:txBody>
          <a:bodyPr/>
          <a:lstStyle/>
          <a:p>
            <a:endParaRPr lang="fr-FR"/>
          </a:p>
        </p:txBody>
      </p:sp>
      <p:sp>
        <p:nvSpPr>
          <p:cNvPr id="95266" name="Line 45"/>
          <p:cNvSpPr>
            <a:spLocks noChangeShapeType="1"/>
          </p:cNvSpPr>
          <p:nvPr/>
        </p:nvSpPr>
        <p:spPr bwMode="auto">
          <a:xfrm flipV="1">
            <a:off x="2286000" y="3929063"/>
            <a:ext cx="1143000" cy="146050"/>
          </a:xfrm>
          <a:prstGeom prst="line">
            <a:avLst/>
          </a:prstGeom>
          <a:noFill/>
          <a:ln w="9525">
            <a:solidFill>
              <a:schemeClr val="tx1"/>
            </a:solidFill>
            <a:round/>
            <a:headEnd/>
            <a:tailEnd/>
          </a:ln>
        </p:spPr>
        <p:txBody>
          <a:bodyPr/>
          <a:lstStyle/>
          <a:p>
            <a:endParaRPr lang="fr-FR"/>
          </a:p>
        </p:txBody>
      </p:sp>
      <p:sp>
        <p:nvSpPr>
          <p:cNvPr id="95267" name="Line 46"/>
          <p:cNvSpPr>
            <a:spLocks noChangeShapeType="1"/>
          </p:cNvSpPr>
          <p:nvPr/>
        </p:nvSpPr>
        <p:spPr bwMode="auto">
          <a:xfrm>
            <a:off x="3214688" y="4143375"/>
            <a:ext cx="1071562" cy="357188"/>
          </a:xfrm>
          <a:prstGeom prst="line">
            <a:avLst/>
          </a:prstGeom>
          <a:noFill/>
          <a:ln w="9525">
            <a:solidFill>
              <a:schemeClr val="tx1"/>
            </a:solidFill>
            <a:round/>
            <a:headEnd/>
            <a:tailEnd/>
          </a:ln>
        </p:spPr>
        <p:txBody>
          <a:bodyPr/>
          <a:lstStyle/>
          <a:p>
            <a:endParaRPr lang="fr-FR"/>
          </a:p>
        </p:txBody>
      </p:sp>
      <p:sp>
        <p:nvSpPr>
          <p:cNvPr id="95268" name="Line 59"/>
          <p:cNvSpPr>
            <a:spLocks noChangeShapeType="1"/>
          </p:cNvSpPr>
          <p:nvPr/>
        </p:nvSpPr>
        <p:spPr bwMode="auto">
          <a:xfrm>
            <a:off x="4284663" y="2349500"/>
            <a:ext cx="19050" cy="576263"/>
          </a:xfrm>
          <a:prstGeom prst="line">
            <a:avLst/>
          </a:prstGeom>
          <a:noFill/>
          <a:ln w="76200">
            <a:solidFill>
              <a:schemeClr val="tx1"/>
            </a:solidFill>
            <a:round/>
            <a:headEnd/>
            <a:tailEnd type="triangle" w="med" len="med"/>
          </a:ln>
        </p:spPr>
        <p:txBody>
          <a:bodyPr/>
          <a:lstStyle/>
          <a:p>
            <a:endParaRPr lang="fr-FR"/>
          </a:p>
        </p:txBody>
      </p:sp>
      <p:sp>
        <p:nvSpPr>
          <p:cNvPr id="95269" name="Text Box 60"/>
          <p:cNvSpPr txBox="1">
            <a:spLocks noChangeArrowheads="1"/>
          </p:cNvSpPr>
          <p:nvPr/>
        </p:nvSpPr>
        <p:spPr bwMode="auto">
          <a:xfrm>
            <a:off x="7596188" y="4076700"/>
            <a:ext cx="984250" cy="641350"/>
          </a:xfrm>
          <a:prstGeom prst="rect">
            <a:avLst/>
          </a:prstGeom>
          <a:noFill/>
          <a:ln w="9525">
            <a:noFill/>
            <a:miter lim="800000"/>
            <a:headEnd/>
            <a:tailEnd/>
          </a:ln>
        </p:spPr>
        <p:txBody>
          <a:bodyPr wrap="none">
            <a:spAutoFit/>
          </a:bodyPr>
          <a:lstStyle/>
          <a:p>
            <a:pPr algn="ctr"/>
            <a:r>
              <a:rPr lang="fr-FR"/>
              <a:t>Sites</a:t>
            </a:r>
          </a:p>
          <a:p>
            <a:pPr algn="ctr"/>
            <a:r>
              <a:rPr lang="fr-FR"/>
              <a:t>témoins</a:t>
            </a:r>
          </a:p>
        </p:txBody>
      </p:sp>
      <p:sp>
        <p:nvSpPr>
          <p:cNvPr id="95270" name="Text Box 61"/>
          <p:cNvSpPr txBox="1">
            <a:spLocks noChangeArrowheads="1"/>
          </p:cNvSpPr>
          <p:nvPr/>
        </p:nvSpPr>
        <p:spPr bwMode="auto">
          <a:xfrm>
            <a:off x="7467600" y="2565400"/>
            <a:ext cx="1136650" cy="641350"/>
          </a:xfrm>
          <a:prstGeom prst="rect">
            <a:avLst/>
          </a:prstGeom>
          <a:noFill/>
          <a:ln w="9525">
            <a:noFill/>
            <a:miter lim="800000"/>
            <a:headEnd/>
            <a:tailEnd/>
          </a:ln>
        </p:spPr>
        <p:txBody>
          <a:bodyPr wrap="none">
            <a:spAutoFit/>
          </a:bodyPr>
          <a:lstStyle/>
          <a:p>
            <a:pPr algn="ctr"/>
            <a:r>
              <a:rPr lang="fr-FR"/>
              <a:t>Sites</a:t>
            </a:r>
          </a:p>
          <a:p>
            <a:pPr algn="ctr"/>
            <a:r>
              <a:rPr lang="fr-FR"/>
              <a:t>« gérés »</a:t>
            </a:r>
          </a:p>
        </p:txBody>
      </p:sp>
      <p:sp>
        <p:nvSpPr>
          <p:cNvPr id="95271" name="Oval 62"/>
          <p:cNvSpPr>
            <a:spLocks noChangeArrowheads="1"/>
          </p:cNvSpPr>
          <p:nvPr/>
        </p:nvSpPr>
        <p:spPr bwMode="auto">
          <a:xfrm>
            <a:off x="4252913" y="4572000"/>
            <a:ext cx="176212" cy="198438"/>
          </a:xfrm>
          <a:prstGeom prst="ellipse">
            <a:avLst/>
          </a:prstGeom>
          <a:solidFill>
            <a:srgbClr val="C00000"/>
          </a:solidFill>
          <a:ln w="9525">
            <a:solidFill>
              <a:srgbClr val="C00000"/>
            </a:solidFill>
            <a:round/>
            <a:headEnd/>
            <a:tailEnd/>
          </a:ln>
        </p:spPr>
        <p:txBody>
          <a:bodyPr wrap="none" anchor="ctr"/>
          <a:lstStyle/>
          <a:p>
            <a:endParaRPr lang="fr-FR"/>
          </a:p>
        </p:txBody>
      </p:sp>
      <p:sp>
        <p:nvSpPr>
          <p:cNvPr id="95272" name="Oval 63"/>
          <p:cNvSpPr>
            <a:spLocks noChangeArrowheads="1"/>
          </p:cNvSpPr>
          <p:nvPr/>
        </p:nvSpPr>
        <p:spPr bwMode="auto">
          <a:xfrm>
            <a:off x="4243388" y="4013200"/>
            <a:ext cx="176212" cy="198438"/>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95273" name="Oval 64"/>
          <p:cNvSpPr>
            <a:spLocks noChangeArrowheads="1"/>
          </p:cNvSpPr>
          <p:nvPr/>
        </p:nvSpPr>
        <p:spPr bwMode="auto">
          <a:xfrm>
            <a:off x="4251325" y="4238625"/>
            <a:ext cx="176213" cy="198438"/>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95274" name="Oval 65"/>
          <p:cNvSpPr>
            <a:spLocks noChangeArrowheads="1"/>
          </p:cNvSpPr>
          <p:nvPr/>
        </p:nvSpPr>
        <p:spPr bwMode="auto">
          <a:xfrm>
            <a:off x="4251325" y="4383088"/>
            <a:ext cx="176213" cy="198437"/>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95275" name="Oval 66"/>
          <p:cNvSpPr>
            <a:spLocks noChangeArrowheads="1"/>
          </p:cNvSpPr>
          <p:nvPr/>
        </p:nvSpPr>
        <p:spPr bwMode="auto">
          <a:xfrm>
            <a:off x="4251325" y="3860800"/>
            <a:ext cx="176213" cy="198438"/>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95276" name="Oval 67"/>
          <p:cNvSpPr>
            <a:spLocks noChangeArrowheads="1"/>
          </p:cNvSpPr>
          <p:nvPr/>
        </p:nvSpPr>
        <p:spPr bwMode="auto">
          <a:xfrm>
            <a:off x="4251325" y="3789363"/>
            <a:ext cx="176213" cy="198437"/>
          </a:xfrm>
          <a:prstGeom prst="ellipse">
            <a:avLst/>
          </a:prstGeom>
          <a:solidFill>
            <a:schemeClr val="accent1"/>
          </a:solidFill>
          <a:ln w="9525">
            <a:solidFill>
              <a:schemeClr val="tx1"/>
            </a:solidFill>
            <a:round/>
            <a:headEnd/>
            <a:tailEnd/>
          </a:ln>
        </p:spPr>
        <p:txBody>
          <a:bodyPr wrap="none" anchor="ctr"/>
          <a:lstStyle/>
          <a:p>
            <a:endParaRPr lang="fr-FR"/>
          </a:p>
        </p:txBody>
      </p:sp>
      <p:sp>
        <p:nvSpPr>
          <p:cNvPr id="95277" name="Text Box 68"/>
          <p:cNvSpPr txBox="1">
            <a:spLocks noChangeArrowheads="1"/>
          </p:cNvSpPr>
          <p:nvPr/>
        </p:nvSpPr>
        <p:spPr bwMode="auto">
          <a:xfrm>
            <a:off x="4140200" y="1989138"/>
            <a:ext cx="920750" cy="366712"/>
          </a:xfrm>
          <a:prstGeom prst="rect">
            <a:avLst/>
          </a:prstGeom>
          <a:noFill/>
          <a:ln w="9525">
            <a:noFill/>
            <a:miter lim="800000"/>
            <a:headEnd/>
            <a:tailEnd/>
          </a:ln>
        </p:spPr>
        <p:txBody>
          <a:bodyPr wrap="none">
            <a:spAutoFit/>
          </a:bodyPr>
          <a:lstStyle/>
          <a:p>
            <a:r>
              <a:rPr lang="fr-FR"/>
              <a:t>gestion</a:t>
            </a:r>
          </a:p>
        </p:txBody>
      </p:sp>
      <p:sp>
        <p:nvSpPr>
          <p:cNvPr id="95278" name="Oval 62"/>
          <p:cNvSpPr>
            <a:spLocks noChangeArrowheads="1"/>
          </p:cNvSpPr>
          <p:nvPr/>
        </p:nvSpPr>
        <p:spPr bwMode="auto">
          <a:xfrm>
            <a:off x="4252913" y="4214813"/>
            <a:ext cx="176212" cy="198437"/>
          </a:xfrm>
          <a:prstGeom prst="ellipse">
            <a:avLst/>
          </a:prstGeom>
          <a:solidFill>
            <a:srgbClr val="C00000"/>
          </a:solidFill>
          <a:ln w="9525">
            <a:solidFill>
              <a:srgbClr val="C00000"/>
            </a:solidFill>
            <a:round/>
            <a:headEnd/>
            <a:tailEnd/>
          </a:ln>
        </p:spPr>
        <p:txBody>
          <a:bodyPr wrap="none" anchor="ctr"/>
          <a:lstStyle/>
          <a:p>
            <a:endParaRPr lang="fr-FR"/>
          </a:p>
        </p:txBody>
      </p:sp>
      <p:sp>
        <p:nvSpPr>
          <p:cNvPr id="95279" name="Oval 62"/>
          <p:cNvSpPr>
            <a:spLocks noChangeArrowheads="1"/>
          </p:cNvSpPr>
          <p:nvPr/>
        </p:nvSpPr>
        <p:spPr bwMode="auto">
          <a:xfrm>
            <a:off x="4252913" y="3659188"/>
            <a:ext cx="176212" cy="198437"/>
          </a:xfrm>
          <a:prstGeom prst="ellipse">
            <a:avLst/>
          </a:prstGeom>
          <a:solidFill>
            <a:srgbClr val="C00000"/>
          </a:solidFill>
          <a:ln w="9525">
            <a:solidFill>
              <a:srgbClr val="C00000"/>
            </a:solidFill>
            <a:round/>
            <a:headEnd/>
            <a:tailEnd/>
          </a:ln>
        </p:spPr>
        <p:txBody>
          <a:bodyPr wrap="none" anchor="ctr"/>
          <a:lstStyle/>
          <a:p>
            <a:endParaRPr lang="fr-FR"/>
          </a:p>
        </p:txBody>
      </p:sp>
      <p:sp>
        <p:nvSpPr>
          <p:cNvPr id="95280" name="Line 19"/>
          <p:cNvSpPr>
            <a:spLocks noChangeShapeType="1"/>
          </p:cNvSpPr>
          <p:nvPr/>
        </p:nvSpPr>
        <p:spPr bwMode="auto">
          <a:xfrm flipV="1">
            <a:off x="6357938" y="2500313"/>
            <a:ext cx="1143000" cy="714375"/>
          </a:xfrm>
          <a:prstGeom prst="line">
            <a:avLst/>
          </a:prstGeom>
          <a:noFill/>
          <a:ln w="9525">
            <a:solidFill>
              <a:srgbClr val="C00000"/>
            </a:solidFill>
            <a:round/>
            <a:headEnd/>
            <a:tailEnd/>
          </a:ln>
        </p:spPr>
        <p:txBody>
          <a:bodyPr/>
          <a:lstStyle/>
          <a:p>
            <a:endParaRPr lang="fr-FR"/>
          </a:p>
        </p:txBody>
      </p:sp>
      <p:sp>
        <p:nvSpPr>
          <p:cNvPr id="95281" name="Line 20"/>
          <p:cNvSpPr>
            <a:spLocks noChangeShapeType="1"/>
          </p:cNvSpPr>
          <p:nvPr/>
        </p:nvSpPr>
        <p:spPr bwMode="auto">
          <a:xfrm flipV="1">
            <a:off x="5357813" y="3214688"/>
            <a:ext cx="1031875" cy="431800"/>
          </a:xfrm>
          <a:prstGeom prst="line">
            <a:avLst/>
          </a:prstGeom>
          <a:noFill/>
          <a:ln w="9525">
            <a:solidFill>
              <a:srgbClr val="C00000"/>
            </a:solidFill>
            <a:round/>
            <a:headEnd/>
            <a:tailEnd/>
          </a:ln>
        </p:spPr>
        <p:txBody>
          <a:bodyPr/>
          <a:lstStyle/>
          <a:p>
            <a:endParaRPr lang="fr-FR"/>
          </a:p>
        </p:txBody>
      </p:sp>
      <p:sp>
        <p:nvSpPr>
          <p:cNvPr id="95282" name="Line 21"/>
          <p:cNvSpPr>
            <a:spLocks noChangeShapeType="1"/>
          </p:cNvSpPr>
          <p:nvPr/>
        </p:nvSpPr>
        <p:spPr bwMode="auto">
          <a:xfrm flipV="1">
            <a:off x="4357688" y="3643313"/>
            <a:ext cx="1000125" cy="642937"/>
          </a:xfrm>
          <a:prstGeom prst="line">
            <a:avLst/>
          </a:prstGeom>
          <a:noFill/>
          <a:ln w="9525">
            <a:solidFill>
              <a:srgbClr val="C00000"/>
            </a:solidFill>
            <a:round/>
            <a:headEnd/>
            <a:tailEnd/>
          </a:ln>
        </p:spPr>
        <p:txBody>
          <a:bodyPr/>
          <a:lstStyle/>
          <a:p>
            <a:endParaRPr lang="fr-FR"/>
          </a:p>
        </p:txBody>
      </p:sp>
      <p:sp>
        <p:nvSpPr>
          <p:cNvPr id="95283" name="Line 19"/>
          <p:cNvSpPr>
            <a:spLocks noChangeShapeType="1"/>
          </p:cNvSpPr>
          <p:nvPr/>
        </p:nvSpPr>
        <p:spPr bwMode="auto">
          <a:xfrm flipV="1">
            <a:off x="6429375" y="3071813"/>
            <a:ext cx="1071563" cy="357187"/>
          </a:xfrm>
          <a:prstGeom prst="line">
            <a:avLst/>
          </a:prstGeom>
          <a:noFill/>
          <a:ln w="9525">
            <a:solidFill>
              <a:srgbClr val="C00000"/>
            </a:solidFill>
            <a:round/>
            <a:headEnd/>
            <a:tailEnd/>
          </a:ln>
        </p:spPr>
        <p:txBody>
          <a:bodyPr/>
          <a:lstStyle/>
          <a:p>
            <a:endParaRPr lang="fr-FR"/>
          </a:p>
        </p:txBody>
      </p:sp>
      <p:sp>
        <p:nvSpPr>
          <p:cNvPr id="95284" name="Line 20"/>
          <p:cNvSpPr>
            <a:spLocks noChangeShapeType="1"/>
          </p:cNvSpPr>
          <p:nvPr/>
        </p:nvSpPr>
        <p:spPr bwMode="auto">
          <a:xfrm flipV="1">
            <a:off x="5429250" y="3429000"/>
            <a:ext cx="1031875" cy="431800"/>
          </a:xfrm>
          <a:prstGeom prst="line">
            <a:avLst/>
          </a:prstGeom>
          <a:noFill/>
          <a:ln w="9525">
            <a:solidFill>
              <a:srgbClr val="C00000"/>
            </a:solidFill>
            <a:round/>
            <a:headEnd/>
            <a:tailEnd/>
          </a:ln>
        </p:spPr>
        <p:txBody>
          <a:bodyPr/>
          <a:lstStyle/>
          <a:p>
            <a:endParaRPr lang="fr-FR"/>
          </a:p>
        </p:txBody>
      </p:sp>
      <p:sp>
        <p:nvSpPr>
          <p:cNvPr id="95285" name="Line 21"/>
          <p:cNvSpPr>
            <a:spLocks noChangeShapeType="1"/>
          </p:cNvSpPr>
          <p:nvPr/>
        </p:nvSpPr>
        <p:spPr bwMode="auto">
          <a:xfrm flipV="1">
            <a:off x="4357688" y="3857625"/>
            <a:ext cx="1071562" cy="817563"/>
          </a:xfrm>
          <a:prstGeom prst="line">
            <a:avLst/>
          </a:prstGeom>
          <a:noFill/>
          <a:ln w="9525">
            <a:solidFill>
              <a:srgbClr val="C00000"/>
            </a:solidFill>
            <a:round/>
            <a:headEnd/>
            <a:tailEnd/>
          </a:ln>
        </p:spPr>
        <p:txBody>
          <a:bodyPr/>
          <a:lstStyle/>
          <a:p>
            <a:endParaRPr lang="fr-FR"/>
          </a:p>
        </p:txBody>
      </p:sp>
      <p:sp>
        <p:nvSpPr>
          <p:cNvPr id="95286" name="Line 36"/>
          <p:cNvSpPr>
            <a:spLocks noChangeShapeType="1"/>
          </p:cNvSpPr>
          <p:nvPr/>
        </p:nvSpPr>
        <p:spPr bwMode="auto">
          <a:xfrm>
            <a:off x="4410075" y="4500563"/>
            <a:ext cx="736600" cy="73025"/>
          </a:xfrm>
          <a:prstGeom prst="line">
            <a:avLst/>
          </a:prstGeom>
          <a:noFill/>
          <a:ln w="9525">
            <a:solidFill>
              <a:schemeClr val="tx1"/>
            </a:solidFill>
            <a:round/>
            <a:headEnd/>
            <a:tailEnd/>
          </a:ln>
        </p:spPr>
        <p:txBody>
          <a:bodyPr/>
          <a:lstStyle/>
          <a:p>
            <a:endParaRPr lang="fr-FR"/>
          </a:p>
        </p:txBody>
      </p:sp>
      <p:sp>
        <p:nvSpPr>
          <p:cNvPr id="95287" name="Line 40"/>
          <p:cNvSpPr>
            <a:spLocks noChangeShapeType="1"/>
          </p:cNvSpPr>
          <p:nvPr/>
        </p:nvSpPr>
        <p:spPr bwMode="auto">
          <a:xfrm>
            <a:off x="5146675" y="4573588"/>
            <a:ext cx="774700" cy="215900"/>
          </a:xfrm>
          <a:prstGeom prst="line">
            <a:avLst/>
          </a:prstGeom>
          <a:noFill/>
          <a:ln w="9525">
            <a:solidFill>
              <a:schemeClr val="tx1"/>
            </a:solidFill>
            <a:round/>
            <a:headEnd/>
            <a:tailEnd/>
          </a:ln>
        </p:spPr>
        <p:txBody>
          <a:bodyPr/>
          <a:lstStyle/>
          <a:p>
            <a:endParaRPr lang="fr-FR"/>
          </a:p>
        </p:txBody>
      </p:sp>
      <p:sp>
        <p:nvSpPr>
          <p:cNvPr id="95288" name="Line 42"/>
          <p:cNvSpPr>
            <a:spLocks noChangeShapeType="1"/>
          </p:cNvSpPr>
          <p:nvPr/>
        </p:nvSpPr>
        <p:spPr bwMode="auto">
          <a:xfrm>
            <a:off x="5921375" y="4789488"/>
            <a:ext cx="1436688" cy="68262"/>
          </a:xfrm>
          <a:prstGeom prst="line">
            <a:avLst/>
          </a:prstGeom>
          <a:noFill/>
          <a:ln w="9525">
            <a:solidFill>
              <a:schemeClr val="tx1"/>
            </a:solidFill>
            <a:round/>
            <a:headEnd/>
            <a:tailEnd/>
          </a:ln>
        </p:spPr>
        <p:txBody>
          <a:bodyPr/>
          <a:lstStyle/>
          <a:p>
            <a:endParaRPr lang="fr-FR"/>
          </a:p>
        </p:txBody>
      </p:sp>
      <p:sp>
        <p:nvSpPr>
          <p:cNvPr id="95289" name="Line 36"/>
          <p:cNvSpPr>
            <a:spLocks noChangeShapeType="1"/>
          </p:cNvSpPr>
          <p:nvPr/>
        </p:nvSpPr>
        <p:spPr bwMode="auto">
          <a:xfrm>
            <a:off x="4357688" y="4140200"/>
            <a:ext cx="714375" cy="217488"/>
          </a:xfrm>
          <a:prstGeom prst="line">
            <a:avLst/>
          </a:prstGeom>
          <a:noFill/>
          <a:ln w="9525">
            <a:solidFill>
              <a:schemeClr val="tx1"/>
            </a:solidFill>
            <a:round/>
            <a:headEnd/>
            <a:tailEnd/>
          </a:ln>
        </p:spPr>
        <p:txBody>
          <a:bodyPr/>
          <a:lstStyle/>
          <a:p>
            <a:endParaRPr lang="fr-FR"/>
          </a:p>
        </p:txBody>
      </p:sp>
      <p:sp>
        <p:nvSpPr>
          <p:cNvPr id="95290" name="Line 40"/>
          <p:cNvSpPr>
            <a:spLocks noChangeShapeType="1"/>
          </p:cNvSpPr>
          <p:nvPr/>
        </p:nvSpPr>
        <p:spPr bwMode="auto">
          <a:xfrm>
            <a:off x="5072063" y="4357688"/>
            <a:ext cx="796925" cy="71437"/>
          </a:xfrm>
          <a:prstGeom prst="line">
            <a:avLst/>
          </a:prstGeom>
          <a:noFill/>
          <a:ln w="9525">
            <a:solidFill>
              <a:schemeClr val="tx1"/>
            </a:solidFill>
            <a:round/>
            <a:headEnd/>
            <a:tailEnd/>
          </a:ln>
        </p:spPr>
        <p:txBody>
          <a:bodyPr/>
          <a:lstStyle/>
          <a:p>
            <a:endParaRPr lang="fr-FR"/>
          </a:p>
        </p:txBody>
      </p:sp>
      <p:sp>
        <p:nvSpPr>
          <p:cNvPr id="95291" name="Line 42"/>
          <p:cNvSpPr>
            <a:spLocks noChangeShapeType="1"/>
          </p:cNvSpPr>
          <p:nvPr/>
        </p:nvSpPr>
        <p:spPr bwMode="auto">
          <a:xfrm flipV="1">
            <a:off x="5868988" y="4000500"/>
            <a:ext cx="1560512" cy="428625"/>
          </a:xfrm>
          <a:prstGeom prst="line">
            <a:avLst/>
          </a:prstGeom>
          <a:noFill/>
          <a:ln w="9525">
            <a:solidFill>
              <a:schemeClr val="tx1"/>
            </a:solidFill>
            <a:round/>
            <a:headEnd/>
            <a:tailEnd/>
          </a:ln>
        </p:spPr>
        <p:txBody>
          <a:bodyPr/>
          <a:lstStyle/>
          <a:p>
            <a:endParaRPr lang="fr-FR"/>
          </a:p>
        </p:txBody>
      </p:sp>
      <p:sp>
        <p:nvSpPr>
          <p:cNvPr id="95292" name="Line 36"/>
          <p:cNvSpPr>
            <a:spLocks noChangeShapeType="1"/>
          </p:cNvSpPr>
          <p:nvPr/>
        </p:nvSpPr>
        <p:spPr bwMode="auto">
          <a:xfrm>
            <a:off x="1714500" y="3500438"/>
            <a:ext cx="866775" cy="73025"/>
          </a:xfrm>
          <a:prstGeom prst="line">
            <a:avLst/>
          </a:prstGeom>
          <a:noFill/>
          <a:ln w="9525">
            <a:solidFill>
              <a:srgbClr val="C00000"/>
            </a:solidFill>
            <a:round/>
            <a:headEnd/>
            <a:tailEnd/>
          </a:ln>
        </p:spPr>
        <p:txBody>
          <a:bodyPr/>
          <a:lstStyle/>
          <a:p>
            <a:endParaRPr lang="fr-FR"/>
          </a:p>
        </p:txBody>
      </p:sp>
      <p:sp>
        <p:nvSpPr>
          <p:cNvPr id="95293" name="Line 40"/>
          <p:cNvSpPr>
            <a:spLocks noChangeShapeType="1"/>
          </p:cNvSpPr>
          <p:nvPr/>
        </p:nvSpPr>
        <p:spPr bwMode="auto">
          <a:xfrm>
            <a:off x="2581275" y="3573463"/>
            <a:ext cx="774700" cy="215900"/>
          </a:xfrm>
          <a:prstGeom prst="line">
            <a:avLst/>
          </a:prstGeom>
          <a:noFill/>
          <a:ln w="9525">
            <a:solidFill>
              <a:srgbClr val="C00000"/>
            </a:solidFill>
            <a:round/>
            <a:headEnd/>
            <a:tailEnd/>
          </a:ln>
        </p:spPr>
        <p:txBody>
          <a:bodyPr/>
          <a:lstStyle/>
          <a:p>
            <a:endParaRPr lang="fr-FR"/>
          </a:p>
        </p:txBody>
      </p:sp>
      <p:sp>
        <p:nvSpPr>
          <p:cNvPr id="95294" name="Line 42"/>
          <p:cNvSpPr>
            <a:spLocks noChangeShapeType="1"/>
          </p:cNvSpPr>
          <p:nvPr/>
        </p:nvSpPr>
        <p:spPr bwMode="auto">
          <a:xfrm flipV="1">
            <a:off x="3355975" y="3719513"/>
            <a:ext cx="1008063" cy="69850"/>
          </a:xfrm>
          <a:prstGeom prst="line">
            <a:avLst/>
          </a:prstGeom>
          <a:noFill/>
          <a:ln w="9525">
            <a:solidFill>
              <a:srgbClr val="C00000"/>
            </a:solidFill>
            <a:round/>
            <a:headEnd/>
            <a:tailEnd/>
          </a:ln>
        </p:spPr>
        <p:txBody>
          <a:bodyPr/>
          <a:lstStyle/>
          <a:p>
            <a:endParaRPr lang="fr-FR"/>
          </a:p>
        </p:txBody>
      </p:sp>
      <p:sp>
        <p:nvSpPr>
          <p:cNvPr id="95295" name="Line 36"/>
          <p:cNvSpPr>
            <a:spLocks noChangeShapeType="1"/>
          </p:cNvSpPr>
          <p:nvPr/>
        </p:nvSpPr>
        <p:spPr bwMode="auto">
          <a:xfrm>
            <a:off x="1714500" y="4143375"/>
            <a:ext cx="808038" cy="69850"/>
          </a:xfrm>
          <a:prstGeom prst="line">
            <a:avLst/>
          </a:prstGeom>
          <a:noFill/>
          <a:ln w="9525">
            <a:solidFill>
              <a:srgbClr val="C00000"/>
            </a:solidFill>
            <a:round/>
            <a:headEnd/>
            <a:tailEnd/>
          </a:ln>
        </p:spPr>
        <p:txBody>
          <a:bodyPr/>
          <a:lstStyle/>
          <a:p>
            <a:endParaRPr lang="fr-FR"/>
          </a:p>
        </p:txBody>
      </p:sp>
      <p:sp>
        <p:nvSpPr>
          <p:cNvPr id="95296" name="Line 40"/>
          <p:cNvSpPr>
            <a:spLocks noChangeShapeType="1"/>
          </p:cNvSpPr>
          <p:nvPr/>
        </p:nvSpPr>
        <p:spPr bwMode="auto">
          <a:xfrm>
            <a:off x="2522538" y="4213225"/>
            <a:ext cx="774700" cy="215900"/>
          </a:xfrm>
          <a:prstGeom prst="line">
            <a:avLst/>
          </a:prstGeom>
          <a:noFill/>
          <a:ln w="9525">
            <a:solidFill>
              <a:srgbClr val="C00000"/>
            </a:solidFill>
            <a:round/>
            <a:headEnd/>
            <a:tailEnd/>
          </a:ln>
        </p:spPr>
        <p:txBody>
          <a:bodyPr/>
          <a:lstStyle/>
          <a:p>
            <a:endParaRPr lang="fr-FR"/>
          </a:p>
        </p:txBody>
      </p:sp>
      <p:sp>
        <p:nvSpPr>
          <p:cNvPr id="95297" name="Line 42"/>
          <p:cNvSpPr>
            <a:spLocks noChangeShapeType="1"/>
          </p:cNvSpPr>
          <p:nvPr/>
        </p:nvSpPr>
        <p:spPr bwMode="auto">
          <a:xfrm flipV="1">
            <a:off x="3297238" y="4359275"/>
            <a:ext cx="1008062" cy="69850"/>
          </a:xfrm>
          <a:prstGeom prst="line">
            <a:avLst/>
          </a:prstGeom>
          <a:noFill/>
          <a:ln w="9525">
            <a:solidFill>
              <a:srgbClr val="C00000"/>
            </a:solidFill>
            <a:round/>
            <a:headEnd/>
            <a:tailEnd/>
          </a:ln>
        </p:spPr>
        <p:txBody>
          <a:bodyPr/>
          <a:lstStyle/>
          <a:p>
            <a:endParaRPr lang="fr-FR"/>
          </a:p>
        </p:txBody>
      </p:sp>
      <p:sp>
        <p:nvSpPr>
          <p:cNvPr id="95298" name="Line 36"/>
          <p:cNvSpPr>
            <a:spLocks noChangeShapeType="1"/>
          </p:cNvSpPr>
          <p:nvPr/>
        </p:nvSpPr>
        <p:spPr bwMode="auto">
          <a:xfrm>
            <a:off x="1643063" y="4429125"/>
            <a:ext cx="879475" cy="141288"/>
          </a:xfrm>
          <a:prstGeom prst="line">
            <a:avLst/>
          </a:prstGeom>
          <a:noFill/>
          <a:ln w="9525">
            <a:solidFill>
              <a:srgbClr val="C00000"/>
            </a:solidFill>
            <a:round/>
            <a:headEnd/>
            <a:tailEnd/>
          </a:ln>
        </p:spPr>
        <p:txBody>
          <a:bodyPr/>
          <a:lstStyle/>
          <a:p>
            <a:endParaRPr lang="fr-FR"/>
          </a:p>
        </p:txBody>
      </p:sp>
      <p:sp>
        <p:nvSpPr>
          <p:cNvPr id="95299" name="Line 40"/>
          <p:cNvSpPr>
            <a:spLocks noChangeShapeType="1"/>
          </p:cNvSpPr>
          <p:nvPr/>
        </p:nvSpPr>
        <p:spPr bwMode="auto">
          <a:xfrm>
            <a:off x="2522538" y="4570413"/>
            <a:ext cx="774700" cy="215900"/>
          </a:xfrm>
          <a:prstGeom prst="line">
            <a:avLst/>
          </a:prstGeom>
          <a:noFill/>
          <a:ln w="9525">
            <a:solidFill>
              <a:srgbClr val="C00000"/>
            </a:solidFill>
            <a:round/>
            <a:headEnd/>
            <a:tailEnd/>
          </a:ln>
        </p:spPr>
        <p:txBody>
          <a:bodyPr/>
          <a:lstStyle/>
          <a:p>
            <a:endParaRPr lang="fr-FR"/>
          </a:p>
        </p:txBody>
      </p:sp>
      <p:sp>
        <p:nvSpPr>
          <p:cNvPr id="95300" name="Line 42"/>
          <p:cNvSpPr>
            <a:spLocks noChangeShapeType="1"/>
          </p:cNvSpPr>
          <p:nvPr/>
        </p:nvSpPr>
        <p:spPr bwMode="auto">
          <a:xfrm flipV="1">
            <a:off x="3297238" y="4716463"/>
            <a:ext cx="1008062" cy="69850"/>
          </a:xfrm>
          <a:prstGeom prst="line">
            <a:avLst/>
          </a:prstGeom>
          <a:noFill/>
          <a:ln w="9525">
            <a:solidFill>
              <a:srgbClr val="C00000"/>
            </a:solidFill>
            <a:round/>
            <a:headEnd/>
            <a:tailEnd/>
          </a:ln>
        </p:spPr>
        <p:txBody>
          <a:bodyPr/>
          <a:lstStyle/>
          <a:p>
            <a:endParaRPr lang="fr-FR"/>
          </a:p>
        </p:txBody>
      </p:sp>
      <p:sp>
        <p:nvSpPr>
          <p:cNvPr id="95301" name="Line 36"/>
          <p:cNvSpPr>
            <a:spLocks noChangeShapeType="1"/>
          </p:cNvSpPr>
          <p:nvPr/>
        </p:nvSpPr>
        <p:spPr bwMode="auto">
          <a:xfrm>
            <a:off x="4410075" y="3925888"/>
            <a:ext cx="736600" cy="73025"/>
          </a:xfrm>
          <a:prstGeom prst="line">
            <a:avLst/>
          </a:prstGeom>
          <a:noFill/>
          <a:ln w="9525">
            <a:solidFill>
              <a:schemeClr val="tx1"/>
            </a:solidFill>
            <a:round/>
            <a:headEnd/>
            <a:tailEnd/>
          </a:ln>
        </p:spPr>
        <p:txBody>
          <a:bodyPr/>
          <a:lstStyle/>
          <a:p>
            <a:endParaRPr lang="fr-FR"/>
          </a:p>
        </p:txBody>
      </p:sp>
      <p:sp>
        <p:nvSpPr>
          <p:cNvPr id="95302" name="Line 40"/>
          <p:cNvSpPr>
            <a:spLocks noChangeShapeType="1"/>
          </p:cNvSpPr>
          <p:nvPr/>
        </p:nvSpPr>
        <p:spPr bwMode="auto">
          <a:xfrm flipV="1">
            <a:off x="5146675" y="3929063"/>
            <a:ext cx="925513" cy="69850"/>
          </a:xfrm>
          <a:prstGeom prst="line">
            <a:avLst/>
          </a:prstGeom>
          <a:noFill/>
          <a:ln w="9525">
            <a:solidFill>
              <a:schemeClr val="tx1"/>
            </a:solidFill>
            <a:round/>
            <a:headEnd/>
            <a:tailEnd/>
          </a:ln>
        </p:spPr>
        <p:txBody>
          <a:bodyPr/>
          <a:lstStyle/>
          <a:p>
            <a:endParaRPr lang="fr-FR"/>
          </a:p>
        </p:txBody>
      </p:sp>
      <p:sp>
        <p:nvSpPr>
          <p:cNvPr id="95303" name="Line 42"/>
          <p:cNvSpPr>
            <a:spLocks noChangeShapeType="1"/>
          </p:cNvSpPr>
          <p:nvPr/>
        </p:nvSpPr>
        <p:spPr bwMode="auto">
          <a:xfrm flipV="1">
            <a:off x="6072188" y="3857625"/>
            <a:ext cx="1357312" cy="69850"/>
          </a:xfrm>
          <a:prstGeom prst="line">
            <a:avLst/>
          </a:prstGeom>
          <a:noFill/>
          <a:ln w="9525">
            <a:solidFill>
              <a:schemeClr val="tx1"/>
            </a:solidFill>
            <a:round/>
            <a:headEnd/>
            <a:tailEnd/>
          </a:ln>
        </p:spPr>
        <p:txBody>
          <a:bodyPr/>
          <a:lstStyle/>
          <a:p>
            <a:endParaRPr lang="fr-FR"/>
          </a:p>
        </p:txBody>
      </p:sp>
      <p:sp>
        <p:nvSpPr>
          <p:cNvPr id="95304" name="Line 36"/>
          <p:cNvSpPr>
            <a:spLocks noChangeShapeType="1"/>
          </p:cNvSpPr>
          <p:nvPr/>
        </p:nvSpPr>
        <p:spPr bwMode="auto">
          <a:xfrm>
            <a:off x="4357688" y="3997325"/>
            <a:ext cx="736600" cy="73025"/>
          </a:xfrm>
          <a:prstGeom prst="line">
            <a:avLst/>
          </a:prstGeom>
          <a:noFill/>
          <a:ln w="9525">
            <a:solidFill>
              <a:schemeClr val="tx1"/>
            </a:solidFill>
            <a:round/>
            <a:headEnd/>
            <a:tailEnd/>
          </a:ln>
        </p:spPr>
        <p:txBody>
          <a:bodyPr/>
          <a:lstStyle/>
          <a:p>
            <a:endParaRPr lang="fr-FR"/>
          </a:p>
        </p:txBody>
      </p:sp>
      <p:sp>
        <p:nvSpPr>
          <p:cNvPr id="95305" name="Line 40"/>
          <p:cNvSpPr>
            <a:spLocks noChangeShapeType="1"/>
          </p:cNvSpPr>
          <p:nvPr/>
        </p:nvSpPr>
        <p:spPr bwMode="auto">
          <a:xfrm>
            <a:off x="5094288" y="4070350"/>
            <a:ext cx="692150" cy="644525"/>
          </a:xfrm>
          <a:prstGeom prst="line">
            <a:avLst/>
          </a:prstGeom>
          <a:noFill/>
          <a:ln w="9525">
            <a:solidFill>
              <a:schemeClr val="tx1"/>
            </a:solidFill>
            <a:round/>
            <a:headEnd/>
            <a:tailEnd/>
          </a:ln>
        </p:spPr>
        <p:txBody>
          <a:bodyPr/>
          <a:lstStyle/>
          <a:p>
            <a:endParaRPr lang="fr-FR"/>
          </a:p>
        </p:txBody>
      </p:sp>
      <p:sp>
        <p:nvSpPr>
          <p:cNvPr id="95306" name="Line 42"/>
          <p:cNvSpPr>
            <a:spLocks noChangeShapeType="1"/>
          </p:cNvSpPr>
          <p:nvPr/>
        </p:nvSpPr>
        <p:spPr bwMode="auto">
          <a:xfrm flipV="1">
            <a:off x="5786438" y="4286250"/>
            <a:ext cx="1571625" cy="428625"/>
          </a:xfrm>
          <a:prstGeom prst="line">
            <a:avLst/>
          </a:prstGeom>
          <a:noFill/>
          <a:ln w="9525">
            <a:solidFill>
              <a:schemeClr val="tx1"/>
            </a:solidFill>
            <a:round/>
            <a:headEnd/>
            <a:tailEnd/>
          </a:ln>
        </p:spPr>
        <p:txBody>
          <a:bodyPr/>
          <a:lstStyle/>
          <a:p>
            <a:endParaRPr lang="fr-FR"/>
          </a:p>
        </p:txBody>
      </p:sp>
      <p:sp>
        <p:nvSpPr>
          <p:cNvPr id="67" name="Text Box 23"/>
          <p:cNvSpPr txBox="1">
            <a:spLocks noChangeArrowheads="1"/>
          </p:cNvSpPr>
          <p:nvPr/>
        </p:nvSpPr>
        <p:spPr bwMode="auto">
          <a:xfrm>
            <a:off x="2571736" y="428604"/>
            <a:ext cx="5180013" cy="862012"/>
          </a:xfrm>
          <a:prstGeom prst="rect">
            <a:avLst/>
          </a:prstGeom>
          <a:noFill/>
          <a:ln w="9525">
            <a:noFill/>
            <a:miter lim="800000"/>
            <a:headEnd/>
            <a:tailEnd/>
          </a:ln>
        </p:spPr>
        <p:txBody>
          <a:bodyPr wrap="none">
            <a:spAutoFit/>
          </a:bodyPr>
          <a:lstStyle/>
          <a:p>
            <a:pPr algn="ctr">
              <a:defRPr/>
            </a:pPr>
            <a:r>
              <a:rPr lang="fr-FR" sz="3000" b="1" dirty="0">
                <a:latin typeface="+mj-lt"/>
              </a:rPr>
              <a:t>Les protocoles de type « BACI »</a:t>
            </a:r>
          </a:p>
          <a:p>
            <a:pPr algn="ctr">
              <a:defRPr/>
            </a:pPr>
            <a:r>
              <a:rPr lang="fr-FR" sz="2000" b="1" i="1" dirty="0">
                <a:latin typeface="+mj-lt"/>
              </a:rPr>
              <a:t>(</a:t>
            </a:r>
            <a:r>
              <a:rPr lang="fr-FR" sz="2000" b="1" i="1" dirty="0" err="1">
                <a:latin typeface="+mj-lt"/>
              </a:rPr>
              <a:t>Before</a:t>
            </a:r>
            <a:r>
              <a:rPr lang="fr-FR" sz="2000" b="1" i="1" dirty="0">
                <a:latin typeface="+mj-lt"/>
              </a:rPr>
              <a:t> – </a:t>
            </a:r>
            <a:r>
              <a:rPr lang="fr-FR" sz="2000" b="1" i="1" dirty="0" err="1">
                <a:latin typeface="+mj-lt"/>
              </a:rPr>
              <a:t>After</a:t>
            </a:r>
            <a:r>
              <a:rPr lang="fr-FR" sz="2000" b="1" i="1" dirty="0">
                <a:latin typeface="+mj-lt"/>
              </a:rPr>
              <a:t>  Control Impact)</a:t>
            </a:r>
          </a:p>
        </p:txBody>
      </p:sp>
      <p:sp>
        <p:nvSpPr>
          <p:cNvPr id="68" name="Text Box 22"/>
          <p:cNvSpPr txBox="1">
            <a:spLocks noChangeArrowheads="1"/>
          </p:cNvSpPr>
          <p:nvPr/>
        </p:nvSpPr>
        <p:spPr bwMode="auto">
          <a:xfrm>
            <a:off x="1000100" y="1643050"/>
            <a:ext cx="1250950" cy="641350"/>
          </a:xfrm>
          <a:prstGeom prst="rect">
            <a:avLst/>
          </a:prstGeom>
          <a:noFill/>
          <a:ln w="9525">
            <a:noFill/>
            <a:miter lim="800000"/>
            <a:headEnd/>
            <a:tailEnd/>
          </a:ln>
        </p:spPr>
        <p:txBody>
          <a:bodyPr wrap="none">
            <a:spAutoFit/>
          </a:bodyPr>
          <a:lstStyle/>
          <a:p>
            <a:pPr algn="ctr"/>
            <a:r>
              <a:rPr lang="fr-FR" dirty="0"/>
              <a:t>Nombre</a:t>
            </a:r>
          </a:p>
          <a:p>
            <a:pPr algn="ctr"/>
            <a:r>
              <a:rPr lang="fr-FR" dirty="0"/>
              <a:t>d’individus</a:t>
            </a:r>
          </a:p>
        </p:txBody>
      </p:sp>
      <p:sp>
        <p:nvSpPr>
          <p:cNvPr id="66" name="ZoneTexte 65"/>
          <p:cNvSpPr txBox="1"/>
          <p:nvPr/>
        </p:nvSpPr>
        <p:spPr>
          <a:xfrm rot="16200000">
            <a:off x="-1763689" y="3967396"/>
            <a:ext cx="4490204" cy="677108"/>
          </a:xfrm>
          <a:prstGeom prst="rect">
            <a:avLst/>
          </a:prstGeom>
          <a:noFill/>
        </p:spPr>
        <p:txBody>
          <a:bodyPr wrap="none" rtlCol="0">
            <a:spAutoFit/>
          </a:bodyPr>
          <a:lstStyle/>
          <a:p>
            <a:r>
              <a:rPr lang="fr-FR" sz="3800" b="1" dirty="0" smtClean="0"/>
              <a:t>Mesurer un impact</a:t>
            </a:r>
            <a:endParaRPr lang="fr-FR" sz="3800" b="1" dirty="0"/>
          </a:p>
        </p:txBody>
      </p:sp>
    </p:spTree>
    <p:extLst>
      <p:ext uri="{BB962C8B-B14F-4D97-AF65-F5344CB8AC3E}">
        <p14:creationId xmlns:p14="http://schemas.microsoft.com/office/powerpoint/2010/main" val="155818564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ext Box 2"/>
          <p:cNvSpPr txBox="1">
            <a:spLocks noChangeArrowheads="1"/>
          </p:cNvSpPr>
          <p:nvPr/>
        </p:nvSpPr>
        <p:spPr bwMode="auto">
          <a:xfrm>
            <a:off x="251520" y="981075"/>
            <a:ext cx="8712968" cy="5632311"/>
          </a:xfrm>
          <a:prstGeom prst="rect">
            <a:avLst/>
          </a:prstGeom>
          <a:noFill/>
          <a:ln w="9525">
            <a:noFill/>
            <a:miter lim="800000"/>
            <a:headEnd/>
            <a:tailEnd/>
          </a:ln>
        </p:spPr>
        <p:txBody>
          <a:bodyPr wrap="square">
            <a:spAutoFit/>
          </a:bodyPr>
          <a:lstStyle/>
          <a:p>
            <a:r>
              <a:rPr lang="fr-FR" sz="2400" b="1" dirty="0"/>
              <a:t>Conclusion 1 :</a:t>
            </a:r>
            <a:r>
              <a:rPr lang="fr-FR" sz="2400" dirty="0"/>
              <a:t> </a:t>
            </a:r>
          </a:p>
          <a:p>
            <a:pPr lvl="1"/>
            <a:r>
              <a:rPr lang="fr-FR" sz="2400" dirty="0"/>
              <a:t>Il n’y a pas de règle pour décider de l’utilisation ou non d’un protocole, chacun fournira une estimation, il faudra cependant toujours bien garder en tête les hypothèses de chaque méthode lors de la discussion des résultats obtenus. </a:t>
            </a:r>
          </a:p>
          <a:p>
            <a:endParaRPr lang="fr-FR" sz="2400" dirty="0"/>
          </a:p>
          <a:p>
            <a:r>
              <a:rPr lang="fr-FR" sz="2400" b="1" dirty="0"/>
              <a:t>Conclusion 2 :</a:t>
            </a:r>
            <a:r>
              <a:rPr lang="fr-FR" sz="2400" dirty="0"/>
              <a:t> </a:t>
            </a:r>
          </a:p>
          <a:p>
            <a:pPr lvl="1"/>
            <a:r>
              <a:rPr lang="fr-FR" sz="2400" dirty="0"/>
              <a:t>Il n’y a pas de mauvaises méthodes statistiques, il n’y a pas de mauvais protocoles de terrain, il n’y a qu’une </a:t>
            </a:r>
            <a:r>
              <a:rPr lang="fr-FR" sz="2400" b="1" dirty="0"/>
              <a:t>mauvaise adéquation entre les deux.</a:t>
            </a:r>
          </a:p>
          <a:p>
            <a:endParaRPr lang="fr-FR" sz="2400" dirty="0"/>
          </a:p>
          <a:p>
            <a:r>
              <a:rPr lang="fr-FR" sz="2400" b="1" dirty="0"/>
              <a:t>Conclusion 3 :</a:t>
            </a:r>
          </a:p>
          <a:p>
            <a:pPr lvl="1"/>
            <a:r>
              <a:rPr lang="fr-FR" sz="2400" dirty="0"/>
              <a:t>Les méthodes évoluent et leurs raffinements sont nombreux. </a:t>
            </a:r>
            <a:r>
              <a:rPr lang="fr-FR" sz="2400" b="1" dirty="0"/>
              <a:t>Se tenir au courant de la biblio</a:t>
            </a:r>
            <a:r>
              <a:rPr lang="fr-FR" sz="2400" dirty="0"/>
              <a:t> et aller </a:t>
            </a:r>
            <a:r>
              <a:rPr lang="fr-FR" sz="2400" b="1" dirty="0"/>
              <a:t>consulter des statisticiens </a:t>
            </a:r>
            <a:r>
              <a:rPr lang="fr-FR" sz="2400" dirty="0"/>
              <a:t>n’est pas vain !!!</a:t>
            </a:r>
          </a:p>
        </p:txBody>
      </p:sp>
      <p:sp>
        <p:nvSpPr>
          <p:cNvPr id="131075" name="Line 3"/>
          <p:cNvSpPr>
            <a:spLocks noChangeShapeType="1"/>
          </p:cNvSpPr>
          <p:nvPr/>
        </p:nvSpPr>
        <p:spPr bwMode="auto">
          <a:xfrm>
            <a:off x="0" y="549275"/>
            <a:ext cx="9144000" cy="0"/>
          </a:xfrm>
          <a:prstGeom prst="line">
            <a:avLst/>
          </a:prstGeom>
          <a:noFill/>
          <a:ln w="28575">
            <a:solidFill>
              <a:schemeClr val="tx1"/>
            </a:solidFill>
            <a:round/>
            <a:headEnd/>
            <a:tailEnd/>
          </a:ln>
        </p:spPr>
        <p:txBody>
          <a:bodyPr/>
          <a:lstStyle/>
          <a:p>
            <a:endParaRPr lang="fr-FR"/>
          </a:p>
        </p:txBody>
      </p:sp>
      <p:sp>
        <p:nvSpPr>
          <p:cNvPr id="131076" name="Text Box 4"/>
          <p:cNvSpPr txBox="1">
            <a:spLocks noChangeArrowheads="1"/>
          </p:cNvSpPr>
          <p:nvPr/>
        </p:nvSpPr>
        <p:spPr bwMode="auto">
          <a:xfrm>
            <a:off x="4518025" y="109538"/>
            <a:ext cx="4591050" cy="366712"/>
          </a:xfrm>
          <a:prstGeom prst="rect">
            <a:avLst/>
          </a:prstGeom>
          <a:noFill/>
          <a:ln w="9525">
            <a:noFill/>
            <a:miter lim="800000"/>
            <a:headEnd/>
            <a:tailEnd/>
          </a:ln>
        </p:spPr>
        <p:txBody>
          <a:bodyPr wrap="none">
            <a:spAutoFit/>
          </a:bodyPr>
          <a:lstStyle/>
          <a:p>
            <a:r>
              <a:rPr lang="fr-FR" b="1" i="1"/>
              <a:t>Quelles questions ? Quelles méthodes ?</a:t>
            </a:r>
          </a:p>
        </p:txBody>
      </p:sp>
    </p:spTree>
    <p:extLst>
      <p:ext uri="{BB962C8B-B14F-4D97-AF65-F5344CB8AC3E}">
        <p14:creationId xmlns:p14="http://schemas.microsoft.com/office/powerpoint/2010/main" val="2729013198"/>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Picture 2"/>
          <p:cNvPicPr>
            <a:picLocks noChangeAspect="1" noChangeArrowheads="1"/>
          </p:cNvPicPr>
          <p:nvPr/>
        </p:nvPicPr>
        <p:blipFill>
          <a:blip r:embed="rId2" cstate="print"/>
          <a:srcRect/>
          <a:stretch>
            <a:fillRect/>
          </a:stretch>
        </p:blipFill>
        <p:spPr bwMode="auto">
          <a:xfrm>
            <a:off x="755576" y="260648"/>
            <a:ext cx="4406230" cy="6242159"/>
          </a:xfrm>
          <a:prstGeom prst="rect">
            <a:avLst/>
          </a:prstGeom>
          <a:noFill/>
          <a:ln w="9525">
            <a:noFill/>
            <a:miter lim="800000"/>
            <a:headEnd/>
            <a:tailEnd/>
          </a:ln>
        </p:spPr>
      </p:pic>
      <p:sp>
        <p:nvSpPr>
          <p:cNvPr id="3" name="ZoneTexte 2"/>
          <p:cNvSpPr txBox="1"/>
          <p:nvPr/>
        </p:nvSpPr>
        <p:spPr>
          <a:xfrm>
            <a:off x="5724129" y="1268760"/>
            <a:ext cx="3240360" cy="1477328"/>
          </a:xfrm>
          <a:prstGeom prst="rect">
            <a:avLst/>
          </a:prstGeom>
          <a:noFill/>
        </p:spPr>
        <p:txBody>
          <a:bodyPr wrap="square" rtlCol="0">
            <a:spAutoFit/>
          </a:bodyPr>
          <a:lstStyle/>
          <a:p>
            <a:r>
              <a:rPr lang="fr-FR" dirty="0" smtClean="0"/>
              <a:t>Placé sur l’ENT</a:t>
            </a:r>
          </a:p>
          <a:p>
            <a:endParaRPr lang="fr-FR" dirty="0" smtClean="0"/>
          </a:p>
          <a:p>
            <a:r>
              <a:rPr lang="fr-FR" dirty="0" smtClean="0"/>
              <a:t>À consulter pour approfondir (notamment les cas d’étude à la fin)</a:t>
            </a:r>
            <a:endParaRPr lang="fr-FR" dirty="0"/>
          </a:p>
        </p:txBody>
      </p:sp>
    </p:spTree>
    <p:extLst>
      <p:ext uri="{BB962C8B-B14F-4D97-AF65-F5344CB8AC3E}">
        <p14:creationId xmlns:p14="http://schemas.microsoft.com/office/powerpoint/2010/main" val="18705911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395536" y="1268760"/>
            <a:ext cx="8280920" cy="1938992"/>
          </a:xfrm>
          <a:prstGeom prst="rect">
            <a:avLst/>
          </a:prstGeom>
          <a:noFill/>
          <a:ln w="9525">
            <a:noFill/>
            <a:miter lim="800000"/>
            <a:headEnd/>
            <a:tailEnd/>
          </a:ln>
          <a:effectLst/>
        </p:spPr>
        <p:txBody>
          <a:bodyPr wrap="square">
            <a:spAutoFit/>
          </a:bodyPr>
          <a:lstStyle/>
          <a:p>
            <a:r>
              <a:rPr lang="fr-FR" sz="2400" b="1" dirty="0" smtClean="0"/>
              <a:t>Population fermée</a:t>
            </a:r>
          </a:p>
          <a:p>
            <a:r>
              <a:rPr lang="fr-FR" sz="2400" dirty="0" smtClean="0"/>
              <a:t>100% des individus sont présents dans un espace délimité et ne peuvent en sortir </a:t>
            </a:r>
            <a:r>
              <a:rPr lang="fr-FR" sz="2400" dirty="0" smtClean="0">
                <a:sym typeface="Wingdings" pitchFamily="2" charset="2"/>
              </a:rPr>
              <a:t> pas d’immigration/émigration</a:t>
            </a:r>
            <a:endParaRPr lang="fr-FR" sz="2400" dirty="0" smtClean="0"/>
          </a:p>
          <a:p>
            <a:r>
              <a:rPr lang="fr-FR" sz="2400" dirty="0" smtClean="0"/>
              <a:t>- Cas le plus simple: poissons dans un étang, lézards sur une île</a:t>
            </a:r>
          </a:p>
          <a:p>
            <a:endParaRPr lang="fr-FR" sz="2400" b="1" dirty="0" smtClean="0"/>
          </a:p>
        </p:txBody>
      </p:sp>
      <p:sp>
        <p:nvSpPr>
          <p:cNvPr id="6" name="ZoneTexte 5"/>
          <p:cNvSpPr txBox="1"/>
          <p:nvPr/>
        </p:nvSpPr>
        <p:spPr>
          <a:xfrm>
            <a:off x="0" y="0"/>
            <a:ext cx="5296643" cy="677108"/>
          </a:xfrm>
          <a:prstGeom prst="rect">
            <a:avLst/>
          </a:prstGeom>
          <a:noFill/>
        </p:spPr>
        <p:txBody>
          <a:bodyPr wrap="none" rtlCol="0">
            <a:spAutoFit/>
          </a:bodyPr>
          <a:lstStyle/>
          <a:p>
            <a:r>
              <a:rPr lang="fr-FR" sz="3800" b="1" dirty="0" smtClean="0"/>
              <a:t>Définir une population</a:t>
            </a:r>
            <a:endParaRPr lang="fr-FR" sz="3800" b="1" dirty="0"/>
          </a:p>
        </p:txBody>
      </p:sp>
      <p:sp>
        <p:nvSpPr>
          <p:cNvPr id="4" name="Ellipse 3"/>
          <p:cNvSpPr/>
          <p:nvPr/>
        </p:nvSpPr>
        <p:spPr>
          <a:xfrm>
            <a:off x="1187624" y="3284984"/>
            <a:ext cx="1368152" cy="936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llipse 4"/>
          <p:cNvSpPr/>
          <p:nvPr/>
        </p:nvSpPr>
        <p:spPr>
          <a:xfrm>
            <a:off x="3995936" y="3861048"/>
            <a:ext cx="3528392" cy="1152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p:cNvSpPr/>
          <p:nvPr/>
        </p:nvSpPr>
        <p:spPr>
          <a:xfrm>
            <a:off x="2051720" y="5157192"/>
            <a:ext cx="864096" cy="1152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5602" name="Picture 2" descr="https://sp.yimg.com/ib/th?id=HN.608051602872534602&amp;pid=15.1&amp;P=0"/>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499992" y="4271392"/>
            <a:ext cx="525760" cy="525760"/>
          </a:xfrm>
          <a:prstGeom prst="rect">
            <a:avLst/>
          </a:prstGeom>
          <a:noFill/>
        </p:spPr>
      </p:pic>
      <p:pic>
        <p:nvPicPr>
          <p:cNvPr id="8" name="Picture 2" descr="https://sp.yimg.com/ib/th?id=HN.608051602872534602&amp;pid=15.1&amp;P=0"/>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580112" y="3861048"/>
            <a:ext cx="525760" cy="525760"/>
          </a:xfrm>
          <a:prstGeom prst="rect">
            <a:avLst/>
          </a:prstGeom>
          <a:noFill/>
        </p:spPr>
      </p:pic>
      <p:pic>
        <p:nvPicPr>
          <p:cNvPr id="9" name="Picture 2" descr="https://sp.yimg.com/ib/th?id=HN.608051602872534602&amp;pid=15.1&amp;P=0"/>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372200" y="4149080"/>
            <a:ext cx="525760" cy="525760"/>
          </a:xfrm>
          <a:prstGeom prst="rect">
            <a:avLst/>
          </a:prstGeom>
          <a:noFill/>
        </p:spPr>
      </p:pic>
      <p:pic>
        <p:nvPicPr>
          <p:cNvPr id="10" name="Picture 2" descr="https://sp.yimg.com/ib/th?id=HN.608051602872534602&amp;pid=15.1&amp;P=0"/>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979712" y="3501008"/>
            <a:ext cx="525760" cy="525760"/>
          </a:xfrm>
          <a:prstGeom prst="rect">
            <a:avLst/>
          </a:prstGeom>
          <a:noFill/>
        </p:spPr>
      </p:pic>
      <p:pic>
        <p:nvPicPr>
          <p:cNvPr id="11" name="Picture 2" descr="https://sp.yimg.com/ib/th?id=HN.608051602872534602&amp;pid=15.1&amp;P=0"/>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259632" y="3356992"/>
            <a:ext cx="525760" cy="525760"/>
          </a:xfrm>
          <a:prstGeom prst="rect">
            <a:avLst/>
          </a:prstGeom>
          <a:noFill/>
        </p:spPr>
      </p:pic>
      <p:pic>
        <p:nvPicPr>
          <p:cNvPr id="12" name="Picture 2" descr="https://sp.yimg.com/ib/th?id=HN.608051602872534602&amp;pid=15.1&amp;P=0"/>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195736" y="5733256"/>
            <a:ext cx="525760" cy="525760"/>
          </a:xfrm>
          <a:prstGeom prst="rect">
            <a:avLst/>
          </a:prstGeom>
          <a:noFill/>
        </p:spPr>
      </p:pic>
      <p:pic>
        <p:nvPicPr>
          <p:cNvPr id="13" name="Picture 2" descr="https://sp.yimg.com/ib/th?id=HN.608051602872534602&amp;pid=15.1&amp;P=0"/>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195736" y="5229200"/>
            <a:ext cx="525760" cy="525760"/>
          </a:xfrm>
          <a:prstGeom prst="rect">
            <a:avLst/>
          </a:prstGeom>
          <a:noFill/>
        </p:spPr>
      </p:pic>
      <p:pic>
        <p:nvPicPr>
          <p:cNvPr id="14" name="Picture 2" descr="https://sp.yimg.com/ib/th?id=HN.608051602872534602&amp;pid=15.1&amp;P=0"/>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292080" y="4365104"/>
            <a:ext cx="525760" cy="525760"/>
          </a:xfrm>
          <a:prstGeom prst="rect">
            <a:avLst/>
          </a:prstGeom>
          <a:noFill/>
        </p:spPr>
      </p:pic>
      <p:sp>
        <p:nvSpPr>
          <p:cNvPr id="15" name="ZoneTexte 14"/>
          <p:cNvSpPr txBox="1"/>
          <p:nvPr/>
        </p:nvSpPr>
        <p:spPr>
          <a:xfrm>
            <a:off x="5508104" y="3501008"/>
            <a:ext cx="712246" cy="369332"/>
          </a:xfrm>
          <a:prstGeom prst="rect">
            <a:avLst/>
          </a:prstGeom>
          <a:noFill/>
        </p:spPr>
        <p:txBody>
          <a:bodyPr wrap="none" rtlCol="0">
            <a:spAutoFit/>
          </a:bodyPr>
          <a:lstStyle/>
          <a:p>
            <a:r>
              <a:rPr lang="fr-FR" dirty="0" smtClean="0"/>
              <a:t>Pop 2</a:t>
            </a:r>
            <a:endParaRPr lang="fr-FR" dirty="0"/>
          </a:p>
        </p:txBody>
      </p:sp>
      <p:sp>
        <p:nvSpPr>
          <p:cNvPr id="16" name="ZoneTexte 15"/>
          <p:cNvSpPr txBox="1"/>
          <p:nvPr/>
        </p:nvSpPr>
        <p:spPr>
          <a:xfrm>
            <a:off x="1979712" y="2924944"/>
            <a:ext cx="712246" cy="369332"/>
          </a:xfrm>
          <a:prstGeom prst="rect">
            <a:avLst/>
          </a:prstGeom>
          <a:noFill/>
        </p:spPr>
        <p:txBody>
          <a:bodyPr wrap="none" rtlCol="0">
            <a:spAutoFit/>
          </a:bodyPr>
          <a:lstStyle/>
          <a:p>
            <a:r>
              <a:rPr lang="fr-FR" dirty="0" smtClean="0"/>
              <a:t>Pop 1</a:t>
            </a:r>
            <a:endParaRPr lang="fr-FR" dirty="0"/>
          </a:p>
        </p:txBody>
      </p:sp>
      <p:sp>
        <p:nvSpPr>
          <p:cNvPr id="17" name="ZoneTexte 16"/>
          <p:cNvSpPr txBox="1"/>
          <p:nvPr/>
        </p:nvSpPr>
        <p:spPr>
          <a:xfrm>
            <a:off x="2915816" y="5949280"/>
            <a:ext cx="712246" cy="369332"/>
          </a:xfrm>
          <a:prstGeom prst="rect">
            <a:avLst/>
          </a:prstGeom>
          <a:noFill/>
        </p:spPr>
        <p:txBody>
          <a:bodyPr wrap="none" rtlCol="0">
            <a:spAutoFit/>
          </a:bodyPr>
          <a:lstStyle/>
          <a:p>
            <a:r>
              <a:rPr lang="fr-FR" dirty="0" smtClean="0"/>
              <a:t>Pop 3</a:t>
            </a:r>
            <a:endParaRPr lang="fr-FR"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395536" y="620688"/>
            <a:ext cx="8280920" cy="1938992"/>
          </a:xfrm>
          <a:prstGeom prst="rect">
            <a:avLst/>
          </a:prstGeom>
          <a:noFill/>
          <a:ln w="9525">
            <a:noFill/>
            <a:miter lim="800000"/>
            <a:headEnd/>
            <a:tailEnd/>
          </a:ln>
          <a:effectLst/>
        </p:spPr>
        <p:txBody>
          <a:bodyPr wrap="square">
            <a:spAutoFit/>
          </a:bodyPr>
          <a:lstStyle/>
          <a:p>
            <a:r>
              <a:rPr lang="fr-FR" sz="2400" b="1" dirty="0" smtClean="0"/>
              <a:t>Population ouverte</a:t>
            </a:r>
          </a:p>
          <a:p>
            <a:r>
              <a:rPr lang="fr-FR" sz="2400" dirty="0" smtClean="0"/>
              <a:t>Des échanges d’individus sont possibles avec d’autres populations </a:t>
            </a:r>
            <a:r>
              <a:rPr lang="fr-FR" sz="2400" dirty="0" smtClean="0">
                <a:sym typeface="Wingdings" pitchFamily="2" charset="2"/>
              </a:rPr>
              <a:t> forme une </a:t>
            </a:r>
            <a:r>
              <a:rPr lang="fr-FR" sz="2400" b="1" dirty="0" smtClean="0">
                <a:sym typeface="Wingdings" pitchFamily="2" charset="2"/>
              </a:rPr>
              <a:t>métapopulation</a:t>
            </a:r>
          </a:p>
          <a:p>
            <a:r>
              <a:rPr lang="fr-FR" sz="2400" dirty="0" smtClean="0">
                <a:sym typeface="Wingdings" pitchFamily="2" charset="2"/>
              </a:rPr>
              <a:t>- Cas le plus fréquent, plus compliqué à traiter car nécessite de prendre en compte les phénomènes d’immigration/émigration</a:t>
            </a:r>
            <a:endParaRPr lang="fr-FR" sz="2400" dirty="0"/>
          </a:p>
        </p:txBody>
      </p:sp>
      <p:sp>
        <p:nvSpPr>
          <p:cNvPr id="6" name="ZoneTexte 5"/>
          <p:cNvSpPr txBox="1"/>
          <p:nvPr/>
        </p:nvSpPr>
        <p:spPr>
          <a:xfrm>
            <a:off x="0" y="0"/>
            <a:ext cx="5296643" cy="677108"/>
          </a:xfrm>
          <a:prstGeom prst="rect">
            <a:avLst/>
          </a:prstGeom>
          <a:noFill/>
        </p:spPr>
        <p:txBody>
          <a:bodyPr wrap="none" rtlCol="0">
            <a:spAutoFit/>
          </a:bodyPr>
          <a:lstStyle/>
          <a:p>
            <a:r>
              <a:rPr lang="fr-FR" sz="3800" b="1" dirty="0" smtClean="0"/>
              <a:t>Définir une population</a:t>
            </a:r>
            <a:endParaRPr lang="fr-FR" sz="3800" b="1" dirty="0"/>
          </a:p>
        </p:txBody>
      </p:sp>
      <p:sp>
        <p:nvSpPr>
          <p:cNvPr id="8" name="Ellipse 7"/>
          <p:cNvSpPr/>
          <p:nvPr/>
        </p:nvSpPr>
        <p:spPr>
          <a:xfrm>
            <a:off x="1187624" y="3284984"/>
            <a:ext cx="1368152" cy="936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p:cNvSpPr/>
          <p:nvPr/>
        </p:nvSpPr>
        <p:spPr>
          <a:xfrm>
            <a:off x="3995936" y="3861048"/>
            <a:ext cx="3528392" cy="1152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p:cNvSpPr/>
          <p:nvPr/>
        </p:nvSpPr>
        <p:spPr>
          <a:xfrm>
            <a:off x="2051720" y="5157192"/>
            <a:ext cx="864096" cy="1152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6258" name="Picture 2" descr="http://www.reserves-naturelles.org/sites/default/files/styles/large900/public/photos/rnn178-bombina_variegata_denis_palanque_1.jpg?itok=028i_01h"/>
          <p:cNvPicPr>
            <a:picLocks noChangeAspect="1" noChangeArrowheads="1"/>
          </p:cNvPicPr>
          <p:nvPr/>
        </p:nvPicPr>
        <p:blipFill>
          <a:blip r:embed="rId2" cstate="print">
            <a:clrChange>
              <a:clrFrom>
                <a:srgbClr val="FFFFFF"/>
              </a:clrFrom>
              <a:clrTo>
                <a:srgbClr val="FFFFFF">
                  <a:alpha val="0"/>
                </a:srgbClr>
              </a:clrTo>
            </a:clrChange>
          </a:blip>
          <a:srcRect l="12813" t="30778" b="9589"/>
          <a:stretch>
            <a:fillRect/>
          </a:stretch>
        </p:blipFill>
        <p:spPr bwMode="auto">
          <a:xfrm>
            <a:off x="4211960" y="3933056"/>
            <a:ext cx="1659566" cy="756084"/>
          </a:xfrm>
          <a:prstGeom prst="rect">
            <a:avLst/>
          </a:prstGeom>
          <a:noFill/>
        </p:spPr>
      </p:pic>
      <p:pic>
        <p:nvPicPr>
          <p:cNvPr id="19" name="Picture 2" descr="http://www.reserves-naturelles.org/sites/default/files/styles/large900/public/photos/rnn178-bombina_variegata_denis_palanque_1.jpg?itok=028i_01h"/>
          <p:cNvPicPr>
            <a:picLocks noChangeAspect="1" noChangeArrowheads="1"/>
          </p:cNvPicPr>
          <p:nvPr/>
        </p:nvPicPr>
        <p:blipFill>
          <a:blip r:embed="rId2" cstate="print">
            <a:clrChange>
              <a:clrFrom>
                <a:srgbClr val="FFFFFF"/>
              </a:clrFrom>
              <a:clrTo>
                <a:srgbClr val="FFFFFF">
                  <a:alpha val="0"/>
                </a:srgbClr>
              </a:clrTo>
            </a:clrChange>
          </a:blip>
          <a:srcRect l="12813" t="30778" b="9589"/>
          <a:stretch>
            <a:fillRect/>
          </a:stretch>
        </p:blipFill>
        <p:spPr bwMode="auto">
          <a:xfrm flipH="1">
            <a:off x="5868144" y="4005064"/>
            <a:ext cx="1659566" cy="756084"/>
          </a:xfrm>
          <a:prstGeom prst="rect">
            <a:avLst/>
          </a:prstGeom>
          <a:noFill/>
        </p:spPr>
      </p:pic>
      <p:pic>
        <p:nvPicPr>
          <p:cNvPr id="20" name="Picture 2" descr="http://www.reserves-naturelles.org/sites/default/files/styles/large900/public/photos/rnn178-bombina_variegata_denis_palanque_1.jpg?itok=028i_01h"/>
          <p:cNvPicPr>
            <a:picLocks noChangeAspect="1" noChangeArrowheads="1"/>
          </p:cNvPicPr>
          <p:nvPr/>
        </p:nvPicPr>
        <p:blipFill>
          <a:blip r:embed="rId2" cstate="print">
            <a:clrChange>
              <a:clrFrom>
                <a:srgbClr val="FFFFFF"/>
              </a:clrFrom>
              <a:clrTo>
                <a:srgbClr val="FFFFFF">
                  <a:alpha val="0"/>
                </a:srgbClr>
              </a:clrTo>
            </a:clrChange>
          </a:blip>
          <a:srcRect l="12813" t="30778" b="9589"/>
          <a:stretch>
            <a:fillRect/>
          </a:stretch>
        </p:blipFill>
        <p:spPr bwMode="auto">
          <a:xfrm flipH="1">
            <a:off x="971600" y="3284984"/>
            <a:ext cx="1659566" cy="756084"/>
          </a:xfrm>
          <a:prstGeom prst="rect">
            <a:avLst/>
          </a:prstGeom>
          <a:noFill/>
        </p:spPr>
      </p:pic>
      <p:pic>
        <p:nvPicPr>
          <p:cNvPr id="21" name="Picture 2" descr="http://www.reserves-naturelles.org/sites/default/files/styles/large900/public/photos/rnn178-bombina_variegata_denis_palanque_1.jpg?itok=028i_01h"/>
          <p:cNvPicPr>
            <a:picLocks noChangeAspect="1" noChangeArrowheads="1"/>
          </p:cNvPicPr>
          <p:nvPr/>
        </p:nvPicPr>
        <p:blipFill>
          <a:blip r:embed="rId2" cstate="print">
            <a:clrChange>
              <a:clrFrom>
                <a:srgbClr val="FFFFFF"/>
              </a:clrFrom>
              <a:clrTo>
                <a:srgbClr val="FFFFFF">
                  <a:alpha val="0"/>
                </a:srgbClr>
              </a:clrTo>
            </a:clrChange>
          </a:blip>
          <a:srcRect l="12813" t="30778" b="9589"/>
          <a:stretch>
            <a:fillRect/>
          </a:stretch>
        </p:blipFill>
        <p:spPr bwMode="auto">
          <a:xfrm>
            <a:off x="1907704" y="5373216"/>
            <a:ext cx="1659566" cy="756084"/>
          </a:xfrm>
          <a:prstGeom prst="rect">
            <a:avLst/>
          </a:prstGeom>
          <a:noFill/>
        </p:spPr>
      </p:pic>
      <p:cxnSp>
        <p:nvCxnSpPr>
          <p:cNvPr id="23" name="Connecteur droit avec flèche 22"/>
          <p:cNvCxnSpPr>
            <a:stCxn id="20" idx="1"/>
            <a:endCxn id="9" idx="2"/>
          </p:cNvCxnSpPr>
          <p:nvPr/>
        </p:nvCxnSpPr>
        <p:spPr>
          <a:xfrm>
            <a:off x="2631166" y="3663026"/>
            <a:ext cx="1364770" cy="774086"/>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p:cNvCxnSpPr>
            <a:stCxn id="8" idx="4"/>
            <a:endCxn id="10" idx="0"/>
          </p:cNvCxnSpPr>
          <p:nvPr/>
        </p:nvCxnSpPr>
        <p:spPr>
          <a:xfrm>
            <a:off x="1871700" y="4221088"/>
            <a:ext cx="612068" cy="936104"/>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p:cNvCxnSpPr/>
          <p:nvPr/>
        </p:nvCxnSpPr>
        <p:spPr>
          <a:xfrm flipV="1">
            <a:off x="3059832" y="4797152"/>
            <a:ext cx="1080120" cy="792088"/>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ZoneTexte 29"/>
          <p:cNvSpPr txBox="1"/>
          <p:nvPr/>
        </p:nvSpPr>
        <p:spPr>
          <a:xfrm>
            <a:off x="5508104" y="3501008"/>
            <a:ext cx="712246" cy="369332"/>
          </a:xfrm>
          <a:prstGeom prst="rect">
            <a:avLst/>
          </a:prstGeom>
          <a:noFill/>
        </p:spPr>
        <p:txBody>
          <a:bodyPr wrap="none" rtlCol="0">
            <a:spAutoFit/>
          </a:bodyPr>
          <a:lstStyle/>
          <a:p>
            <a:r>
              <a:rPr lang="fr-FR" dirty="0" smtClean="0"/>
              <a:t>Pop 2</a:t>
            </a:r>
            <a:endParaRPr lang="fr-FR" dirty="0"/>
          </a:p>
        </p:txBody>
      </p:sp>
      <p:sp>
        <p:nvSpPr>
          <p:cNvPr id="31" name="ZoneTexte 30"/>
          <p:cNvSpPr txBox="1"/>
          <p:nvPr/>
        </p:nvSpPr>
        <p:spPr>
          <a:xfrm>
            <a:off x="1979712" y="2924944"/>
            <a:ext cx="712246" cy="369332"/>
          </a:xfrm>
          <a:prstGeom prst="rect">
            <a:avLst/>
          </a:prstGeom>
          <a:noFill/>
        </p:spPr>
        <p:txBody>
          <a:bodyPr wrap="none" rtlCol="0">
            <a:spAutoFit/>
          </a:bodyPr>
          <a:lstStyle/>
          <a:p>
            <a:r>
              <a:rPr lang="fr-FR" dirty="0" smtClean="0"/>
              <a:t>Pop 1</a:t>
            </a:r>
            <a:endParaRPr lang="fr-FR" dirty="0"/>
          </a:p>
        </p:txBody>
      </p:sp>
      <p:sp>
        <p:nvSpPr>
          <p:cNvPr id="32" name="ZoneTexte 31"/>
          <p:cNvSpPr txBox="1"/>
          <p:nvPr/>
        </p:nvSpPr>
        <p:spPr>
          <a:xfrm>
            <a:off x="2915816" y="5949280"/>
            <a:ext cx="712246" cy="369332"/>
          </a:xfrm>
          <a:prstGeom prst="rect">
            <a:avLst/>
          </a:prstGeom>
          <a:noFill/>
        </p:spPr>
        <p:txBody>
          <a:bodyPr wrap="none" rtlCol="0">
            <a:spAutoFit/>
          </a:bodyPr>
          <a:lstStyle/>
          <a:p>
            <a:r>
              <a:rPr lang="fr-FR" dirty="0" smtClean="0"/>
              <a:t>Pop 3</a:t>
            </a:r>
            <a:endParaRPr lang="fr-FR" dirty="0"/>
          </a:p>
        </p:txBody>
      </p:sp>
      <p:sp>
        <p:nvSpPr>
          <p:cNvPr id="33" name="Ellipse 32"/>
          <p:cNvSpPr/>
          <p:nvPr/>
        </p:nvSpPr>
        <p:spPr>
          <a:xfrm>
            <a:off x="467544" y="2564904"/>
            <a:ext cx="7632848" cy="4293096"/>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ZoneTexte 33"/>
          <p:cNvSpPr txBox="1"/>
          <p:nvPr/>
        </p:nvSpPr>
        <p:spPr>
          <a:xfrm>
            <a:off x="4932040" y="5661248"/>
            <a:ext cx="2188100" cy="461665"/>
          </a:xfrm>
          <a:prstGeom prst="rect">
            <a:avLst/>
          </a:prstGeom>
          <a:noFill/>
        </p:spPr>
        <p:txBody>
          <a:bodyPr wrap="none" rtlCol="0">
            <a:spAutoFit/>
          </a:bodyPr>
          <a:lstStyle/>
          <a:p>
            <a:r>
              <a:rPr lang="fr-FR" sz="2400" dirty="0" smtClean="0">
                <a:solidFill>
                  <a:srgbClr val="FF0000"/>
                </a:solidFill>
              </a:rPr>
              <a:t>métapopulation</a:t>
            </a:r>
            <a:endParaRPr lang="fr-FR" sz="2400" dirty="0">
              <a:solidFill>
                <a:srgbClr val="FF0000"/>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1571604" y="1071546"/>
            <a:ext cx="7143800" cy="415498"/>
          </a:xfrm>
          <a:prstGeom prst="rect">
            <a:avLst/>
          </a:prstGeom>
          <a:noFill/>
          <a:ln w="9525">
            <a:noFill/>
            <a:miter lim="800000"/>
            <a:headEnd/>
            <a:tailEnd/>
          </a:ln>
          <a:effectLst/>
        </p:spPr>
        <p:txBody>
          <a:bodyPr wrap="square">
            <a:spAutoFit/>
          </a:bodyPr>
          <a:lstStyle/>
          <a:p>
            <a:r>
              <a:rPr lang="fr-FR" sz="2100" b="1" dirty="0"/>
              <a:t>Plusieurs petites populations ou une métapopulation ??</a:t>
            </a:r>
          </a:p>
        </p:txBody>
      </p:sp>
      <p:pic>
        <p:nvPicPr>
          <p:cNvPr id="4" name="Picture 6" descr="P1010136"/>
          <p:cNvPicPr>
            <a:picLocks noChangeAspect="1" noChangeArrowheads="1"/>
          </p:cNvPicPr>
          <p:nvPr/>
        </p:nvPicPr>
        <p:blipFill>
          <a:blip r:embed="rId2" cstate="print"/>
          <a:srcRect l="12851" t="9531" r="11433" b="10495"/>
          <a:stretch>
            <a:fillRect/>
          </a:stretch>
        </p:blipFill>
        <p:spPr bwMode="auto">
          <a:xfrm>
            <a:off x="2714612" y="2071678"/>
            <a:ext cx="4464050" cy="3536950"/>
          </a:xfrm>
          <a:prstGeom prst="rect">
            <a:avLst/>
          </a:prstGeom>
          <a:noFill/>
        </p:spPr>
      </p:pic>
      <p:sp>
        <p:nvSpPr>
          <p:cNvPr id="5" name="Text Box 7"/>
          <p:cNvSpPr txBox="1">
            <a:spLocks noChangeArrowheads="1"/>
          </p:cNvSpPr>
          <p:nvPr/>
        </p:nvSpPr>
        <p:spPr bwMode="auto">
          <a:xfrm>
            <a:off x="2643174" y="5572140"/>
            <a:ext cx="4681537" cy="492443"/>
          </a:xfrm>
          <a:prstGeom prst="rect">
            <a:avLst/>
          </a:prstGeom>
          <a:noFill/>
          <a:ln w="9525">
            <a:noFill/>
            <a:miter lim="800000"/>
            <a:headEnd/>
            <a:tailEnd/>
          </a:ln>
          <a:effectLst/>
        </p:spPr>
        <p:txBody>
          <a:bodyPr>
            <a:spAutoFit/>
          </a:bodyPr>
          <a:lstStyle/>
          <a:p>
            <a:pPr>
              <a:spcBef>
                <a:spcPct val="50000"/>
              </a:spcBef>
            </a:pPr>
            <a:r>
              <a:rPr lang="fr-FR" sz="1300" dirty="0"/>
              <a:t>Crapauds sonneurs localisés dans de nombreuses </a:t>
            </a:r>
            <a:r>
              <a:rPr lang="fr-FR" sz="1300" dirty="0" smtClean="0"/>
              <a:t>petites mares plus ou moins éloignées.</a:t>
            </a:r>
            <a:endParaRPr lang="fr-FR" sz="1300" dirty="0"/>
          </a:p>
        </p:txBody>
      </p:sp>
      <p:sp>
        <p:nvSpPr>
          <p:cNvPr id="6" name="ZoneTexte 5"/>
          <p:cNvSpPr txBox="1"/>
          <p:nvPr/>
        </p:nvSpPr>
        <p:spPr>
          <a:xfrm>
            <a:off x="0" y="0"/>
            <a:ext cx="5296643" cy="677108"/>
          </a:xfrm>
          <a:prstGeom prst="rect">
            <a:avLst/>
          </a:prstGeom>
          <a:noFill/>
        </p:spPr>
        <p:txBody>
          <a:bodyPr wrap="none" rtlCol="0">
            <a:spAutoFit/>
          </a:bodyPr>
          <a:lstStyle/>
          <a:p>
            <a:r>
              <a:rPr lang="fr-FR" sz="3800" b="1" dirty="0" smtClean="0"/>
              <a:t>Définir une population</a:t>
            </a:r>
            <a:endParaRPr lang="fr-FR" sz="3800" b="1"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285852" y="1142984"/>
            <a:ext cx="7561262" cy="396875"/>
          </a:xfrm>
          <a:prstGeom prst="rect">
            <a:avLst/>
          </a:prstGeom>
          <a:noFill/>
          <a:ln w="9525">
            <a:noFill/>
            <a:miter lim="800000"/>
            <a:headEnd/>
            <a:tailEnd/>
          </a:ln>
          <a:effectLst/>
        </p:spPr>
        <p:txBody>
          <a:bodyPr>
            <a:spAutoFit/>
          </a:bodyPr>
          <a:lstStyle/>
          <a:p>
            <a:r>
              <a:rPr lang="fr-FR" sz="2000" b="1" dirty="0"/>
              <a:t>Des populations proches mais avec barrières géographiques…</a:t>
            </a:r>
          </a:p>
        </p:txBody>
      </p:sp>
      <p:pic>
        <p:nvPicPr>
          <p:cNvPr id="3" name="Picture 6" descr="temp"/>
          <p:cNvPicPr>
            <a:picLocks noChangeAspect="1" noChangeArrowheads="1"/>
          </p:cNvPicPr>
          <p:nvPr/>
        </p:nvPicPr>
        <p:blipFill>
          <a:blip r:embed="rId2" cstate="print"/>
          <a:srcRect l="2670" r="17" b="15164"/>
          <a:stretch>
            <a:fillRect/>
          </a:stretch>
        </p:blipFill>
        <p:spPr bwMode="auto">
          <a:xfrm>
            <a:off x="1571604" y="2000240"/>
            <a:ext cx="6985000" cy="4194175"/>
          </a:xfrm>
          <a:prstGeom prst="rect">
            <a:avLst/>
          </a:prstGeom>
          <a:noFill/>
        </p:spPr>
      </p:pic>
      <p:sp>
        <p:nvSpPr>
          <p:cNvPr id="5" name="Text Box 10"/>
          <p:cNvSpPr txBox="1">
            <a:spLocks noChangeArrowheads="1"/>
          </p:cNvSpPr>
          <p:nvPr/>
        </p:nvSpPr>
        <p:spPr bwMode="auto">
          <a:xfrm>
            <a:off x="1533536" y="6215082"/>
            <a:ext cx="4681538" cy="292388"/>
          </a:xfrm>
          <a:prstGeom prst="rect">
            <a:avLst/>
          </a:prstGeom>
          <a:noFill/>
          <a:ln w="9525">
            <a:noFill/>
            <a:miter lim="800000"/>
            <a:headEnd/>
            <a:tailEnd/>
          </a:ln>
          <a:effectLst/>
        </p:spPr>
        <p:txBody>
          <a:bodyPr>
            <a:spAutoFit/>
          </a:bodyPr>
          <a:lstStyle/>
          <a:p>
            <a:pPr>
              <a:spcBef>
                <a:spcPct val="50000"/>
              </a:spcBef>
            </a:pPr>
            <a:r>
              <a:rPr lang="fr-FR" sz="1300" dirty="0" smtClean="0"/>
              <a:t>Les tortues de la plaine des maures séparée par une autoroute.</a:t>
            </a:r>
            <a:endParaRPr lang="fr-FR" sz="1300" dirty="0"/>
          </a:p>
        </p:txBody>
      </p:sp>
      <p:sp>
        <p:nvSpPr>
          <p:cNvPr id="6" name="ZoneTexte 5"/>
          <p:cNvSpPr txBox="1"/>
          <p:nvPr/>
        </p:nvSpPr>
        <p:spPr>
          <a:xfrm>
            <a:off x="0" y="0"/>
            <a:ext cx="5296643" cy="677108"/>
          </a:xfrm>
          <a:prstGeom prst="rect">
            <a:avLst/>
          </a:prstGeom>
          <a:noFill/>
        </p:spPr>
        <p:txBody>
          <a:bodyPr wrap="none" rtlCol="0">
            <a:spAutoFit/>
          </a:bodyPr>
          <a:lstStyle/>
          <a:p>
            <a:r>
              <a:rPr lang="fr-FR" sz="3800" b="1" dirty="0" smtClean="0"/>
              <a:t>Définir une population</a:t>
            </a:r>
            <a:endParaRPr lang="fr-FR" sz="3800" b="1"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1142976" y="1000108"/>
            <a:ext cx="7634287" cy="733425"/>
          </a:xfrm>
          <a:prstGeom prst="rect">
            <a:avLst/>
          </a:prstGeom>
          <a:noFill/>
          <a:ln w="9525">
            <a:noFill/>
            <a:miter lim="800000"/>
            <a:headEnd/>
            <a:tailEnd/>
          </a:ln>
          <a:effectLst/>
        </p:spPr>
        <p:txBody>
          <a:bodyPr>
            <a:spAutoFit/>
          </a:bodyPr>
          <a:lstStyle/>
          <a:p>
            <a:pPr algn="ctr"/>
            <a:r>
              <a:rPr lang="fr-FR" sz="2100" b="1" dirty="0"/>
              <a:t>Des populations éloignées mais pour des espèces à capacité de déplacements très importante….</a:t>
            </a:r>
          </a:p>
        </p:txBody>
      </p:sp>
      <p:pic>
        <p:nvPicPr>
          <p:cNvPr id="4" name="Picture 6" descr="PhoenicopterusRuber"/>
          <p:cNvPicPr>
            <a:picLocks noChangeAspect="1" noChangeArrowheads="1"/>
          </p:cNvPicPr>
          <p:nvPr/>
        </p:nvPicPr>
        <p:blipFill>
          <a:blip r:embed="rId2" cstate="print"/>
          <a:srcRect/>
          <a:stretch>
            <a:fillRect/>
          </a:stretch>
        </p:blipFill>
        <p:spPr bwMode="auto">
          <a:xfrm>
            <a:off x="1943130" y="2205038"/>
            <a:ext cx="6048375" cy="4097337"/>
          </a:xfrm>
          <a:prstGeom prst="rect">
            <a:avLst/>
          </a:prstGeom>
          <a:noFill/>
        </p:spPr>
      </p:pic>
      <p:sp>
        <p:nvSpPr>
          <p:cNvPr id="5" name="Text Box 10"/>
          <p:cNvSpPr txBox="1">
            <a:spLocks noChangeArrowheads="1"/>
          </p:cNvSpPr>
          <p:nvPr/>
        </p:nvSpPr>
        <p:spPr bwMode="auto">
          <a:xfrm>
            <a:off x="1943130" y="6307138"/>
            <a:ext cx="4681538" cy="290512"/>
          </a:xfrm>
          <a:prstGeom prst="rect">
            <a:avLst/>
          </a:prstGeom>
          <a:noFill/>
          <a:ln w="9525">
            <a:noFill/>
            <a:miter lim="800000"/>
            <a:headEnd/>
            <a:tailEnd/>
          </a:ln>
          <a:effectLst/>
        </p:spPr>
        <p:txBody>
          <a:bodyPr>
            <a:spAutoFit/>
          </a:bodyPr>
          <a:lstStyle/>
          <a:p>
            <a:pPr>
              <a:spcBef>
                <a:spcPct val="50000"/>
              </a:spcBef>
            </a:pPr>
            <a:r>
              <a:rPr lang="fr-FR" sz="1300" dirty="0"/>
              <a:t>Les flamants roses tout autour du bassin méditerranéen.</a:t>
            </a:r>
          </a:p>
        </p:txBody>
      </p:sp>
      <p:sp>
        <p:nvSpPr>
          <p:cNvPr id="6" name="ZoneTexte 5"/>
          <p:cNvSpPr txBox="1"/>
          <p:nvPr/>
        </p:nvSpPr>
        <p:spPr>
          <a:xfrm>
            <a:off x="0" y="0"/>
            <a:ext cx="5296643" cy="677108"/>
          </a:xfrm>
          <a:prstGeom prst="rect">
            <a:avLst/>
          </a:prstGeom>
          <a:noFill/>
        </p:spPr>
        <p:txBody>
          <a:bodyPr wrap="none" rtlCol="0">
            <a:spAutoFit/>
          </a:bodyPr>
          <a:lstStyle/>
          <a:p>
            <a:r>
              <a:rPr lang="fr-FR" sz="3800" b="1" dirty="0" smtClean="0"/>
              <a:t>Définir une population</a:t>
            </a:r>
            <a:endParaRPr lang="fr-FR" sz="3800" b="1"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descr="cefelogo"/>
          <p:cNvPicPr>
            <a:picLocks noChangeAspect="1" noChangeArrowheads="1"/>
          </p:cNvPicPr>
          <p:nvPr/>
        </p:nvPicPr>
        <p:blipFill>
          <a:blip r:embed="rId2" cstate="print"/>
          <a:srcRect/>
          <a:stretch>
            <a:fillRect/>
          </a:stretch>
        </p:blipFill>
        <p:spPr bwMode="auto">
          <a:xfrm>
            <a:off x="8143900" y="5929306"/>
            <a:ext cx="752475" cy="762000"/>
          </a:xfrm>
          <a:prstGeom prst="rect">
            <a:avLst/>
          </a:prstGeom>
          <a:noFill/>
        </p:spPr>
      </p:pic>
      <p:sp>
        <p:nvSpPr>
          <p:cNvPr id="5" name="Rectangle 7"/>
          <p:cNvSpPr>
            <a:spLocks noChangeArrowheads="1"/>
          </p:cNvSpPr>
          <p:nvPr/>
        </p:nvSpPr>
        <p:spPr bwMode="auto">
          <a:xfrm>
            <a:off x="2051050" y="6015020"/>
            <a:ext cx="5329238" cy="595312"/>
          </a:xfrm>
          <a:prstGeom prst="rect">
            <a:avLst/>
          </a:prstGeom>
          <a:noFill/>
          <a:ln w="9525">
            <a:noFill/>
            <a:miter lim="800000"/>
            <a:headEnd/>
            <a:tailEnd/>
          </a:ln>
          <a:effectLst/>
        </p:spPr>
        <p:txBody>
          <a:bodyPr anchor="ctr">
            <a:spAutoFit/>
          </a:bodyPr>
          <a:lstStyle/>
          <a:p>
            <a:pPr algn="ctr"/>
            <a:r>
              <a:rPr lang="fr-FR" sz="1500" b="1">
                <a:latin typeface="Calibri" pitchFamily="34" charset="0"/>
              </a:rPr>
              <a:t>Centre d'Ecologie Fonctionnelle et Evolutive UMR 5175 </a:t>
            </a:r>
          </a:p>
          <a:p>
            <a:pPr algn="ctr"/>
            <a:r>
              <a:rPr lang="fr-FR" sz="1500">
                <a:latin typeface="Calibri" pitchFamily="34" charset="0"/>
              </a:rPr>
              <a:t>1919 Route de Mende - F34293 Montpellier cedex 5</a:t>
            </a:r>
            <a:r>
              <a:rPr lang="fr-FR"/>
              <a:t> </a:t>
            </a:r>
          </a:p>
        </p:txBody>
      </p:sp>
      <p:sp>
        <p:nvSpPr>
          <p:cNvPr id="6" name="ZoneTexte 5"/>
          <p:cNvSpPr txBox="1"/>
          <p:nvPr/>
        </p:nvSpPr>
        <p:spPr>
          <a:xfrm>
            <a:off x="323528" y="692696"/>
            <a:ext cx="8425405" cy="1815882"/>
          </a:xfrm>
          <a:prstGeom prst="rect">
            <a:avLst/>
          </a:prstGeom>
          <a:noFill/>
        </p:spPr>
        <p:txBody>
          <a:bodyPr wrap="square" rtlCol="0">
            <a:spAutoFit/>
          </a:bodyPr>
          <a:lstStyle/>
          <a:p>
            <a:pPr algn="ctr"/>
            <a:r>
              <a:rPr lang="fr-FR" sz="4000" b="1" dirty="0" smtClean="0"/>
              <a:t>Gestion des populations</a:t>
            </a:r>
          </a:p>
          <a:p>
            <a:pPr algn="ctr"/>
            <a:endParaRPr lang="fr-FR" sz="4000" b="1" dirty="0" smtClean="0"/>
          </a:p>
          <a:p>
            <a:pPr algn="ctr"/>
            <a:r>
              <a:rPr lang="fr-FR" sz="3200" b="1" dirty="0" smtClean="0"/>
              <a:t>Partie 1: estimer une taille de population</a:t>
            </a:r>
            <a:endParaRPr lang="fr-FR" sz="3200" b="1" dirty="0"/>
          </a:p>
        </p:txBody>
      </p:sp>
      <p:sp>
        <p:nvSpPr>
          <p:cNvPr id="7" name="ZoneTexte 6"/>
          <p:cNvSpPr txBox="1"/>
          <p:nvPr/>
        </p:nvSpPr>
        <p:spPr>
          <a:xfrm>
            <a:off x="2826222" y="4221088"/>
            <a:ext cx="3222292" cy="954107"/>
          </a:xfrm>
          <a:prstGeom prst="rect">
            <a:avLst/>
          </a:prstGeom>
          <a:noFill/>
        </p:spPr>
        <p:txBody>
          <a:bodyPr wrap="none" rtlCol="0">
            <a:spAutoFit/>
          </a:bodyPr>
          <a:lstStyle/>
          <a:p>
            <a:pPr algn="ctr"/>
            <a:r>
              <a:rPr lang="fr-FR" sz="2800" dirty="0" smtClean="0"/>
              <a:t>Olivier Duriez, </a:t>
            </a:r>
          </a:p>
          <a:p>
            <a:pPr algn="ctr"/>
            <a:r>
              <a:rPr lang="fr-FR" sz="2800" dirty="0" smtClean="0"/>
              <a:t>(&amp; Aurélien Besnard)</a:t>
            </a:r>
            <a:endParaRPr lang="fr-FR" sz="2800" dirty="0"/>
          </a:p>
        </p:txBody>
      </p:sp>
      <p:pic>
        <p:nvPicPr>
          <p:cNvPr id="8" name="Picture 14" descr="LogoUM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0" y="5661248"/>
            <a:ext cx="1702994" cy="10081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5"/>
          <p:cNvSpPr txBox="1">
            <a:spLocks noChangeArrowheads="1"/>
          </p:cNvSpPr>
          <p:nvPr/>
        </p:nvSpPr>
        <p:spPr bwMode="auto">
          <a:xfrm>
            <a:off x="1428728" y="1000108"/>
            <a:ext cx="6877050" cy="733425"/>
          </a:xfrm>
          <a:prstGeom prst="rect">
            <a:avLst/>
          </a:prstGeom>
          <a:noFill/>
          <a:ln w="9525">
            <a:noFill/>
            <a:miter lim="800000"/>
            <a:headEnd/>
            <a:tailEnd/>
          </a:ln>
          <a:effectLst/>
        </p:spPr>
        <p:txBody>
          <a:bodyPr>
            <a:spAutoFit/>
          </a:bodyPr>
          <a:lstStyle/>
          <a:p>
            <a:pPr algn="ctr"/>
            <a:r>
              <a:rPr lang="fr-FR" sz="2100" b="1" dirty="0"/>
              <a:t>Population d’espèces migratrices se mélangeant potentiellement sur les aires de migrations…</a:t>
            </a:r>
          </a:p>
        </p:txBody>
      </p:sp>
      <p:pic>
        <p:nvPicPr>
          <p:cNvPr id="4" name="Picture 7" descr="nette_rousse1"/>
          <p:cNvPicPr>
            <a:picLocks noChangeAspect="1" noChangeArrowheads="1"/>
          </p:cNvPicPr>
          <p:nvPr/>
        </p:nvPicPr>
        <p:blipFill>
          <a:blip r:embed="rId2" cstate="print"/>
          <a:srcRect/>
          <a:stretch>
            <a:fillRect/>
          </a:stretch>
        </p:blipFill>
        <p:spPr bwMode="auto">
          <a:xfrm>
            <a:off x="2143108" y="2428868"/>
            <a:ext cx="5184775" cy="3459163"/>
          </a:xfrm>
          <a:prstGeom prst="rect">
            <a:avLst/>
          </a:prstGeom>
          <a:noFill/>
        </p:spPr>
      </p:pic>
      <p:sp>
        <p:nvSpPr>
          <p:cNvPr id="5" name="Text Box 10"/>
          <p:cNvSpPr txBox="1">
            <a:spLocks noChangeArrowheads="1"/>
          </p:cNvSpPr>
          <p:nvPr/>
        </p:nvSpPr>
        <p:spPr bwMode="auto">
          <a:xfrm>
            <a:off x="2105040" y="5857892"/>
            <a:ext cx="4681538" cy="290512"/>
          </a:xfrm>
          <a:prstGeom prst="rect">
            <a:avLst/>
          </a:prstGeom>
          <a:noFill/>
          <a:ln w="9525">
            <a:noFill/>
            <a:miter lim="800000"/>
            <a:headEnd/>
            <a:tailEnd/>
          </a:ln>
          <a:effectLst/>
        </p:spPr>
        <p:txBody>
          <a:bodyPr>
            <a:spAutoFit/>
          </a:bodyPr>
          <a:lstStyle/>
          <a:p>
            <a:pPr>
              <a:spcBef>
                <a:spcPct val="50000"/>
              </a:spcBef>
            </a:pPr>
            <a:r>
              <a:rPr lang="fr-FR" sz="1300" dirty="0" smtClean="0"/>
              <a:t>Nettes rousses convergeant vers les mêmes sites d’hivernage;</a:t>
            </a:r>
            <a:endParaRPr lang="fr-FR" sz="1300" dirty="0"/>
          </a:p>
        </p:txBody>
      </p:sp>
      <p:sp>
        <p:nvSpPr>
          <p:cNvPr id="6" name="ZoneTexte 5"/>
          <p:cNvSpPr txBox="1"/>
          <p:nvPr/>
        </p:nvSpPr>
        <p:spPr>
          <a:xfrm>
            <a:off x="0" y="0"/>
            <a:ext cx="5296643" cy="677108"/>
          </a:xfrm>
          <a:prstGeom prst="rect">
            <a:avLst/>
          </a:prstGeom>
          <a:noFill/>
        </p:spPr>
        <p:txBody>
          <a:bodyPr wrap="none" rtlCol="0">
            <a:spAutoFit/>
          </a:bodyPr>
          <a:lstStyle/>
          <a:p>
            <a:r>
              <a:rPr lang="fr-FR" sz="3800" b="1" dirty="0" smtClean="0"/>
              <a:t>Définir une population</a:t>
            </a:r>
            <a:endParaRPr lang="fr-FR" sz="3800" b="1"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0" y="0"/>
            <a:ext cx="3499676" cy="677108"/>
          </a:xfrm>
          <a:prstGeom prst="rect">
            <a:avLst/>
          </a:prstGeom>
          <a:noFill/>
        </p:spPr>
        <p:txBody>
          <a:bodyPr wrap="none" rtlCol="0">
            <a:spAutoFit/>
          </a:bodyPr>
          <a:lstStyle/>
          <a:p>
            <a:r>
              <a:rPr lang="fr-FR" sz="3800" b="1" dirty="0" smtClean="0"/>
              <a:t>Echantillonner</a:t>
            </a:r>
            <a:endParaRPr lang="fr-FR" sz="3800" b="1" dirty="0"/>
          </a:p>
        </p:txBody>
      </p:sp>
      <p:sp>
        <p:nvSpPr>
          <p:cNvPr id="3" name="Rectangle 2"/>
          <p:cNvSpPr>
            <a:spLocks noChangeArrowheads="1"/>
          </p:cNvSpPr>
          <p:nvPr/>
        </p:nvSpPr>
        <p:spPr bwMode="auto">
          <a:xfrm>
            <a:off x="827584" y="980728"/>
            <a:ext cx="7461250" cy="519113"/>
          </a:xfrm>
          <a:prstGeom prst="rect">
            <a:avLst/>
          </a:prstGeom>
          <a:noFill/>
          <a:ln w="9525">
            <a:noFill/>
            <a:miter lim="800000"/>
            <a:headEnd/>
            <a:tailEnd/>
          </a:ln>
          <a:effectLst/>
        </p:spPr>
        <p:txBody>
          <a:bodyPr wrap="none">
            <a:spAutoFit/>
          </a:bodyPr>
          <a:lstStyle/>
          <a:p>
            <a:r>
              <a:rPr lang="fr-FR" sz="2800" b="1" dirty="0"/>
              <a:t>Objectif : mesurer la taille de la population </a:t>
            </a:r>
          </a:p>
        </p:txBody>
      </p:sp>
      <p:sp>
        <p:nvSpPr>
          <p:cNvPr id="4" name="Text Box 3"/>
          <p:cNvSpPr txBox="1">
            <a:spLocks noChangeArrowheads="1"/>
          </p:cNvSpPr>
          <p:nvPr/>
        </p:nvSpPr>
        <p:spPr bwMode="auto">
          <a:xfrm>
            <a:off x="755576" y="1916832"/>
            <a:ext cx="8569325" cy="4359275"/>
          </a:xfrm>
          <a:prstGeom prst="rect">
            <a:avLst/>
          </a:prstGeom>
          <a:noFill/>
          <a:ln w="9525">
            <a:noFill/>
            <a:miter lim="800000"/>
            <a:headEnd/>
            <a:tailEnd/>
          </a:ln>
          <a:effectLst/>
        </p:spPr>
        <p:txBody>
          <a:bodyPr>
            <a:spAutoFit/>
          </a:bodyPr>
          <a:lstStyle/>
          <a:p>
            <a:r>
              <a:rPr lang="fr-FR" sz="2000" dirty="0"/>
              <a:t>Situation idéale : </a:t>
            </a:r>
            <a:r>
              <a:rPr lang="fr-FR" sz="2000" b="1" dirty="0"/>
              <a:t>couvrir exhaustivement l’aire occupée par la population</a:t>
            </a:r>
          </a:p>
          <a:p>
            <a:r>
              <a:rPr lang="fr-FR" sz="2000" dirty="0"/>
              <a:t> </a:t>
            </a:r>
          </a:p>
          <a:p>
            <a:r>
              <a:rPr lang="fr-FR" sz="2000" dirty="0"/>
              <a:t>Mais la plupart du temps strictement impossible car :</a:t>
            </a:r>
          </a:p>
          <a:p>
            <a:endParaRPr lang="fr-FR" sz="2000" dirty="0"/>
          </a:p>
          <a:p>
            <a:pPr>
              <a:buFontTx/>
              <a:buChar char="-"/>
            </a:pPr>
            <a:r>
              <a:rPr lang="fr-FR" sz="2000" dirty="0"/>
              <a:t> Aire peut être objectivement trop grande</a:t>
            </a:r>
          </a:p>
          <a:p>
            <a:pPr>
              <a:buFontTx/>
              <a:buChar char="-"/>
            </a:pPr>
            <a:endParaRPr lang="fr-FR" sz="2000" dirty="0"/>
          </a:p>
          <a:p>
            <a:pPr>
              <a:buFontTx/>
              <a:buChar char="-"/>
            </a:pPr>
            <a:r>
              <a:rPr lang="fr-FR" sz="2000" dirty="0"/>
              <a:t> Aire peut être de taille limitée mais </a:t>
            </a:r>
          </a:p>
          <a:p>
            <a:pPr lvl="3">
              <a:buFontTx/>
              <a:buChar char="-"/>
            </a:pPr>
            <a:r>
              <a:rPr lang="fr-FR" sz="2000" dirty="0"/>
              <a:t> terrain difficile d’accès</a:t>
            </a:r>
          </a:p>
          <a:p>
            <a:pPr lvl="3">
              <a:buFontTx/>
              <a:buChar char="-"/>
            </a:pPr>
            <a:r>
              <a:rPr lang="fr-FR" sz="2000" dirty="0"/>
              <a:t> déplacement à l’intérieur difficile</a:t>
            </a:r>
          </a:p>
          <a:p>
            <a:pPr lvl="3">
              <a:buFontTx/>
              <a:buChar char="-"/>
            </a:pPr>
            <a:r>
              <a:rPr lang="fr-FR" sz="2000" dirty="0"/>
              <a:t> autorisation de propriétaires difficiles à obtenir</a:t>
            </a:r>
          </a:p>
          <a:p>
            <a:pPr lvl="3">
              <a:buFontTx/>
              <a:buChar char="-"/>
            </a:pPr>
            <a:r>
              <a:rPr lang="fr-FR" sz="2000" dirty="0"/>
              <a:t> investissement en temps possible irrégulier selon les années</a:t>
            </a:r>
          </a:p>
          <a:p>
            <a:pPr lvl="3">
              <a:buFontTx/>
              <a:buChar char="-"/>
            </a:pPr>
            <a:endParaRPr lang="fr-FR" sz="2000" dirty="0"/>
          </a:p>
          <a:p>
            <a:pPr>
              <a:buFontTx/>
              <a:buChar char="-"/>
            </a:pPr>
            <a:r>
              <a:rPr lang="fr-FR" sz="2000" dirty="0"/>
              <a:t> Souvent les deux contraintes en même temps</a:t>
            </a:r>
          </a:p>
          <a:p>
            <a:endParaRPr lang="fr-FR" sz="20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611560" y="620688"/>
            <a:ext cx="6168035" cy="553998"/>
          </a:xfrm>
          <a:prstGeom prst="rect">
            <a:avLst/>
          </a:prstGeom>
          <a:noFill/>
          <a:ln w="9525">
            <a:noFill/>
            <a:miter lim="800000"/>
            <a:headEnd/>
            <a:tailEnd/>
          </a:ln>
          <a:effectLst/>
        </p:spPr>
        <p:txBody>
          <a:bodyPr wrap="none">
            <a:spAutoFit/>
          </a:bodyPr>
          <a:lstStyle/>
          <a:p>
            <a:r>
              <a:rPr lang="fr-FR" sz="3000" b="1" dirty="0"/>
              <a:t>L’importance d’échantillonner - 1</a:t>
            </a:r>
          </a:p>
        </p:txBody>
      </p:sp>
      <p:sp>
        <p:nvSpPr>
          <p:cNvPr id="4" name="Text Box 5"/>
          <p:cNvSpPr txBox="1">
            <a:spLocks noChangeArrowheads="1"/>
          </p:cNvSpPr>
          <p:nvPr/>
        </p:nvSpPr>
        <p:spPr bwMode="auto">
          <a:xfrm>
            <a:off x="251520" y="1196752"/>
            <a:ext cx="8389596" cy="1323439"/>
          </a:xfrm>
          <a:prstGeom prst="rect">
            <a:avLst/>
          </a:prstGeom>
          <a:noFill/>
          <a:ln w="9525">
            <a:noFill/>
            <a:miter lim="800000"/>
            <a:headEnd/>
            <a:tailEnd/>
          </a:ln>
          <a:effectLst/>
        </p:spPr>
        <p:txBody>
          <a:bodyPr wrap="square">
            <a:spAutoFit/>
          </a:bodyPr>
          <a:lstStyle/>
          <a:p>
            <a:r>
              <a:rPr lang="fr-FR" sz="2000" dirty="0"/>
              <a:t>Dés lors qu’un suivi exhaustif n’est pas possible on va devoir choisir de travailler à une échelle plus réduite…comment ?</a:t>
            </a:r>
          </a:p>
          <a:p>
            <a:endParaRPr lang="fr-FR" sz="2000" dirty="0"/>
          </a:p>
          <a:p>
            <a:r>
              <a:rPr lang="fr-FR" sz="2000" b="1" dirty="0"/>
              <a:t>1) On peut limiter la </a:t>
            </a:r>
            <a:r>
              <a:rPr lang="fr-FR" sz="2000" b="1" dirty="0" smtClean="0"/>
              <a:t>question</a:t>
            </a:r>
            <a:endParaRPr lang="fr-FR" sz="2000" b="1" dirty="0"/>
          </a:p>
        </p:txBody>
      </p:sp>
      <p:sp>
        <p:nvSpPr>
          <p:cNvPr id="5" name="ZoneTexte 4"/>
          <p:cNvSpPr txBox="1"/>
          <p:nvPr/>
        </p:nvSpPr>
        <p:spPr>
          <a:xfrm>
            <a:off x="0" y="0"/>
            <a:ext cx="3499676" cy="677108"/>
          </a:xfrm>
          <a:prstGeom prst="rect">
            <a:avLst/>
          </a:prstGeom>
          <a:noFill/>
        </p:spPr>
        <p:txBody>
          <a:bodyPr wrap="none" rtlCol="0">
            <a:spAutoFit/>
          </a:bodyPr>
          <a:lstStyle/>
          <a:p>
            <a:r>
              <a:rPr lang="fr-FR" sz="3800" b="1" dirty="0" smtClean="0"/>
              <a:t>Echantillonner</a:t>
            </a:r>
            <a:endParaRPr lang="fr-FR" sz="3800" b="1" dirty="0"/>
          </a:p>
        </p:txBody>
      </p:sp>
      <p:pic>
        <p:nvPicPr>
          <p:cNvPr id="6" name="Picture 2"/>
          <p:cNvPicPr>
            <a:picLocks noChangeAspect="1" noChangeArrowheads="1"/>
          </p:cNvPicPr>
          <p:nvPr/>
        </p:nvPicPr>
        <p:blipFill>
          <a:blip r:embed="rId2" cstate="print"/>
          <a:srcRect/>
          <a:stretch>
            <a:fillRect/>
          </a:stretch>
        </p:blipFill>
        <p:spPr bwMode="auto">
          <a:xfrm>
            <a:off x="3275856" y="2507231"/>
            <a:ext cx="5868144" cy="4350769"/>
          </a:xfrm>
          <a:prstGeom prst="rect">
            <a:avLst/>
          </a:prstGeom>
          <a:noFill/>
          <a:ln w="9525">
            <a:noFill/>
            <a:miter lim="800000"/>
            <a:headEnd/>
            <a:tailEnd/>
          </a:ln>
        </p:spPr>
      </p:pic>
      <p:pic>
        <p:nvPicPr>
          <p:cNvPr id="7" name="Picture 10" descr="Goéland railleur6 Grand Bastit 24-06-2006 Rufray"/>
          <p:cNvPicPr>
            <a:picLocks noChangeAspect="1" noChangeArrowheads="1"/>
          </p:cNvPicPr>
          <p:nvPr/>
        </p:nvPicPr>
        <p:blipFill>
          <a:blip r:embed="rId3" cstate="print"/>
          <a:srcRect/>
          <a:stretch>
            <a:fillRect/>
          </a:stretch>
        </p:blipFill>
        <p:spPr bwMode="auto">
          <a:xfrm>
            <a:off x="0" y="5057232"/>
            <a:ext cx="2699792" cy="1800768"/>
          </a:xfrm>
          <a:prstGeom prst="rect">
            <a:avLst/>
          </a:prstGeom>
          <a:noFill/>
          <a:ln w="9525">
            <a:noFill/>
            <a:miter lim="800000"/>
            <a:headEnd/>
            <a:tailEnd/>
          </a:ln>
        </p:spPr>
      </p:pic>
      <p:sp>
        <p:nvSpPr>
          <p:cNvPr id="8" name="Text Box 11"/>
          <p:cNvSpPr txBox="1">
            <a:spLocks noChangeArrowheads="1"/>
          </p:cNvSpPr>
          <p:nvPr/>
        </p:nvSpPr>
        <p:spPr bwMode="auto">
          <a:xfrm>
            <a:off x="152400" y="6415720"/>
            <a:ext cx="2331368" cy="400110"/>
          </a:xfrm>
          <a:prstGeom prst="rect">
            <a:avLst/>
          </a:prstGeom>
          <a:noFill/>
          <a:ln w="9525">
            <a:noFill/>
            <a:miter lim="800000"/>
            <a:headEnd/>
            <a:tailEnd/>
          </a:ln>
        </p:spPr>
        <p:txBody>
          <a:bodyPr wrap="square">
            <a:spAutoFit/>
          </a:bodyPr>
          <a:lstStyle/>
          <a:p>
            <a:pPr algn="ctr"/>
            <a:r>
              <a:rPr lang="fr-FR" sz="2000" dirty="0">
                <a:solidFill>
                  <a:schemeClr val="bg1"/>
                </a:solidFill>
              </a:rPr>
              <a:t>Goéland railleur</a:t>
            </a:r>
          </a:p>
        </p:txBody>
      </p:sp>
      <p:sp>
        <p:nvSpPr>
          <p:cNvPr id="9" name="Rectangle 8"/>
          <p:cNvSpPr/>
          <p:nvPr/>
        </p:nvSpPr>
        <p:spPr>
          <a:xfrm>
            <a:off x="0" y="2564904"/>
            <a:ext cx="3203848" cy="923330"/>
          </a:xfrm>
          <a:prstGeom prst="rect">
            <a:avLst/>
          </a:prstGeom>
        </p:spPr>
        <p:txBody>
          <a:bodyPr wrap="square">
            <a:spAutoFit/>
          </a:bodyPr>
          <a:lstStyle/>
          <a:p>
            <a:r>
              <a:rPr lang="fr-FR" dirty="0" smtClean="0"/>
              <a:t>1. « quelle est la taille de la pop. de Goélands railleurs en Camargue ? » </a:t>
            </a:r>
          </a:p>
        </p:txBody>
      </p:sp>
      <p:sp>
        <p:nvSpPr>
          <p:cNvPr id="10" name="Rectangle 9"/>
          <p:cNvSpPr/>
          <p:nvPr/>
        </p:nvSpPr>
        <p:spPr>
          <a:xfrm>
            <a:off x="0" y="4077072"/>
            <a:ext cx="3275856" cy="923330"/>
          </a:xfrm>
          <a:prstGeom prst="rect">
            <a:avLst/>
          </a:prstGeom>
        </p:spPr>
        <p:txBody>
          <a:bodyPr wrap="square">
            <a:spAutoFit/>
          </a:bodyPr>
          <a:lstStyle/>
          <a:p>
            <a:r>
              <a:rPr lang="fr-FR" dirty="0" smtClean="0"/>
              <a:t>3. « combien d’individus occupent la partie sud des salins d’Aigues-mortes ? ». </a:t>
            </a:r>
            <a:endParaRPr lang="fr-FR" dirty="0"/>
          </a:p>
        </p:txBody>
      </p:sp>
      <p:sp>
        <p:nvSpPr>
          <p:cNvPr id="11" name="Rectangle 10"/>
          <p:cNvSpPr/>
          <p:nvPr/>
        </p:nvSpPr>
        <p:spPr>
          <a:xfrm>
            <a:off x="0" y="3429000"/>
            <a:ext cx="3491880" cy="646331"/>
          </a:xfrm>
          <a:prstGeom prst="rect">
            <a:avLst/>
          </a:prstGeom>
        </p:spPr>
        <p:txBody>
          <a:bodyPr wrap="square">
            <a:spAutoFit/>
          </a:bodyPr>
          <a:lstStyle/>
          <a:p>
            <a:r>
              <a:rPr lang="fr-FR" dirty="0" smtClean="0"/>
              <a:t>2. « quelle est la taille de la pop. dans les salins d’Aigues-mortes? » </a:t>
            </a:r>
          </a:p>
        </p:txBody>
      </p:sp>
      <p:sp>
        <p:nvSpPr>
          <p:cNvPr id="12" name="Rectangle 11"/>
          <p:cNvSpPr/>
          <p:nvPr/>
        </p:nvSpPr>
        <p:spPr>
          <a:xfrm>
            <a:off x="3347864" y="4005064"/>
            <a:ext cx="1080120" cy="10801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3779912" y="4653136"/>
            <a:ext cx="648072" cy="4320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p:cNvSpPr/>
          <p:nvPr/>
        </p:nvSpPr>
        <p:spPr>
          <a:xfrm>
            <a:off x="2627784" y="5391706"/>
            <a:ext cx="6516216" cy="1493678"/>
          </a:xfrm>
          <a:prstGeom prst="rect">
            <a:avLst/>
          </a:prstGeom>
          <a:solidFill>
            <a:schemeClr val="bg1"/>
          </a:solidFill>
        </p:spPr>
        <p:txBody>
          <a:bodyPr wrap="square">
            <a:spAutoFit/>
          </a:bodyPr>
          <a:lstStyle/>
          <a:p>
            <a:r>
              <a:rPr lang="fr-FR" dirty="0" smtClean="0"/>
              <a:t>Mais on perd souvent beaucoup d’intérêt à adopter cette réduction de la question…</a:t>
            </a:r>
          </a:p>
          <a:p>
            <a:r>
              <a:rPr lang="fr-FR" dirty="0" smtClean="0">
                <a:sym typeface="Wingdings" pitchFamily="2" charset="2"/>
              </a:rPr>
              <a:t> </a:t>
            </a:r>
            <a:r>
              <a:rPr lang="fr-FR" dirty="0" smtClean="0"/>
              <a:t>dans le cas du G. railleur les individus changent de sites d’une année sur l’autre donc résultats sur sud d’Aigues-mortes peu informatifs!!!</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animBg="1"/>
      <p:bldP spid="13"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1893912" y="500042"/>
            <a:ext cx="6178550" cy="549275"/>
          </a:xfrm>
          <a:prstGeom prst="rect">
            <a:avLst/>
          </a:prstGeom>
          <a:noFill/>
          <a:ln w="9525">
            <a:noFill/>
            <a:miter lim="800000"/>
            <a:headEnd/>
            <a:tailEnd/>
          </a:ln>
          <a:effectLst/>
        </p:spPr>
        <p:txBody>
          <a:bodyPr wrap="none">
            <a:spAutoFit/>
          </a:bodyPr>
          <a:lstStyle/>
          <a:p>
            <a:r>
              <a:rPr lang="fr-FR" sz="3000" b="1" dirty="0"/>
              <a:t>L’importance d’échantillonner - 2</a:t>
            </a:r>
          </a:p>
        </p:txBody>
      </p:sp>
      <p:sp>
        <p:nvSpPr>
          <p:cNvPr id="4" name="Text Box 5"/>
          <p:cNvSpPr txBox="1">
            <a:spLocks noChangeArrowheads="1"/>
          </p:cNvSpPr>
          <p:nvPr/>
        </p:nvSpPr>
        <p:spPr bwMode="auto">
          <a:xfrm>
            <a:off x="179512" y="1052736"/>
            <a:ext cx="8605050" cy="1323439"/>
          </a:xfrm>
          <a:prstGeom prst="rect">
            <a:avLst/>
          </a:prstGeom>
          <a:noFill/>
          <a:ln w="9525">
            <a:noFill/>
            <a:miter lim="800000"/>
            <a:headEnd/>
            <a:tailEnd/>
          </a:ln>
          <a:effectLst/>
        </p:spPr>
        <p:txBody>
          <a:bodyPr wrap="square">
            <a:spAutoFit/>
          </a:bodyPr>
          <a:lstStyle/>
          <a:p>
            <a:r>
              <a:rPr lang="fr-FR" sz="2000" dirty="0"/>
              <a:t>Alternative à la limitation de la question :</a:t>
            </a:r>
          </a:p>
          <a:p>
            <a:endParaRPr lang="fr-FR" sz="2000" dirty="0"/>
          </a:p>
          <a:p>
            <a:r>
              <a:rPr lang="fr-FR" sz="2000" b="1" dirty="0"/>
              <a:t>2) Etudier un ensemble de petites sous-unités</a:t>
            </a:r>
            <a:r>
              <a:rPr lang="fr-FR" sz="2000" dirty="0"/>
              <a:t>…</a:t>
            </a:r>
          </a:p>
          <a:p>
            <a:r>
              <a:rPr lang="fr-FR" sz="2000" dirty="0" smtClean="0"/>
              <a:t>…</a:t>
            </a:r>
            <a:r>
              <a:rPr lang="fr-FR" sz="2000" dirty="0"/>
              <a:t>et </a:t>
            </a:r>
            <a:r>
              <a:rPr lang="fr-FR" sz="2000" b="1" dirty="0"/>
              <a:t>extrapoler</a:t>
            </a:r>
            <a:r>
              <a:rPr lang="fr-FR" sz="2000" dirty="0"/>
              <a:t> leurs résultats à </a:t>
            </a:r>
            <a:r>
              <a:rPr lang="fr-FR" sz="2000" b="1" dirty="0"/>
              <a:t>l’ensemble de la population</a:t>
            </a:r>
            <a:r>
              <a:rPr lang="fr-FR" sz="2000" dirty="0"/>
              <a:t>. </a:t>
            </a:r>
          </a:p>
        </p:txBody>
      </p:sp>
      <p:sp>
        <p:nvSpPr>
          <p:cNvPr id="5" name="ZoneTexte 4"/>
          <p:cNvSpPr txBox="1"/>
          <p:nvPr/>
        </p:nvSpPr>
        <p:spPr>
          <a:xfrm>
            <a:off x="0" y="0"/>
            <a:ext cx="3499676" cy="677108"/>
          </a:xfrm>
          <a:prstGeom prst="rect">
            <a:avLst/>
          </a:prstGeom>
          <a:noFill/>
        </p:spPr>
        <p:txBody>
          <a:bodyPr wrap="none" rtlCol="0">
            <a:spAutoFit/>
          </a:bodyPr>
          <a:lstStyle/>
          <a:p>
            <a:r>
              <a:rPr lang="fr-FR" sz="3800" b="1" dirty="0" smtClean="0"/>
              <a:t>Echantillonner</a:t>
            </a:r>
            <a:endParaRPr lang="fr-FR" sz="3800" b="1" dirty="0"/>
          </a:p>
        </p:txBody>
      </p:sp>
      <p:pic>
        <p:nvPicPr>
          <p:cNvPr id="6" name="Picture 2"/>
          <p:cNvPicPr>
            <a:picLocks noChangeAspect="1" noChangeArrowheads="1"/>
          </p:cNvPicPr>
          <p:nvPr/>
        </p:nvPicPr>
        <p:blipFill>
          <a:blip r:embed="rId2" cstate="print"/>
          <a:srcRect/>
          <a:stretch>
            <a:fillRect/>
          </a:stretch>
        </p:blipFill>
        <p:spPr bwMode="auto">
          <a:xfrm>
            <a:off x="3275856" y="2507231"/>
            <a:ext cx="5868144" cy="4350769"/>
          </a:xfrm>
          <a:prstGeom prst="rect">
            <a:avLst/>
          </a:prstGeom>
          <a:noFill/>
          <a:ln w="9525">
            <a:noFill/>
            <a:miter lim="800000"/>
            <a:headEnd/>
            <a:tailEnd/>
          </a:ln>
        </p:spPr>
      </p:pic>
      <p:pic>
        <p:nvPicPr>
          <p:cNvPr id="7" name="Picture 10" descr="Goéland railleur6 Grand Bastit 24-06-2006 Rufray"/>
          <p:cNvPicPr>
            <a:picLocks noChangeAspect="1" noChangeArrowheads="1"/>
          </p:cNvPicPr>
          <p:nvPr/>
        </p:nvPicPr>
        <p:blipFill>
          <a:blip r:embed="rId3" cstate="print"/>
          <a:srcRect/>
          <a:stretch>
            <a:fillRect/>
          </a:stretch>
        </p:blipFill>
        <p:spPr bwMode="auto">
          <a:xfrm>
            <a:off x="0" y="5057232"/>
            <a:ext cx="2699792" cy="1800768"/>
          </a:xfrm>
          <a:prstGeom prst="rect">
            <a:avLst/>
          </a:prstGeom>
          <a:noFill/>
          <a:ln w="9525">
            <a:noFill/>
            <a:miter lim="800000"/>
            <a:headEnd/>
            <a:tailEnd/>
          </a:ln>
        </p:spPr>
      </p:pic>
      <p:sp>
        <p:nvSpPr>
          <p:cNvPr id="8" name="Text Box 11"/>
          <p:cNvSpPr txBox="1">
            <a:spLocks noChangeArrowheads="1"/>
          </p:cNvSpPr>
          <p:nvPr/>
        </p:nvSpPr>
        <p:spPr bwMode="auto">
          <a:xfrm>
            <a:off x="152400" y="6415720"/>
            <a:ext cx="2331368" cy="400110"/>
          </a:xfrm>
          <a:prstGeom prst="rect">
            <a:avLst/>
          </a:prstGeom>
          <a:noFill/>
          <a:ln w="9525">
            <a:noFill/>
            <a:miter lim="800000"/>
            <a:headEnd/>
            <a:tailEnd/>
          </a:ln>
        </p:spPr>
        <p:txBody>
          <a:bodyPr wrap="square">
            <a:spAutoFit/>
          </a:bodyPr>
          <a:lstStyle/>
          <a:p>
            <a:pPr algn="ctr"/>
            <a:r>
              <a:rPr lang="fr-FR" sz="2000" dirty="0">
                <a:solidFill>
                  <a:schemeClr val="bg1"/>
                </a:solidFill>
              </a:rPr>
              <a:t>Goéland railleur</a:t>
            </a:r>
          </a:p>
        </p:txBody>
      </p:sp>
      <p:sp>
        <p:nvSpPr>
          <p:cNvPr id="10" name="Rectangle 9"/>
          <p:cNvSpPr/>
          <p:nvPr/>
        </p:nvSpPr>
        <p:spPr>
          <a:xfrm>
            <a:off x="6516216" y="5589240"/>
            <a:ext cx="1479699" cy="923330"/>
          </a:xfrm>
          <a:prstGeom prst="rect">
            <a:avLst/>
          </a:prstGeom>
          <a:solidFill>
            <a:schemeClr val="bg1">
              <a:lumMod val="85000"/>
              <a:alpha val="36000"/>
            </a:schemeClr>
          </a:solidFill>
        </p:spPr>
        <p:txBody>
          <a:bodyPr wrap="square">
            <a:spAutoFit/>
          </a:bodyPr>
          <a:lstStyle/>
          <a:p>
            <a:r>
              <a:rPr lang="fr-FR" dirty="0" smtClean="0"/>
              <a:t>5 digues dans les salins de Giraud</a:t>
            </a:r>
            <a:endParaRPr lang="fr-FR" dirty="0"/>
          </a:p>
        </p:txBody>
      </p:sp>
      <p:sp>
        <p:nvSpPr>
          <p:cNvPr id="11" name="Rectangle 10"/>
          <p:cNvSpPr/>
          <p:nvPr/>
        </p:nvSpPr>
        <p:spPr>
          <a:xfrm>
            <a:off x="3419872" y="4221088"/>
            <a:ext cx="1728192" cy="923330"/>
          </a:xfrm>
          <a:prstGeom prst="rect">
            <a:avLst/>
          </a:prstGeom>
          <a:solidFill>
            <a:schemeClr val="bg1">
              <a:lumMod val="85000"/>
              <a:alpha val="36000"/>
            </a:schemeClr>
          </a:solidFill>
        </p:spPr>
        <p:txBody>
          <a:bodyPr wrap="square">
            <a:spAutoFit/>
          </a:bodyPr>
          <a:lstStyle/>
          <a:p>
            <a:r>
              <a:rPr lang="fr-FR" dirty="0" smtClean="0"/>
              <a:t>5 digues dans les salins d’Aigues Mortes</a:t>
            </a:r>
            <a:endParaRPr lang="fr-FR" dirty="0"/>
          </a:p>
        </p:txBody>
      </p:sp>
      <p:sp>
        <p:nvSpPr>
          <p:cNvPr id="12" name="Rectangle 11"/>
          <p:cNvSpPr/>
          <p:nvPr/>
        </p:nvSpPr>
        <p:spPr>
          <a:xfrm>
            <a:off x="5364088" y="4365104"/>
            <a:ext cx="1479699" cy="646331"/>
          </a:xfrm>
          <a:prstGeom prst="rect">
            <a:avLst/>
          </a:prstGeom>
          <a:solidFill>
            <a:schemeClr val="bg1">
              <a:lumMod val="85000"/>
              <a:alpha val="36000"/>
            </a:schemeClr>
          </a:solidFill>
        </p:spPr>
        <p:txBody>
          <a:bodyPr wrap="square">
            <a:spAutoFit/>
          </a:bodyPr>
          <a:lstStyle/>
          <a:p>
            <a:r>
              <a:rPr lang="fr-FR" dirty="0" smtClean="0"/>
              <a:t>5 digues hors salins</a:t>
            </a:r>
            <a:endParaRPr lang="fr-FR" dirty="0"/>
          </a:p>
        </p:txBody>
      </p:sp>
      <p:sp>
        <p:nvSpPr>
          <p:cNvPr id="13" name="Rectangle 12"/>
          <p:cNvSpPr/>
          <p:nvPr/>
        </p:nvSpPr>
        <p:spPr>
          <a:xfrm>
            <a:off x="0" y="2348880"/>
            <a:ext cx="3491880" cy="2585323"/>
          </a:xfrm>
          <a:prstGeom prst="rect">
            <a:avLst/>
          </a:prstGeom>
        </p:spPr>
        <p:txBody>
          <a:bodyPr wrap="square">
            <a:spAutoFit/>
          </a:bodyPr>
          <a:lstStyle/>
          <a:p>
            <a:r>
              <a:rPr lang="fr-FR" dirty="0" smtClean="0"/>
              <a:t>On appelle cette démarche un </a:t>
            </a:r>
            <a:r>
              <a:rPr lang="fr-FR" b="1" dirty="0" smtClean="0"/>
              <a:t>échantillonnage</a:t>
            </a:r>
            <a:r>
              <a:rPr lang="fr-FR" dirty="0" smtClean="0"/>
              <a:t> car on examine un échantillon de la zone étudiée. </a:t>
            </a:r>
          </a:p>
          <a:p>
            <a:endParaRPr lang="fr-FR" dirty="0" smtClean="0"/>
          </a:p>
          <a:p>
            <a:r>
              <a:rPr lang="fr-FR" b="1" i="1" dirty="0" smtClean="0"/>
              <a:t>L’échantillonnage est une démarche complexe qui nécessite de respecter un certain nombre de conditions pour que les résultats soient interprétables.</a:t>
            </a:r>
            <a:endParaRPr lang="fr-FR" b="1"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0" y="1754188"/>
            <a:ext cx="9001156" cy="4724400"/>
          </a:xfrm>
          <a:prstGeom prst="rect">
            <a:avLst/>
          </a:prstGeom>
        </p:spPr>
        <p:txBody>
          <a:bodyPr/>
          <a:lstStyle/>
          <a:p>
            <a:pPr marL="640080" marR="0" lvl="1" indent="-237744" algn="l" defTabSz="914400" rtl="0" eaLnBrk="1" fontAlgn="auto" latinLnBrk="0" hangingPunct="1">
              <a:lnSpc>
                <a:spcPct val="120000"/>
              </a:lnSpc>
              <a:spcBef>
                <a:spcPts val="550"/>
              </a:spcBef>
              <a:spcAft>
                <a:spcPts val="0"/>
              </a:spcAft>
              <a:buClr>
                <a:schemeClr val="accent1"/>
              </a:buClr>
              <a:buSzTx/>
              <a:buFont typeface="Verdana"/>
              <a:buChar char="◦"/>
              <a:tabLst/>
              <a:defRPr/>
            </a:pPr>
            <a:r>
              <a:rPr kumimoji="0" lang="fr-FR" sz="2200" b="0" i="0" u="none" strike="noStrike" kern="1200" cap="none" spc="0" normalizeH="0" baseline="0" noProof="0" dirty="0" smtClean="0">
                <a:ln>
                  <a:noFill/>
                </a:ln>
                <a:solidFill>
                  <a:schemeClr val="tx1"/>
                </a:solidFill>
                <a:effectLst/>
                <a:uLnTx/>
                <a:uFillTx/>
                <a:latin typeface="+mn-lt"/>
                <a:ea typeface="+mn-ea"/>
                <a:cs typeface="+mn-cs"/>
              </a:rPr>
              <a:t> Pour qu’il soit pertinent un échantillon doit être </a:t>
            </a:r>
            <a:r>
              <a:rPr kumimoji="0" lang="fr-FR" sz="2200" b="1" i="0" u="none" strike="noStrike" kern="1200" cap="none" spc="0" normalizeH="0" baseline="0" noProof="0" dirty="0" smtClean="0">
                <a:ln>
                  <a:noFill/>
                </a:ln>
                <a:solidFill>
                  <a:schemeClr val="tx1"/>
                </a:solidFill>
                <a:effectLst/>
                <a:uLnTx/>
                <a:uFillTx/>
                <a:latin typeface="+mn-lt"/>
                <a:ea typeface="+mn-ea"/>
                <a:cs typeface="+mn-cs"/>
              </a:rPr>
              <a:t>représentatif de la population étudiée</a:t>
            </a:r>
            <a:r>
              <a:rPr kumimoji="0" lang="fr-FR" sz="2200" b="0" i="0" u="none" strike="noStrike" kern="1200" cap="none" spc="0" normalizeH="0" baseline="0" noProof="0" dirty="0" smtClean="0">
                <a:ln>
                  <a:noFill/>
                </a:ln>
                <a:solidFill>
                  <a:schemeClr val="tx1"/>
                </a:solidFill>
                <a:effectLst/>
                <a:uLnTx/>
                <a:uFillTx/>
                <a:latin typeface="+mn-lt"/>
                <a:ea typeface="+mn-ea"/>
                <a:cs typeface="+mn-cs"/>
              </a:rPr>
              <a:t>. </a:t>
            </a:r>
          </a:p>
          <a:p>
            <a:pPr marL="640080" marR="0" lvl="1" indent="-237744" algn="l" defTabSz="914400" rtl="0" eaLnBrk="1" fontAlgn="auto" latinLnBrk="0" hangingPunct="1">
              <a:lnSpc>
                <a:spcPct val="120000"/>
              </a:lnSpc>
              <a:spcBef>
                <a:spcPts val="550"/>
              </a:spcBef>
              <a:spcAft>
                <a:spcPts val="0"/>
              </a:spcAft>
              <a:buClr>
                <a:schemeClr val="accent1"/>
              </a:buClr>
              <a:buSzTx/>
              <a:buFont typeface="Verdana"/>
              <a:buChar char="◦"/>
              <a:tabLst/>
              <a:defRPr/>
            </a:pPr>
            <a:endParaRPr kumimoji="0" lang="fr-FR" sz="2200" b="0" i="0" u="none" strike="noStrike" kern="1200" cap="none" spc="0" normalizeH="0" baseline="0" noProof="0" dirty="0" smtClean="0">
              <a:ln>
                <a:noFill/>
              </a:ln>
              <a:solidFill>
                <a:schemeClr val="tx1"/>
              </a:solidFill>
              <a:effectLst/>
              <a:uLnTx/>
              <a:uFillTx/>
              <a:latin typeface="+mn-lt"/>
              <a:ea typeface="+mn-ea"/>
              <a:cs typeface="+mn-cs"/>
            </a:endParaRPr>
          </a:p>
          <a:p>
            <a:pPr marL="640080" marR="0" lvl="1" indent="-237744" algn="l" defTabSz="914400" rtl="0" eaLnBrk="1" fontAlgn="auto" latinLnBrk="0" hangingPunct="1">
              <a:lnSpc>
                <a:spcPct val="120000"/>
              </a:lnSpc>
              <a:spcBef>
                <a:spcPts val="550"/>
              </a:spcBef>
              <a:spcAft>
                <a:spcPts val="0"/>
              </a:spcAft>
              <a:buClr>
                <a:schemeClr val="accent1"/>
              </a:buClr>
              <a:buSzTx/>
              <a:buFont typeface="Verdana"/>
              <a:buChar char="◦"/>
              <a:tabLst/>
              <a:defRPr/>
            </a:pPr>
            <a:r>
              <a:rPr kumimoji="0" lang="fr-FR" sz="2200" b="0" i="0" u="none" strike="noStrike" kern="1200" cap="none" spc="0" normalizeH="0" baseline="0" noProof="0" dirty="0" smtClean="0">
                <a:ln>
                  <a:noFill/>
                </a:ln>
                <a:solidFill>
                  <a:schemeClr val="tx1"/>
                </a:solidFill>
                <a:effectLst/>
                <a:uLnTx/>
                <a:uFillTx/>
                <a:latin typeface="+mn-lt"/>
                <a:ea typeface="+mn-ea"/>
                <a:cs typeface="+mn-cs"/>
              </a:rPr>
              <a:t> On souhaite que les </a:t>
            </a:r>
            <a:r>
              <a:rPr kumimoji="0" lang="fr-FR" sz="2200" b="1" i="0" u="none" strike="noStrike" kern="1200" cap="none" spc="0" normalizeH="0" baseline="0" noProof="0" dirty="0" smtClean="0">
                <a:ln>
                  <a:noFill/>
                </a:ln>
                <a:solidFill>
                  <a:schemeClr val="tx1"/>
                </a:solidFill>
                <a:effectLst/>
                <a:uLnTx/>
                <a:uFillTx/>
                <a:latin typeface="+mn-lt"/>
                <a:ea typeface="+mn-ea"/>
                <a:cs typeface="+mn-cs"/>
              </a:rPr>
              <a:t>caractéristiques</a:t>
            </a:r>
            <a:r>
              <a:rPr kumimoji="0" lang="fr-FR" sz="2200" b="0" i="0" u="none" strike="noStrike" kern="1200" cap="none" spc="0" normalizeH="0" baseline="0" noProof="0" dirty="0" smtClean="0">
                <a:ln>
                  <a:noFill/>
                </a:ln>
                <a:solidFill>
                  <a:schemeClr val="tx1"/>
                </a:solidFill>
                <a:effectLst/>
                <a:uLnTx/>
                <a:uFillTx/>
                <a:latin typeface="+mn-lt"/>
                <a:ea typeface="+mn-ea"/>
                <a:cs typeface="+mn-cs"/>
              </a:rPr>
              <a:t> de l’échantillon soient </a:t>
            </a:r>
            <a:r>
              <a:rPr kumimoji="0" lang="fr-FR" sz="2200" b="1" i="0" u="none" strike="noStrike" kern="1200" cap="none" spc="0" normalizeH="0" baseline="0" noProof="0" dirty="0" smtClean="0">
                <a:ln>
                  <a:noFill/>
                </a:ln>
                <a:solidFill>
                  <a:schemeClr val="tx1"/>
                </a:solidFill>
                <a:effectLst/>
                <a:uLnTx/>
                <a:uFillTx/>
                <a:latin typeface="+mn-lt"/>
                <a:ea typeface="+mn-ea"/>
                <a:cs typeface="+mn-cs"/>
              </a:rPr>
              <a:t>les mêmes </a:t>
            </a:r>
            <a:r>
              <a:rPr kumimoji="0" lang="fr-FR" sz="2200" b="0" i="0" u="none" strike="noStrike" kern="1200" cap="none" spc="0" normalizeH="0" baseline="0" noProof="0" dirty="0" smtClean="0">
                <a:ln>
                  <a:noFill/>
                </a:ln>
                <a:solidFill>
                  <a:schemeClr val="tx1"/>
                </a:solidFill>
                <a:effectLst/>
                <a:uLnTx/>
                <a:uFillTx/>
                <a:latin typeface="+mn-lt"/>
                <a:ea typeface="+mn-ea"/>
                <a:cs typeface="+mn-cs"/>
              </a:rPr>
              <a:t>ou au moins soient </a:t>
            </a:r>
            <a:r>
              <a:rPr kumimoji="0" lang="fr-FR" sz="2200" b="1" i="0" u="none" strike="noStrike" kern="1200" cap="none" spc="0" normalizeH="0" baseline="0" noProof="0" dirty="0" smtClean="0">
                <a:ln>
                  <a:noFill/>
                </a:ln>
                <a:solidFill>
                  <a:schemeClr val="tx1"/>
                </a:solidFill>
                <a:effectLst/>
                <a:uLnTx/>
                <a:uFillTx/>
                <a:latin typeface="+mn-lt"/>
                <a:ea typeface="+mn-ea"/>
                <a:cs typeface="+mn-cs"/>
              </a:rPr>
              <a:t>proches</a:t>
            </a:r>
            <a:r>
              <a:rPr kumimoji="0" lang="fr-FR" sz="2200" b="0" i="0" u="none" strike="noStrike" kern="1200" cap="none" spc="0" normalizeH="0" baseline="0" noProof="0" dirty="0" smtClean="0">
                <a:ln>
                  <a:noFill/>
                </a:ln>
                <a:solidFill>
                  <a:schemeClr val="tx1"/>
                </a:solidFill>
                <a:effectLst/>
                <a:uLnTx/>
                <a:uFillTx/>
                <a:latin typeface="+mn-lt"/>
                <a:ea typeface="+mn-ea"/>
                <a:cs typeface="+mn-cs"/>
              </a:rPr>
              <a:t> de celles de la population.</a:t>
            </a:r>
          </a:p>
          <a:p>
            <a:pPr marL="640080" marR="0" lvl="1" indent="-237744" algn="l" defTabSz="914400" rtl="0" eaLnBrk="1" fontAlgn="auto" latinLnBrk="0" hangingPunct="1">
              <a:lnSpc>
                <a:spcPct val="120000"/>
              </a:lnSpc>
              <a:spcBef>
                <a:spcPts val="550"/>
              </a:spcBef>
              <a:spcAft>
                <a:spcPts val="0"/>
              </a:spcAft>
              <a:buClr>
                <a:schemeClr val="accent1"/>
              </a:buClr>
              <a:buSzTx/>
              <a:buFont typeface="Verdana"/>
              <a:buChar char="◦"/>
              <a:tabLst/>
              <a:defRPr/>
            </a:pPr>
            <a:endParaRPr kumimoji="0" lang="fr-FR" sz="2200" b="0" i="0" u="none" strike="noStrike" kern="1200" cap="none" spc="0" normalizeH="0" baseline="0" noProof="0" dirty="0" smtClean="0">
              <a:ln>
                <a:noFill/>
              </a:ln>
              <a:solidFill>
                <a:schemeClr val="tx1"/>
              </a:solidFill>
              <a:effectLst/>
              <a:uLnTx/>
              <a:uFillTx/>
              <a:latin typeface="+mn-lt"/>
              <a:ea typeface="+mn-ea"/>
              <a:cs typeface="+mn-cs"/>
            </a:endParaRPr>
          </a:p>
          <a:p>
            <a:pPr marL="640080" marR="0" lvl="1" indent="-237744" algn="l" defTabSz="914400" rtl="0" eaLnBrk="1" fontAlgn="auto" latinLnBrk="0" hangingPunct="1">
              <a:lnSpc>
                <a:spcPct val="120000"/>
              </a:lnSpc>
              <a:spcBef>
                <a:spcPts val="550"/>
              </a:spcBef>
              <a:spcAft>
                <a:spcPts val="0"/>
              </a:spcAft>
              <a:buClr>
                <a:schemeClr val="accent1"/>
              </a:buClr>
              <a:buSzTx/>
              <a:buFont typeface="Verdana"/>
              <a:buChar char="◦"/>
              <a:tabLst/>
              <a:defRPr/>
            </a:pPr>
            <a:r>
              <a:rPr kumimoji="0" lang="fr-FR" sz="2200" b="0" i="0" u="none" strike="noStrike" kern="1200" cap="none" spc="0" normalizeH="0" baseline="0" noProof="0" dirty="0" smtClean="0">
                <a:ln>
                  <a:noFill/>
                </a:ln>
                <a:solidFill>
                  <a:schemeClr val="tx1"/>
                </a:solidFill>
                <a:effectLst/>
                <a:uLnTx/>
                <a:uFillTx/>
                <a:latin typeface="+mn-lt"/>
                <a:ea typeface="+mn-ea"/>
                <a:cs typeface="+mn-cs"/>
              </a:rPr>
              <a:t>Afin de </a:t>
            </a:r>
            <a:r>
              <a:rPr kumimoji="0" lang="fr-FR" sz="2200" b="1" i="0" u="none" strike="noStrike" kern="1200" cap="none" spc="0" normalizeH="0" baseline="0" noProof="0" dirty="0" smtClean="0">
                <a:ln>
                  <a:noFill/>
                </a:ln>
                <a:solidFill>
                  <a:schemeClr val="tx1"/>
                </a:solidFill>
                <a:effectLst/>
                <a:uLnTx/>
                <a:uFillTx/>
                <a:latin typeface="+mn-lt"/>
                <a:ea typeface="+mn-ea"/>
                <a:cs typeface="+mn-cs"/>
              </a:rPr>
              <a:t>pouvoir généraliser </a:t>
            </a:r>
            <a:r>
              <a:rPr kumimoji="0" lang="fr-FR" sz="2200" b="0" i="0" u="none" strike="noStrike" kern="1200" cap="none" spc="0" normalizeH="0" baseline="0" noProof="0" dirty="0" smtClean="0">
                <a:ln>
                  <a:noFill/>
                </a:ln>
                <a:solidFill>
                  <a:schemeClr val="tx1"/>
                </a:solidFill>
                <a:effectLst/>
                <a:uLnTx/>
                <a:uFillTx/>
                <a:latin typeface="+mn-lt"/>
                <a:ea typeface="+mn-ea"/>
                <a:cs typeface="+mn-cs"/>
              </a:rPr>
              <a:t>les résultats obtenus sur l’échantillon </a:t>
            </a:r>
            <a:r>
              <a:rPr kumimoji="0" lang="fr-FR" sz="2200" b="1" i="0" u="none" strike="noStrike" kern="1200" cap="none" spc="0" normalizeH="0" baseline="0" noProof="0" dirty="0" smtClean="0">
                <a:ln>
                  <a:noFill/>
                </a:ln>
                <a:solidFill>
                  <a:schemeClr val="tx1"/>
                </a:solidFill>
                <a:effectLst/>
                <a:uLnTx/>
                <a:uFillTx/>
                <a:latin typeface="+mn-lt"/>
                <a:ea typeface="+mn-ea"/>
                <a:cs typeface="+mn-cs"/>
              </a:rPr>
              <a:t>à la population</a:t>
            </a:r>
            <a:r>
              <a:rPr kumimoji="0" lang="fr-FR" sz="2200" b="0" i="0" u="none" strike="noStrike" kern="1200" cap="none" spc="0" normalizeH="0" baseline="0" noProof="0" dirty="0" smtClean="0">
                <a:ln>
                  <a:noFill/>
                </a:ln>
                <a:solidFill>
                  <a:schemeClr val="tx1"/>
                </a:solidFill>
                <a:effectLst/>
                <a:uLnTx/>
                <a:uFillTx/>
                <a:latin typeface="+mn-lt"/>
                <a:ea typeface="+mn-ea"/>
                <a:cs typeface="+mn-cs"/>
              </a:rPr>
              <a:t>.</a:t>
            </a:r>
            <a:endParaRPr kumimoji="0" lang="fr-FR" sz="22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Text Box 5"/>
          <p:cNvSpPr txBox="1">
            <a:spLocks noChangeArrowheads="1"/>
          </p:cNvSpPr>
          <p:nvPr/>
        </p:nvSpPr>
        <p:spPr bwMode="auto">
          <a:xfrm>
            <a:off x="2214546" y="714356"/>
            <a:ext cx="5705475" cy="579437"/>
          </a:xfrm>
          <a:prstGeom prst="rect">
            <a:avLst/>
          </a:prstGeom>
          <a:noFill/>
          <a:ln w="9525">
            <a:noFill/>
            <a:miter lim="800000"/>
            <a:headEnd/>
            <a:tailEnd/>
          </a:ln>
          <a:effectLst/>
        </p:spPr>
        <p:txBody>
          <a:bodyPr wrap="none">
            <a:spAutoFit/>
          </a:bodyPr>
          <a:lstStyle/>
          <a:p>
            <a:r>
              <a:rPr lang="fr-FR" sz="3200" b="1" dirty="0"/>
              <a:t>Echantillon et généralisation</a:t>
            </a:r>
          </a:p>
        </p:txBody>
      </p:sp>
      <p:sp>
        <p:nvSpPr>
          <p:cNvPr id="6" name="ZoneTexte 5"/>
          <p:cNvSpPr txBox="1"/>
          <p:nvPr/>
        </p:nvSpPr>
        <p:spPr>
          <a:xfrm>
            <a:off x="0" y="0"/>
            <a:ext cx="3499676" cy="677108"/>
          </a:xfrm>
          <a:prstGeom prst="rect">
            <a:avLst/>
          </a:prstGeom>
          <a:noFill/>
        </p:spPr>
        <p:txBody>
          <a:bodyPr wrap="none" rtlCol="0">
            <a:spAutoFit/>
          </a:bodyPr>
          <a:lstStyle/>
          <a:p>
            <a:r>
              <a:rPr lang="fr-FR" sz="3800" b="1" dirty="0" smtClean="0"/>
              <a:t>Echantillonner</a:t>
            </a:r>
            <a:endParaRPr lang="fr-FR" sz="3800" b="1"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p:cNvSpPr txBox="1">
            <a:spLocks noChangeArrowheads="1"/>
          </p:cNvSpPr>
          <p:nvPr/>
        </p:nvSpPr>
        <p:spPr bwMode="auto">
          <a:xfrm>
            <a:off x="2428860" y="714356"/>
            <a:ext cx="5478462" cy="549275"/>
          </a:xfrm>
          <a:prstGeom prst="rect">
            <a:avLst/>
          </a:prstGeom>
          <a:noFill/>
          <a:ln w="9525">
            <a:noFill/>
            <a:miter lim="800000"/>
            <a:headEnd/>
            <a:tailEnd/>
          </a:ln>
          <a:effectLst/>
        </p:spPr>
        <p:txBody>
          <a:bodyPr wrap="none">
            <a:spAutoFit/>
          </a:bodyPr>
          <a:lstStyle/>
          <a:p>
            <a:pPr algn="ctr"/>
            <a:r>
              <a:rPr lang="fr-FR" sz="3000" b="1" dirty="0"/>
              <a:t>Stratégies d’échantillonnage </a:t>
            </a:r>
          </a:p>
        </p:txBody>
      </p:sp>
      <p:sp>
        <p:nvSpPr>
          <p:cNvPr id="3" name="Text Box 7"/>
          <p:cNvSpPr txBox="1">
            <a:spLocks noChangeArrowheads="1"/>
          </p:cNvSpPr>
          <p:nvPr/>
        </p:nvSpPr>
        <p:spPr bwMode="auto">
          <a:xfrm>
            <a:off x="539552" y="1857364"/>
            <a:ext cx="8318727" cy="3785652"/>
          </a:xfrm>
          <a:prstGeom prst="rect">
            <a:avLst/>
          </a:prstGeom>
          <a:noFill/>
          <a:ln w="9525">
            <a:noFill/>
            <a:miter lim="800000"/>
            <a:headEnd/>
            <a:tailEnd/>
          </a:ln>
          <a:effectLst/>
        </p:spPr>
        <p:txBody>
          <a:bodyPr wrap="square">
            <a:spAutoFit/>
          </a:bodyPr>
          <a:lstStyle/>
          <a:p>
            <a:r>
              <a:rPr lang="fr-FR" sz="2000" dirty="0"/>
              <a:t>Selon les situations attendues sur la répartition de l’espèce </a:t>
            </a:r>
            <a:r>
              <a:rPr lang="fr-FR" sz="2000" dirty="0" smtClean="0"/>
              <a:t>étudiée </a:t>
            </a:r>
          </a:p>
          <a:p>
            <a:r>
              <a:rPr lang="fr-FR" sz="2000" dirty="0" smtClean="0">
                <a:sym typeface="Wingdings" pitchFamily="2" charset="2"/>
              </a:rPr>
              <a:t></a:t>
            </a:r>
            <a:r>
              <a:rPr lang="fr-FR" sz="2000" dirty="0" smtClean="0"/>
              <a:t> </a:t>
            </a:r>
            <a:r>
              <a:rPr lang="fr-FR" sz="2000" dirty="0"/>
              <a:t>plusieurs types de protocoles d’échantillonnage. </a:t>
            </a:r>
          </a:p>
          <a:p>
            <a:endParaRPr lang="fr-FR" sz="2000" dirty="0" smtClean="0"/>
          </a:p>
          <a:p>
            <a:endParaRPr lang="fr-FR" sz="2000" dirty="0"/>
          </a:p>
          <a:p>
            <a:r>
              <a:rPr lang="fr-FR" sz="2000" dirty="0" smtClean="0"/>
              <a:t>il </a:t>
            </a:r>
            <a:r>
              <a:rPr lang="fr-FR" sz="2000" dirty="0"/>
              <a:t>est important d’avoir une </a:t>
            </a:r>
            <a:r>
              <a:rPr lang="fr-FR" sz="2000" b="1" dirty="0"/>
              <a:t>connaissance préalable de l’espèce et de la zone d’étude </a:t>
            </a:r>
            <a:r>
              <a:rPr lang="fr-FR" sz="2000" dirty="0"/>
              <a:t>pour choisir une </a:t>
            </a:r>
            <a:r>
              <a:rPr lang="fr-FR" sz="2000" b="1" dirty="0"/>
              <a:t>stratégie d’échantillonnage adaptée</a:t>
            </a:r>
            <a:r>
              <a:rPr lang="fr-FR" sz="2000" dirty="0"/>
              <a:t>. </a:t>
            </a:r>
          </a:p>
          <a:p>
            <a:endParaRPr lang="fr-FR" sz="2000" dirty="0" smtClean="0"/>
          </a:p>
          <a:p>
            <a:endParaRPr lang="fr-FR" sz="2000" dirty="0"/>
          </a:p>
          <a:p>
            <a:r>
              <a:rPr lang="fr-FR" sz="2000" dirty="0" smtClean="0"/>
              <a:t>Sinon il </a:t>
            </a:r>
            <a:r>
              <a:rPr lang="fr-FR" sz="2000" dirty="0"/>
              <a:t>est important de monter une </a:t>
            </a:r>
            <a:r>
              <a:rPr lang="fr-FR" sz="2000" b="1" dirty="0" smtClean="0"/>
              <a:t>étude pilote</a:t>
            </a:r>
            <a:r>
              <a:rPr lang="fr-FR" sz="2000" dirty="0" smtClean="0"/>
              <a:t> la </a:t>
            </a:r>
            <a:r>
              <a:rPr lang="fr-FR" sz="2000" dirty="0"/>
              <a:t>première année, dont les données ne seront peut être pas exploitables au final, qui permettra de </a:t>
            </a:r>
            <a:r>
              <a:rPr lang="fr-FR" sz="2000" b="1" dirty="0"/>
              <a:t>calibrer</a:t>
            </a:r>
            <a:r>
              <a:rPr lang="fr-FR" sz="2000" dirty="0"/>
              <a:t> de manière pertinente la stratégie.</a:t>
            </a:r>
          </a:p>
          <a:p>
            <a:endParaRPr lang="fr-FR" sz="2000" dirty="0"/>
          </a:p>
        </p:txBody>
      </p:sp>
      <p:sp>
        <p:nvSpPr>
          <p:cNvPr id="5" name="ZoneTexte 4"/>
          <p:cNvSpPr txBox="1"/>
          <p:nvPr/>
        </p:nvSpPr>
        <p:spPr>
          <a:xfrm>
            <a:off x="0" y="0"/>
            <a:ext cx="3499676" cy="677108"/>
          </a:xfrm>
          <a:prstGeom prst="rect">
            <a:avLst/>
          </a:prstGeom>
          <a:noFill/>
        </p:spPr>
        <p:txBody>
          <a:bodyPr wrap="none" rtlCol="0">
            <a:spAutoFit/>
          </a:bodyPr>
          <a:lstStyle/>
          <a:p>
            <a:r>
              <a:rPr lang="fr-FR" sz="3800" b="1" dirty="0" smtClean="0"/>
              <a:t>Echantillonner</a:t>
            </a:r>
            <a:endParaRPr lang="fr-FR" sz="3800" b="1"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Méthodes : </a:t>
            </a:r>
            <a:r>
              <a:rPr lang="fr-FR" b="1" dirty="0" err="1"/>
              <a:t>quadrats</a:t>
            </a:r>
            <a:r>
              <a:rPr lang="fr-FR" b="1" dirty="0"/>
              <a:t> et </a:t>
            </a:r>
            <a:r>
              <a:rPr lang="fr-FR" b="1" dirty="0" err="1"/>
              <a:t>transects</a:t>
            </a:r>
            <a:endParaRPr lang="fr-FR" dirty="0"/>
          </a:p>
        </p:txBody>
      </p:sp>
      <p:pic>
        <p:nvPicPr>
          <p:cNvPr id="3074"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267744" y="3501008"/>
            <a:ext cx="4242296" cy="2691306"/>
          </a:xfrm>
          <a:prstGeom prst="rect">
            <a:avLst/>
          </a:prstGeom>
          <a:solidFill>
            <a:srgbClr val="FFFFFF"/>
          </a:solidFill>
          <a:ln w="9525">
            <a:noFill/>
            <a:miter lim="800000"/>
            <a:headEnd/>
            <a:tailEnd/>
          </a:ln>
        </p:spPr>
      </p:pic>
      <p:sp>
        <p:nvSpPr>
          <p:cNvPr id="6" name="Rectangle 5"/>
          <p:cNvSpPr/>
          <p:nvPr/>
        </p:nvSpPr>
        <p:spPr>
          <a:xfrm>
            <a:off x="2843808" y="1628800"/>
            <a:ext cx="1152128" cy="1152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4788024" y="1628800"/>
            <a:ext cx="1152128" cy="1152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611560" y="2060848"/>
            <a:ext cx="1470787" cy="523220"/>
          </a:xfrm>
          <a:prstGeom prst="rect">
            <a:avLst/>
          </a:prstGeom>
          <a:noFill/>
        </p:spPr>
        <p:txBody>
          <a:bodyPr wrap="none" rtlCol="0">
            <a:spAutoFit/>
          </a:bodyPr>
          <a:lstStyle/>
          <a:p>
            <a:r>
              <a:rPr lang="fr-FR" sz="2800" dirty="0" err="1" smtClean="0"/>
              <a:t>quadrats</a:t>
            </a:r>
            <a:endParaRPr lang="fr-FR" sz="2800" dirty="0"/>
          </a:p>
        </p:txBody>
      </p:sp>
      <p:sp>
        <p:nvSpPr>
          <p:cNvPr id="9" name="ZoneTexte 8"/>
          <p:cNvSpPr txBox="1"/>
          <p:nvPr/>
        </p:nvSpPr>
        <p:spPr>
          <a:xfrm>
            <a:off x="683568" y="4725144"/>
            <a:ext cx="1515800" cy="523220"/>
          </a:xfrm>
          <a:prstGeom prst="rect">
            <a:avLst/>
          </a:prstGeom>
          <a:noFill/>
        </p:spPr>
        <p:txBody>
          <a:bodyPr wrap="none" rtlCol="0">
            <a:spAutoFit/>
          </a:bodyPr>
          <a:lstStyle/>
          <a:p>
            <a:r>
              <a:rPr lang="fr-FR" sz="2800" dirty="0" err="1" smtClean="0"/>
              <a:t>transects</a:t>
            </a:r>
            <a:endParaRPr lang="fr-FR" sz="2800" dirty="0"/>
          </a:p>
        </p:txBody>
      </p:sp>
      <p:sp>
        <p:nvSpPr>
          <p:cNvPr id="10" name="ZoneTexte 9"/>
          <p:cNvSpPr txBox="1"/>
          <p:nvPr/>
        </p:nvSpPr>
        <p:spPr>
          <a:xfrm>
            <a:off x="6372200" y="1772816"/>
            <a:ext cx="2411760" cy="923330"/>
          </a:xfrm>
          <a:prstGeom prst="rect">
            <a:avLst/>
          </a:prstGeom>
          <a:noFill/>
        </p:spPr>
        <p:txBody>
          <a:bodyPr wrap="square" rtlCol="0">
            <a:spAutoFit/>
          </a:bodyPr>
          <a:lstStyle/>
          <a:p>
            <a:r>
              <a:rPr lang="fr-FR" dirty="0" smtClean="0"/>
              <a:t>Surface déterminée comparable entre tous les échantillons</a:t>
            </a:r>
            <a:endParaRPr lang="fr-FR" dirty="0"/>
          </a:p>
        </p:txBody>
      </p:sp>
      <p:sp>
        <p:nvSpPr>
          <p:cNvPr id="11" name="ZoneTexte 10"/>
          <p:cNvSpPr txBox="1"/>
          <p:nvPr/>
        </p:nvSpPr>
        <p:spPr>
          <a:xfrm>
            <a:off x="6516216" y="4437112"/>
            <a:ext cx="2411760" cy="923330"/>
          </a:xfrm>
          <a:prstGeom prst="rect">
            <a:avLst/>
          </a:prstGeom>
          <a:noFill/>
        </p:spPr>
        <p:txBody>
          <a:bodyPr wrap="square" rtlCol="0">
            <a:spAutoFit/>
          </a:bodyPr>
          <a:lstStyle/>
          <a:p>
            <a:r>
              <a:rPr lang="fr-FR" dirty="0" smtClean="0"/>
              <a:t>Distance déterminée comparable entre tous les échantillons</a:t>
            </a:r>
            <a:endParaRPr lang="fr-FR"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13"/>
          <p:cNvSpPr txBox="1">
            <a:spLocks noChangeArrowheads="1"/>
          </p:cNvSpPr>
          <p:nvPr/>
        </p:nvSpPr>
        <p:spPr bwMode="auto">
          <a:xfrm>
            <a:off x="323528" y="764705"/>
            <a:ext cx="8712968" cy="1785104"/>
          </a:xfrm>
          <a:prstGeom prst="rect">
            <a:avLst/>
          </a:prstGeom>
          <a:noFill/>
          <a:ln w="9525">
            <a:noFill/>
            <a:miter lim="800000"/>
            <a:headEnd/>
            <a:tailEnd/>
          </a:ln>
          <a:effectLst/>
        </p:spPr>
        <p:txBody>
          <a:bodyPr wrap="square">
            <a:spAutoFit/>
          </a:bodyPr>
          <a:lstStyle/>
          <a:p>
            <a:r>
              <a:rPr lang="fr-FR" sz="2200" b="1" dirty="0" smtClean="0"/>
              <a:t>IMPORTANT: Ne pas concentrer les recensements UNIQUEMENT sur les zones qui semblent les plus propices , </a:t>
            </a:r>
            <a:r>
              <a:rPr lang="fr-FR" sz="2200" dirty="0" smtClean="0"/>
              <a:t>sinon</a:t>
            </a:r>
            <a:r>
              <a:rPr lang="fr-FR" sz="2200" b="1" dirty="0" smtClean="0"/>
              <a:t>:</a:t>
            </a:r>
          </a:p>
          <a:p>
            <a:r>
              <a:rPr lang="fr-FR" sz="2200" dirty="0" smtClean="0"/>
              <a:t>	- pas d’info sur le nb de sites à forte abondance</a:t>
            </a:r>
          </a:p>
          <a:p>
            <a:r>
              <a:rPr lang="fr-FR" sz="2200" dirty="0" smtClean="0"/>
              <a:t>	- suivis dans le temps: détection que stabilité ou décroissance! Et les zones initialement défavorables peuvent redevenir favorables…</a:t>
            </a:r>
            <a:endParaRPr lang="fr-FR" sz="2200" dirty="0"/>
          </a:p>
        </p:txBody>
      </p:sp>
      <p:sp>
        <p:nvSpPr>
          <p:cNvPr id="17" name="ZoneTexte 16"/>
          <p:cNvSpPr txBox="1"/>
          <p:nvPr/>
        </p:nvSpPr>
        <p:spPr>
          <a:xfrm>
            <a:off x="0" y="0"/>
            <a:ext cx="3499676" cy="677108"/>
          </a:xfrm>
          <a:prstGeom prst="rect">
            <a:avLst/>
          </a:prstGeom>
          <a:noFill/>
        </p:spPr>
        <p:txBody>
          <a:bodyPr wrap="none" rtlCol="0">
            <a:spAutoFit/>
          </a:bodyPr>
          <a:lstStyle/>
          <a:p>
            <a:r>
              <a:rPr lang="fr-FR" sz="3800" b="1" dirty="0" smtClean="0"/>
              <a:t>Echantillonner</a:t>
            </a:r>
            <a:endParaRPr lang="fr-FR" sz="3800" b="1" dirty="0"/>
          </a:p>
        </p:txBody>
      </p:sp>
      <p:sp>
        <p:nvSpPr>
          <p:cNvPr id="99" name="Rectangle 98"/>
          <p:cNvSpPr/>
          <p:nvPr/>
        </p:nvSpPr>
        <p:spPr>
          <a:xfrm>
            <a:off x="251520" y="2996952"/>
            <a:ext cx="8568952" cy="3477875"/>
          </a:xfrm>
          <a:prstGeom prst="rect">
            <a:avLst/>
          </a:prstGeom>
        </p:spPr>
        <p:txBody>
          <a:bodyPr wrap="square">
            <a:spAutoFit/>
          </a:bodyPr>
          <a:lstStyle/>
          <a:p>
            <a:pPr lvl="0"/>
            <a:r>
              <a:rPr lang="fr-FR" sz="2200" dirty="0" smtClean="0">
                <a:solidFill>
                  <a:prstClr val="black"/>
                </a:solidFill>
                <a:sym typeface="Wingdings" pitchFamily="2" charset="2"/>
              </a:rPr>
              <a:t>Ex: suivi des places de chants de tétras (USA)</a:t>
            </a:r>
          </a:p>
          <a:p>
            <a:pPr lvl="0"/>
            <a:endParaRPr lang="fr-FR" sz="2200" dirty="0" smtClean="0">
              <a:solidFill>
                <a:prstClr val="black"/>
              </a:solidFill>
              <a:sym typeface="Wingdings" pitchFamily="2" charset="2"/>
            </a:endParaRPr>
          </a:p>
          <a:p>
            <a:pPr lvl="0"/>
            <a:endParaRPr lang="fr-FR" sz="2200" dirty="0" smtClean="0">
              <a:solidFill>
                <a:prstClr val="black"/>
              </a:solidFill>
              <a:sym typeface="Wingdings" pitchFamily="2" charset="2"/>
            </a:endParaRPr>
          </a:p>
          <a:p>
            <a:pPr lvl="0">
              <a:buFontTx/>
              <a:buChar char="-"/>
            </a:pPr>
            <a:r>
              <a:rPr lang="fr-FR" sz="2200" dirty="0" smtClean="0">
                <a:solidFill>
                  <a:prstClr val="black"/>
                </a:solidFill>
                <a:sym typeface="Wingdings" pitchFamily="2" charset="2"/>
              </a:rPr>
              <a:t>1980: détermination de 20 sites de forte abondance</a:t>
            </a:r>
          </a:p>
          <a:p>
            <a:pPr lvl="0">
              <a:buFontTx/>
              <a:buChar char="-"/>
            </a:pPr>
            <a:r>
              <a:rPr lang="fr-FR" sz="2200" dirty="0" smtClean="0">
                <a:solidFill>
                  <a:prstClr val="black"/>
                </a:solidFill>
                <a:sym typeface="Wingdings" pitchFamily="2" charset="2"/>
              </a:rPr>
              <a:t> suivis annuels pendant 20 ans.</a:t>
            </a:r>
          </a:p>
          <a:p>
            <a:pPr lvl="0">
              <a:buFontTx/>
              <a:buChar char="-"/>
            </a:pPr>
            <a:r>
              <a:rPr lang="fr-FR" sz="2200" dirty="0" smtClean="0">
                <a:solidFill>
                  <a:prstClr val="black"/>
                </a:solidFill>
                <a:sym typeface="Wingdings" pitchFamily="2" charset="2"/>
              </a:rPr>
              <a:t> progressivement installation puits forage pétroliers  apparente diminution du nombre de mâles chanteurs</a:t>
            </a:r>
          </a:p>
          <a:p>
            <a:pPr lvl="0">
              <a:buFontTx/>
              <a:buChar char="-"/>
            </a:pPr>
            <a:r>
              <a:rPr lang="fr-FR" sz="2200" dirty="0" smtClean="0">
                <a:solidFill>
                  <a:prstClr val="black"/>
                </a:solidFill>
                <a:sym typeface="Wingdings" pitchFamily="2" charset="2"/>
              </a:rPr>
              <a:t> hypothèse alternative: déplacement des mâles vers d’autres sites, donc pop stable en fait?</a:t>
            </a:r>
          </a:p>
          <a:p>
            <a:pPr lvl="0">
              <a:buFontTx/>
              <a:buChar char="-"/>
            </a:pPr>
            <a:r>
              <a:rPr lang="fr-FR" sz="2200" i="1" dirty="0" smtClean="0">
                <a:solidFill>
                  <a:prstClr val="black"/>
                </a:solidFill>
                <a:sym typeface="Wingdings" pitchFamily="2" charset="2"/>
              </a:rPr>
              <a:t>mais impossible à vérifier avec ce protocole…</a:t>
            </a:r>
            <a:endParaRPr lang="fr-FR" sz="2200" i="1" dirty="0" smtClean="0">
              <a:solidFill>
                <a:prstClr val="black"/>
              </a:solidFill>
            </a:endParaRPr>
          </a:p>
        </p:txBody>
      </p:sp>
      <p:pic>
        <p:nvPicPr>
          <p:cNvPr id="86032" name="Picture 16" descr="http://upload.wikimedia.org/wikipedia/commons/thumb/6/6c/Centrocercus_urophasianus_-USA_-male-8.jpg/220px-Centrocercus_urophasianus_-USA_-male-8.jpg"/>
          <p:cNvPicPr>
            <a:picLocks noChangeAspect="1" noChangeArrowheads="1"/>
          </p:cNvPicPr>
          <p:nvPr/>
        </p:nvPicPr>
        <p:blipFill>
          <a:blip r:embed="rId2" cstate="print"/>
          <a:srcRect/>
          <a:stretch>
            <a:fillRect/>
          </a:stretch>
        </p:blipFill>
        <p:spPr bwMode="auto">
          <a:xfrm>
            <a:off x="6588224" y="2780928"/>
            <a:ext cx="2095500" cy="16764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6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13"/>
          <p:cNvSpPr txBox="1">
            <a:spLocks noChangeArrowheads="1"/>
          </p:cNvSpPr>
          <p:nvPr/>
        </p:nvSpPr>
        <p:spPr bwMode="auto">
          <a:xfrm>
            <a:off x="755576" y="764704"/>
            <a:ext cx="8280920" cy="1107996"/>
          </a:xfrm>
          <a:prstGeom prst="rect">
            <a:avLst/>
          </a:prstGeom>
          <a:noFill/>
          <a:ln w="9525">
            <a:noFill/>
            <a:miter lim="800000"/>
            <a:headEnd/>
            <a:tailEnd/>
          </a:ln>
          <a:effectLst/>
        </p:spPr>
        <p:txBody>
          <a:bodyPr wrap="square">
            <a:spAutoFit/>
          </a:bodyPr>
          <a:lstStyle/>
          <a:p>
            <a:endParaRPr lang="fr-FR" sz="2200" b="1" dirty="0" smtClean="0"/>
          </a:p>
          <a:p>
            <a:r>
              <a:rPr lang="fr-FR" sz="2200" b="1" dirty="0" smtClean="0">
                <a:sym typeface="Wingdings" pitchFamily="2" charset="2"/>
              </a:rPr>
              <a:t> Répartir l’effort sur l’ensemble du site</a:t>
            </a:r>
            <a:endParaRPr lang="fr-FR" sz="2200" b="1" dirty="0" smtClean="0"/>
          </a:p>
          <a:p>
            <a:endParaRPr lang="fr-FR" sz="2200" dirty="0"/>
          </a:p>
        </p:txBody>
      </p:sp>
      <p:sp>
        <p:nvSpPr>
          <p:cNvPr id="17" name="ZoneTexte 16"/>
          <p:cNvSpPr txBox="1"/>
          <p:nvPr/>
        </p:nvSpPr>
        <p:spPr>
          <a:xfrm>
            <a:off x="0" y="0"/>
            <a:ext cx="3499676" cy="677108"/>
          </a:xfrm>
          <a:prstGeom prst="rect">
            <a:avLst/>
          </a:prstGeom>
          <a:noFill/>
        </p:spPr>
        <p:txBody>
          <a:bodyPr wrap="none" rtlCol="0">
            <a:spAutoFit/>
          </a:bodyPr>
          <a:lstStyle/>
          <a:p>
            <a:r>
              <a:rPr lang="fr-FR" sz="3800" b="1" dirty="0" smtClean="0"/>
              <a:t>Echantillonner</a:t>
            </a:r>
            <a:endParaRPr lang="fr-FR" sz="3800" b="1" dirty="0"/>
          </a:p>
        </p:txBody>
      </p:sp>
      <p:sp>
        <p:nvSpPr>
          <p:cNvPr id="18" name="Rectangle 17"/>
          <p:cNvSpPr/>
          <p:nvPr/>
        </p:nvSpPr>
        <p:spPr>
          <a:xfrm>
            <a:off x="1331640" y="2492896"/>
            <a:ext cx="2520280" cy="20882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p:cNvSpPr/>
          <p:nvPr/>
        </p:nvSpPr>
        <p:spPr>
          <a:xfrm>
            <a:off x="5148064" y="2492896"/>
            <a:ext cx="2520280" cy="20882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p:cNvSpPr/>
          <p:nvPr/>
        </p:nvSpPr>
        <p:spPr>
          <a:xfrm>
            <a:off x="1547664" y="2708920"/>
            <a:ext cx="144016" cy="144016"/>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Ellipse 20"/>
          <p:cNvSpPr/>
          <p:nvPr/>
        </p:nvSpPr>
        <p:spPr>
          <a:xfrm>
            <a:off x="2015716" y="2708920"/>
            <a:ext cx="144016" cy="144016"/>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llipse 21"/>
          <p:cNvSpPr/>
          <p:nvPr/>
        </p:nvSpPr>
        <p:spPr>
          <a:xfrm>
            <a:off x="2483768" y="2708920"/>
            <a:ext cx="144016" cy="144016"/>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Ellipse 22"/>
          <p:cNvSpPr/>
          <p:nvPr/>
        </p:nvSpPr>
        <p:spPr>
          <a:xfrm>
            <a:off x="2951820" y="2708920"/>
            <a:ext cx="144016" cy="144016"/>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Ellipse 23"/>
          <p:cNvSpPr/>
          <p:nvPr/>
        </p:nvSpPr>
        <p:spPr>
          <a:xfrm>
            <a:off x="3419872" y="2708920"/>
            <a:ext cx="144016" cy="144016"/>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Ellipse 61"/>
          <p:cNvSpPr/>
          <p:nvPr/>
        </p:nvSpPr>
        <p:spPr>
          <a:xfrm>
            <a:off x="5436096" y="2708920"/>
            <a:ext cx="144016" cy="144016"/>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Ellipse 62"/>
          <p:cNvSpPr/>
          <p:nvPr/>
        </p:nvSpPr>
        <p:spPr>
          <a:xfrm>
            <a:off x="5940152" y="2708920"/>
            <a:ext cx="144016" cy="144016"/>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Ellipse 63"/>
          <p:cNvSpPr/>
          <p:nvPr/>
        </p:nvSpPr>
        <p:spPr>
          <a:xfrm>
            <a:off x="6156176" y="3645024"/>
            <a:ext cx="144016" cy="144016"/>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Ellipse 64"/>
          <p:cNvSpPr/>
          <p:nvPr/>
        </p:nvSpPr>
        <p:spPr>
          <a:xfrm>
            <a:off x="6732240" y="2636912"/>
            <a:ext cx="144016" cy="144016"/>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Ellipse 65"/>
          <p:cNvSpPr/>
          <p:nvPr/>
        </p:nvSpPr>
        <p:spPr>
          <a:xfrm>
            <a:off x="6948264" y="2996952"/>
            <a:ext cx="144016" cy="144016"/>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Ellipse 66"/>
          <p:cNvSpPr/>
          <p:nvPr/>
        </p:nvSpPr>
        <p:spPr>
          <a:xfrm>
            <a:off x="7308304" y="2924944"/>
            <a:ext cx="144016" cy="144016"/>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Ellipse 67"/>
          <p:cNvSpPr/>
          <p:nvPr/>
        </p:nvSpPr>
        <p:spPr>
          <a:xfrm>
            <a:off x="7380312" y="3212976"/>
            <a:ext cx="144016" cy="144016"/>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Ellipse 68"/>
          <p:cNvSpPr/>
          <p:nvPr/>
        </p:nvSpPr>
        <p:spPr>
          <a:xfrm>
            <a:off x="5796136" y="2996952"/>
            <a:ext cx="144016" cy="144016"/>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Ellipse 69"/>
          <p:cNvSpPr/>
          <p:nvPr/>
        </p:nvSpPr>
        <p:spPr>
          <a:xfrm>
            <a:off x="5724128" y="2852936"/>
            <a:ext cx="144016" cy="144016"/>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Ellipse 70"/>
          <p:cNvSpPr/>
          <p:nvPr/>
        </p:nvSpPr>
        <p:spPr>
          <a:xfrm>
            <a:off x="6588224" y="3356992"/>
            <a:ext cx="144016" cy="144016"/>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Ellipse 71"/>
          <p:cNvSpPr/>
          <p:nvPr/>
        </p:nvSpPr>
        <p:spPr>
          <a:xfrm>
            <a:off x="6084168" y="3429000"/>
            <a:ext cx="144016" cy="144016"/>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Ellipse 72"/>
          <p:cNvSpPr/>
          <p:nvPr/>
        </p:nvSpPr>
        <p:spPr>
          <a:xfrm>
            <a:off x="6516216" y="3429000"/>
            <a:ext cx="144016" cy="144016"/>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Ellipse 73"/>
          <p:cNvSpPr/>
          <p:nvPr/>
        </p:nvSpPr>
        <p:spPr>
          <a:xfrm>
            <a:off x="5436096" y="3284984"/>
            <a:ext cx="144016" cy="144016"/>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Ellipse 74"/>
          <p:cNvSpPr/>
          <p:nvPr/>
        </p:nvSpPr>
        <p:spPr>
          <a:xfrm>
            <a:off x="7308304" y="3789040"/>
            <a:ext cx="144016" cy="144016"/>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6" name="Ellipse 75"/>
          <p:cNvSpPr/>
          <p:nvPr/>
        </p:nvSpPr>
        <p:spPr>
          <a:xfrm>
            <a:off x="6092552" y="2861320"/>
            <a:ext cx="144016" cy="144016"/>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Ellipse 76"/>
          <p:cNvSpPr/>
          <p:nvPr/>
        </p:nvSpPr>
        <p:spPr>
          <a:xfrm>
            <a:off x="1547664" y="3212976"/>
            <a:ext cx="144016" cy="144016"/>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Ellipse 77"/>
          <p:cNvSpPr/>
          <p:nvPr/>
        </p:nvSpPr>
        <p:spPr>
          <a:xfrm>
            <a:off x="2015716" y="3212976"/>
            <a:ext cx="144016" cy="144016"/>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Ellipse 78"/>
          <p:cNvSpPr/>
          <p:nvPr/>
        </p:nvSpPr>
        <p:spPr>
          <a:xfrm>
            <a:off x="2483768" y="3212976"/>
            <a:ext cx="144016" cy="144016"/>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Ellipse 79"/>
          <p:cNvSpPr/>
          <p:nvPr/>
        </p:nvSpPr>
        <p:spPr>
          <a:xfrm>
            <a:off x="2951820" y="3212976"/>
            <a:ext cx="144016" cy="144016"/>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Ellipse 80"/>
          <p:cNvSpPr/>
          <p:nvPr/>
        </p:nvSpPr>
        <p:spPr>
          <a:xfrm>
            <a:off x="3419872" y="3212976"/>
            <a:ext cx="144016" cy="144016"/>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Ellipse 81"/>
          <p:cNvSpPr/>
          <p:nvPr/>
        </p:nvSpPr>
        <p:spPr>
          <a:xfrm>
            <a:off x="1547664" y="3717032"/>
            <a:ext cx="144016" cy="144016"/>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Ellipse 82"/>
          <p:cNvSpPr/>
          <p:nvPr/>
        </p:nvSpPr>
        <p:spPr>
          <a:xfrm>
            <a:off x="2015716" y="3717032"/>
            <a:ext cx="144016" cy="144016"/>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4" name="Ellipse 83"/>
          <p:cNvSpPr/>
          <p:nvPr/>
        </p:nvSpPr>
        <p:spPr>
          <a:xfrm>
            <a:off x="2483768" y="3717032"/>
            <a:ext cx="144016" cy="144016"/>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5" name="Ellipse 84"/>
          <p:cNvSpPr/>
          <p:nvPr/>
        </p:nvSpPr>
        <p:spPr>
          <a:xfrm>
            <a:off x="2951820" y="3717032"/>
            <a:ext cx="144016" cy="144016"/>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6" name="Ellipse 85"/>
          <p:cNvSpPr/>
          <p:nvPr/>
        </p:nvSpPr>
        <p:spPr>
          <a:xfrm>
            <a:off x="3419872" y="3717032"/>
            <a:ext cx="144016" cy="144016"/>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7" name="Ellipse 86"/>
          <p:cNvSpPr/>
          <p:nvPr/>
        </p:nvSpPr>
        <p:spPr>
          <a:xfrm>
            <a:off x="1547664" y="4221088"/>
            <a:ext cx="144016" cy="144016"/>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8" name="Ellipse 87"/>
          <p:cNvSpPr/>
          <p:nvPr/>
        </p:nvSpPr>
        <p:spPr>
          <a:xfrm>
            <a:off x="2015716" y="4221088"/>
            <a:ext cx="144016" cy="144016"/>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9" name="Ellipse 88"/>
          <p:cNvSpPr/>
          <p:nvPr/>
        </p:nvSpPr>
        <p:spPr>
          <a:xfrm>
            <a:off x="2483768" y="4221088"/>
            <a:ext cx="144016" cy="144016"/>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0" name="Ellipse 89"/>
          <p:cNvSpPr/>
          <p:nvPr/>
        </p:nvSpPr>
        <p:spPr>
          <a:xfrm>
            <a:off x="2951820" y="4221088"/>
            <a:ext cx="144016" cy="144016"/>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1" name="Ellipse 90"/>
          <p:cNvSpPr/>
          <p:nvPr/>
        </p:nvSpPr>
        <p:spPr>
          <a:xfrm>
            <a:off x="3419872" y="4221088"/>
            <a:ext cx="144016" cy="144016"/>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2" name="Ellipse 91"/>
          <p:cNvSpPr/>
          <p:nvPr/>
        </p:nvSpPr>
        <p:spPr>
          <a:xfrm>
            <a:off x="5508104" y="3789040"/>
            <a:ext cx="144016" cy="144016"/>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3" name="Ellipse 92"/>
          <p:cNvSpPr/>
          <p:nvPr/>
        </p:nvSpPr>
        <p:spPr>
          <a:xfrm>
            <a:off x="6588224" y="4365104"/>
            <a:ext cx="144016" cy="144016"/>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4" name="Ellipse 93"/>
          <p:cNvSpPr/>
          <p:nvPr/>
        </p:nvSpPr>
        <p:spPr>
          <a:xfrm>
            <a:off x="5652120" y="4005064"/>
            <a:ext cx="144016" cy="144016"/>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5" name="Ellipse 94"/>
          <p:cNvSpPr/>
          <p:nvPr/>
        </p:nvSpPr>
        <p:spPr>
          <a:xfrm>
            <a:off x="6541368" y="3886200"/>
            <a:ext cx="144016" cy="144016"/>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6" name="Ellipse 95"/>
          <p:cNvSpPr/>
          <p:nvPr/>
        </p:nvSpPr>
        <p:spPr>
          <a:xfrm>
            <a:off x="6876256" y="3717032"/>
            <a:ext cx="144016" cy="144016"/>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7" name="ZoneTexte 96"/>
          <p:cNvSpPr txBox="1"/>
          <p:nvPr/>
        </p:nvSpPr>
        <p:spPr>
          <a:xfrm>
            <a:off x="1115616" y="4797152"/>
            <a:ext cx="2808312" cy="830997"/>
          </a:xfrm>
          <a:prstGeom prst="rect">
            <a:avLst/>
          </a:prstGeom>
          <a:noFill/>
        </p:spPr>
        <p:txBody>
          <a:bodyPr wrap="square" rtlCol="0">
            <a:spAutoFit/>
          </a:bodyPr>
          <a:lstStyle/>
          <a:p>
            <a:pPr algn="ctr"/>
            <a:r>
              <a:rPr lang="fr-FR" sz="2400" b="1" dirty="0" smtClean="0"/>
              <a:t>Échantillonnage systématique</a:t>
            </a:r>
            <a:endParaRPr lang="fr-FR" sz="2400" b="1" dirty="0"/>
          </a:p>
        </p:txBody>
      </p:sp>
      <p:sp>
        <p:nvSpPr>
          <p:cNvPr id="98" name="ZoneTexte 97"/>
          <p:cNvSpPr txBox="1"/>
          <p:nvPr/>
        </p:nvSpPr>
        <p:spPr>
          <a:xfrm>
            <a:off x="4860032" y="4931876"/>
            <a:ext cx="3425810" cy="461665"/>
          </a:xfrm>
          <a:prstGeom prst="rect">
            <a:avLst/>
          </a:prstGeom>
          <a:noFill/>
        </p:spPr>
        <p:txBody>
          <a:bodyPr wrap="none" rtlCol="0">
            <a:spAutoFit/>
          </a:bodyPr>
          <a:lstStyle/>
          <a:p>
            <a:r>
              <a:rPr lang="fr-FR" sz="2400" b="1" dirty="0" smtClean="0"/>
              <a:t>Échantillonnage aléatoire</a:t>
            </a:r>
            <a:endParaRPr lang="fr-FR" sz="2400" b="1"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a:grpSpLocks/>
          </p:cNvGrpSpPr>
          <p:nvPr/>
        </p:nvGrpSpPr>
        <p:grpSpPr bwMode="auto">
          <a:xfrm>
            <a:off x="2084388" y="2135188"/>
            <a:ext cx="5507037" cy="4246562"/>
            <a:chOff x="1313" y="1335"/>
            <a:chExt cx="3469" cy="2675"/>
          </a:xfrm>
        </p:grpSpPr>
        <p:sp>
          <p:nvSpPr>
            <p:cNvPr id="4" name="Freeform 3"/>
            <p:cNvSpPr>
              <a:spLocks/>
            </p:cNvSpPr>
            <p:nvPr/>
          </p:nvSpPr>
          <p:spPr bwMode="auto">
            <a:xfrm>
              <a:off x="1313" y="1335"/>
              <a:ext cx="3469" cy="2675"/>
            </a:xfrm>
            <a:custGeom>
              <a:avLst/>
              <a:gdLst/>
              <a:ahLst/>
              <a:cxnLst>
                <a:cxn ang="0">
                  <a:pos x="520" y="498"/>
                </a:cxn>
                <a:cxn ang="0">
                  <a:pos x="471" y="541"/>
                </a:cxn>
                <a:cxn ang="0">
                  <a:pos x="225" y="583"/>
                </a:cxn>
                <a:cxn ang="0">
                  <a:pos x="78" y="807"/>
                </a:cxn>
                <a:cxn ang="0">
                  <a:pos x="15" y="997"/>
                </a:cxn>
                <a:cxn ang="0">
                  <a:pos x="169" y="1257"/>
                </a:cxn>
                <a:cxn ang="0">
                  <a:pos x="373" y="1341"/>
                </a:cxn>
                <a:cxn ang="0">
                  <a:pos x="584" y="1531"/>
                </a:cxn>
                <a:cxn ang="0">
                  <a:pos x="773" y="1693"/>
                </a:cxn>
                <a:cxn ang="0">
                  <a:pos x="865" y="1742"/>
                </a:cxn>
                <a:cxn ang="0">
                  <a:pos x="1181" y="1847"/>
                </a:cxn>
                <a:cxn ang="0">
                  <a:pos x="1427" y="1931"/>
                </a:cxn>
                <a:cxn ang="0">
                  <a:pos x="1476" y="1995"/>
                </a:cxn>
                <a:cxn ang="0">
                  <a:pos x="1665" y="2100"/>
                </a:cxn>
                <a:cxn ang="0">
                  <a:pos x="2038" y="2184"/>
                </a:cxn>
                <a:cxn ang="0">
                  <a:pos x="2248" y="2261"/>
                </a:cxn>
                <a:cxn ang="0">
                  <a:pos x="2122" y="2233"/>
                </a:cxn>
                <a:cxn ang="0">
                  <a:pos x="1820" y="2205"/>
                </a:cxn>
                <a:cxn ang="0">
                  <a:pos x="1736" y="2304"/>
                </a:cxn>
                <a:cxn ang="0">
                  <a:pos x="2445" y="2479"/>
                </a:cxn>
                <a:cxn ang="0">
                  <a:pos x="2775" y="2585"/>
                </a:cxn>
                <a:cxn ang="0">
                  <a:pos x="3049" y="2662"/>
                </a:cxn>
                <a:cxn ang="0">
                  <a:pos x="3112" y="2465"/>
                </a:cxn>
                <a:cxn ang="0">
                  <a:pos x="3281" y="2297"/>
                </a:cxn>
                <a:cxn ang="0">
                  <a:pos x="3407" y="1770"/>
                </a:cxn>
                <a:cxn ang="0">
                  <a:pos x="3302" y="1566"/>
                </a:cxn>
                <a:cxn ang="0">
                  <a:pos x="3309" y="1285"/>
                </a:cxn>
                <a:cxn ang="0">
                  <a:pos x="3281" y="1053"/>
                </a:cxn>
                <a:cxn ang="0">
                  <a:pos x="3112" y="864"/>
                </a:cxn>
                <a:cxn ang="0">
                  <a:pos x="2965" y="962"/>
                </a:cxn>
                <a:cxn ang="0">
                  <a:pos x="2628" y="1095"/>
                </a:cxn>
                <a:cxn ang="0">
                  <a:pos x="2410" y="906"/>
                </a:cxn>
                <a:cxn ang="0">
                  <a:pos x="2206" y="779"/>
                </a:cxn>
                <a:cxn ang="0">
                  <a:pos x="1974" y="632"/>
                </a:cxn>
                <a:cxn ang="0">
                  <a:pos x="1883" y="569"/>
                </a:cxn>
                <a:cxn ang="0">
                  <a:pos x="1764" y="723"/>
                </a:cxn>
                <a:cxn ang="0">
                  <a:pos x="1658" y="597"/>
                </a:cxn>
                <a:cxn ang="0">
                  <a:pos x="1511" y="386"/>
                </a:cxn>
                <a:cxn ang="0">
                  <a:pos x="1363" y="231"/>
                </a:cxn>
                <a:cxn ang="0">
                  <a:pos x="1216" y="63"/>
                </a:cxn>
                <a:cxn ang="0">
                  <a:pos x="1146" y="0"/>
                </a:cxn>
                <a:cxn ang="0">
                  <a:pos x="1026" y="56"/>
                </a:cxn>
                <a:cxn ang="0">
                  <a:pos x="829" y="112"/>
                </a:cxn>
                <a:cxn ang="0">
                  <a:pos x="661" y="112"/>
                </a:cxn>
                <a:cxn ang="0">
                  <a:pos x="640" y="393"/>
                </a:cxn>
                <a:cxn ang="0">
                  <a:pos x="541" y="491"/>
                </a:cxn>
                <a:cxn ang="0">
                  <a:pos x="520" y="512"/>
                </a:cxn>
              </a:cxnLst>
              <a:rect l="0" t="0" r="r" b="b"/>
              <a:pathLst>
                <a:path w="3469" h="2675">
                  <a:moveTo>
                    <a:pt x="626" y="386"/>
                  </a:moveTo>
                  <a:cubicBezTo>
                    <a:pt x="609" y="437"/>
                    <a:pt x="559" y="465"/>
                    <a:pt x="520" y="498"/>
                  </a:cubicBezTo>
                  <a:cubicBezTo>
                    <a:pt x="511" y="506"/>
                    <a:pt x="501" y="511"/>
                    <a:pt x="492" y="519"/>
                  </a:cubicBezTo>
                  <a:cubicBezTo>
                    <a:pt x="484" y="526"/>
                    <a:pt x="481" y="539"/>
                    <a:pt x="471" y="541"/>
                  </a:cubicBezTo>
                  <a:cubicBezTo>
                    <a:pt x="418" y="551"/>
                    <a:pt x="364" y="550"/>
                    <a:pt x="310" y="555"/>
                  </a:cubicBezTo>
                  <a:cubicBezTo>
                    <a:pt x="278" y="563"/>
                    <a:pt x="257" y="577"/>
                    <a:pt x="225" y="583"/>
                  </a:cubicBezTo>
                  <a:cubicBezTo>
                    <a:pt x="181" y="627"/>
                    <a:pt x="154" y="669"/>
                    <a:pt x="120" y="723"/>
                  </a:cubicBezTo>
                  <a:cubicBezTo>
                    <a:pt x="104" y="749"/>
                    <a:pt x="96" y="781"/>
                    <a:pt x="78" y="807"/>
                  </a:cubicBezTo>
                  <a:cubicBezTo>
                    <a:pt x="69" y="845"/>
                    <a:pt x="47" y="875"/>
                    <a:pt x="36" y="913"/>
                  </a:cubicBezTo>
                  <a:cubicBezTo>
                    <a:pt x="28" y="941"/>
                    <a:pt x="15" y="997"/>
                    <a:pt x="15" y="997"/>
                  </a:cubicBezTo>
                  <a:cubicBezTo>
                    <a:pt x="19" y="1027"/>
                    <a:pt x="0" y="1173"/>
                    <a:pt x="64" y="1194"/>
                  </a:cubicBezTo>
                  <a:cubicBezTo>
                    <a:pt x="106" y="1236"/>
                    <a:pt x="120" y="1232"/>
                    <a:pt x="169" y="1257"/>
                  </a:cubicBezTo>
                  <a:cubicBezTo>
                    <a:pt x="202" y="1274"/>
                    <a:pt x="233" y="1298"/>
                    <a:pt x="267" y="1313"/>
                  </a:cubicBezTo>
                  <a:cubicBezTo>
                    <a:pt x="299" y="1327"/>
                    <a:pt x="339" y="1334"/>
                    <a:pt x="373" y="1341"/>
                  </a:cubicBezTo>
                  <a:cubicBezTo>
                    <a:pt x="384" y="1373"/>
                    <a:pt x="412" y="1402"/>
                    <a:pt x="436" y="1426"/>
                  </a:cubicBezTo>
                  <a:cubicBezTo>
                    <a:pt x="457" y="1490"/>
                    <a:pt x="522" y="1519"/>
                    <a:pt x="584" y="1531"/>
                  </a:cubicBezTo>
                  <a:cubicBezTo>
                    <a:pt x="622" y="1579"/>
                    <a:pt x="680" y="1617"/>
                    <a:pt x="738" y="1636"/>
                  </a:cubicBezTo>
                  <a:cubicBezTo>
                    <a:pt x="750" y="1655"/>
                    <a:pt x="757" y="1677"/>
                    <a:pt x="773" y="1693"/>
                  </a:cubicBezTo>
                  <a:cubicBezTo>
                    <a:pt x="778" y="1698"/>
                    <a:pt x="787" y="1697"/>
                    <a:pt x="794" y="1700"/>
                  </a:cubicBezTo>
                  <a:cubicBezTo>
                    <a:pt x="827" y="1716"/>
                    <a:pt x="825" y="1732"/>
                    <a:pt x="865" y="1742"/>
                  </a:cubicBezTo>
                  <a:cubicBezTo>
                    <a:pt x="908" y="1768"/>
                    <a:pt x="957" y="1803"/>
                    <a:pt x="1005" y="1819"/>
                  </a:cubicBezTo>
                  <a:cubicBezTo>
                    <a:pt x="1061" y="1838"/>
                    <a:pt x="1124" y="1833"/>
                    <a:pt x="1181" y="1847"/>
                  </a:cubicBezTo>
                  <a:cubicBezTo>
                    <a:pt x="1230" y="1880"/>
                    <a:pt x="1292" y="1875"/>
                    <a:pt x="1349" y="1889"/>
                  </a:cubicBezTo>
                  <a:cubicBezTo>
                    <a:pt x="1375" y="1905"/>
                    <a:pt x="1398" y="1922"/>
                    <a:pt x="1427" y="1931"/>
                  </a:cubicBezTo>
                  <a:cubicBezTo>
                    <a:pt x="1441" y="1945"/>
                    <a:pt x="1463" y="1954"/>
                    <a:pt x="1469" y="1973"/>
                  </a:cubicBezTo>
                  <a:cubicBezTo>
                    <a:pt x="1471" y="1980"/>
                    <a:pt x="1471" y="1989"/>
                    <a:pt x="1476" y="1995"/>
                  </a:cubicBezTo>
                  <a:cubicBezTo>
                    <a:pt x="1497" y="2022"/>
                    <a:pt x="1548" y="2050"/>
                    <a:pt x="1581" y="2058"/>
                  </a:cubicBezTo>
                  <a:cubicBezTo>
                    <a:pt x="1611" y="2076"/>
                    <a:pt x="1631" y="2092"/>
                    <a:pt x="1665" y="2100"/>
                  </a:cubicBezTo>
                  <a:cubicBezTo>
                    <a:pt x="1692" y="2117"/>
                    <a:pt x="1714" y="2143"/>
                    <a:pt x="1743" y="2156"/>
                  </a:cubicBezTo>
                  <a:cubicBezTo>
                    <a:pt x="1822" y="2191"/>
                    <a:pt x="1982" y="2182"/>
                    <a:pt x="2038" y="2184"/>
                  </a:cubicBezTo>
                  <a:cubicBezTo>
                    <a:pt x="2111" y="2200"/>
                    <a:pt x="2184" y="2202"/>
                    <a:pt x="2255" y="2226"/>
                  </a:cubicBezTo>
                  <a:cubicBezTo>
                    <a:pt x="2253" y="2238"/>
                    <a:pt x="2257" y="2254"/>
                    <a:pt x="2248" y="2261"/>
                  </a:cubicBezTo>
                  <a:cubicBezTo>
                    <a:pt x="2240" y="2267"/>
                    <a:pt x="2229" y="2256"/>
                    <a:pt x="2220" y="2254"/>
                  </a:cubicBezTo>
                  <a:cubicBezTo>
                    <a:pt x="2187" y="2247"/>
                    <a:pt x="2155" y="2238"/>
                    <a:pt x="2122" y="2233"/>
                  </a:cubicBezTo>
                  <a:cubicBezTo>
                    <a:pt x="2053" y="2222"/>
                    <a:pt x="1999" y="2198"/>
                    <a:pt x="1932" y="2191"/>
                  </a:cubicBezTo>
                  <a:cubicBezTo>
                    <a:pt x="1894" y="2194"/>
                    <a:pt x="1849" y="2181"/>
                    <a:pt x="1820" y="2205"/>
                  </a:cubicBezTo>
                  <a:cubicBezTo>
                    <a:pt x="1790" y="2229"/>
                    <a:pt x="1819" y="2221"/>
                    <a:pt x="1799" y="2247"/>
                  </a:cubicBezTo>
                  <a:cubicBezTo>
                    <a:pt x="1772" y="2282"/>
                    <a:pt x="1765" y="2285"/>
                    <a:pt x="1736" y="2304"/>
                  </a:cubicBezTo>
                  <a:cubicBezTo>
                    <a:pt x="1708" y="2346"/>
                    <a:pt x="1704" y="2375"/>
                    <a:pt x="1764" y="2395"/>
                  </a:cubicBezTo>
                  <a:cubicBezTo>
                    <a:pt x="1904" y="2535"/>
                    <a:pt x="2377" y="2478"/>
                    <a:pt x="2445" y="2479"/>
                  </a:cubicBezTo>
                  <a:cubicBezTo>
                    <a:pt x="2532" y="2514"/>
                    <a:pt x="2628" y="2491"/>
                    <a:pt x="2719" y="2521"/>
                  </a:cubicBezTo>
                  <a:cubicBezTo>
                    <a:pt x="2747" y="2549"/>
                    <a:pt x="2739" y="2573"/>
                    <a:pt x="2775" y="2585"/>
                  </a:cubicBezTo>
                  <a:cubicBezTo>
                    <a:pt x="2788" y="2625"/>
                    <a:pt x="2842" y="2640"/>
                    <a:pt x="2881" y="2648"/>
                  </a:cubicBezTo>
                  <a:cubicBezTo>
                    <a:pt x="2935" y="2675"/>
                    <a:pt x="2991" y="2672"/>
                    <a:pt x="3049" y="2662"/>
                  </a:cubicBezTo>
                  <a:cubicBezTo>
                    <a:pt x="3057" y="2639"/>
                    <a:pt x="3071" y="2622"/>
                    <a:pt x="3077" y="2599"/>
                  </a:cubicBezTo>
                  <a:cubicBezTo>
                    <a:pt x="3088" y="2553"/>
                    <a:pt x="3091" y="2507"/>
                    <a:pt x="3112" y="2465"/>
                  </a:cubicBezTo>
                  <a:cubicBezTo>
                    <a:pt x="3114" y="2457"/>
                    <a:pt x="3139" y="2362"/>
                    <a:pt x="3140" y="2360"/>
                  </a:cubicBezTo>
                  <a:cubicBezTo>
                    <a:pt x="3166" y="2313"/>
                    <a:pt x="3235" y="2306"/>
                    <a:pt x="3281" y="2297"/>
                  </a:cubicBezTo>
                  <a:cubicBezTo>
                    <a:pt x="3335" y="2261"/>
                    <a:pt x="3372" y="2209"/>
                    <a:pt x="3407" y="2156"/>
                  </a:cubicBezTo>
                  <a:cubicBezTo>
                    <a:pt x="3425" y="2029"/>
                    <a:pt x="3469" y="1895"/>
                    <a:pt x="3407" y="1770"/>
                  </a:cubicBezTo>
                  <a:cubicBezTo>
                    <a:pt x="3398" y="1725"/>
                    <a:pt x="3372" y="1680"/>
                    <a:pt x="3344" y="1643"/>
                  </a:cubicBezTo>
                  <a:cubicBezTo>
                    <a:pt x="3334" y="1614"/>
                    <a:pt x="3318" y="1592"/>
                    <a:pt x="3302" y="1566"/>
                  </a:cubicBezTo>
                  <a:cubicBezTo>
                    <a:pt x="3295" y="1527"/>
                    <a:pt x="3282" y="1487"/>
                    <a:pt x="3260" y="1454"/>
                  </a:cubicBezTo>
                  <a:cubicBezTo>
                    <a:pt x="3264" y="1368"/>
                    <a:pt x="3233" y="1310"/>
                    <a:pt x="3309" y="1285"/>
                  </a:cubicBezTo>
                  <a:cubicBezTo>
                    <a:pt x="3319" y="1270"/>
                    <a:pt x="3342" y="1261"/>
                    <a:pt x="3344" y="1243"/>
                  </a:cubicBezTo>
                  <a:cubicBezTo>
                    <a:pt x="3354" y="1139"/>
                    <a:pt x="3341" y="1113"/>
                    <a:pt x="3281" y="1053"/>
                  </a:cubicBezTo>
                  <a:cubicBezTo>
                    <a:pt x="3272" y="1025"/>
                    <a:pt x="3260" y="1011"/>
                    <a:pt x="3239" y="990"/>
                  </a:cubicBezTo>
                  <a:cubicBezTo>
                    <a:pt x="3227" y="953"/>
                    <a:pt x="3151" y="877"/>
                    <a:pt x="3112" y="864"/>
                  </a:cubicBezTo>
                  <a:cubicBezTo>
                    <a:pt x="3089" y="866"/>
                    <a:pt x="3064" y="864"/>
                    <a:pt x="3042" y="871"/>
                  </a:cubicBezTo>
                  <a:cubicBezTo>
                    <a:pt x="3028" y="875"/>
                    <a:pt x="2976" y="946"/>
                    <a:pt x="2965" y="962"/>
                  </a:cubicBezTo>
                  <a:cubicBezTo>
                    <a:pt x="2951" y="1033"/>
                    <a:pt x="2900" y="1077"/>
                    <a:pt x="2831" y="1088"/>
                  </a:cubicBezTo>
                  <a:cubicBezTo>
                    <a:pt x="2746" y="1122"/>
                    <a:pt x="2763" y="1108"/>
                    <a:pt x="2628" y="1095"/>
                  </a:cubicBezTo>
                  <a:cubicBezTo>
                    <a:pt x="2579" y="1058"/>
                    <a:pt x="2537" y="1012"/>
                    <a:pt x="2494" y="969"/>
                  </a:cubicBezTo>
                  <a:cubicBezTo>
                    <a:pt x="2464" y="939"/>
                    <a:pt x="2455" y="917"/>
                    <a:pt x="2410" y="906"/>
                  </a:cubicBezTo>
                  <a:cubicBezTo>
                    <a:pt x="2370" y="881"/>
                    <a:pt x="2337" y="852"/>
                    <a:pt x="2291" y="843"/>
                  </a:cubicBezTo>
                  <a:cubicBezTo>
                    <a:pt x="2267" y="819"/>
                    <a:pt x="2238" y="790"/>
                    <a:pt x="2206" y="779"/>
                  </a:cubicBezTo>
                  <a:cubicBezTo>
                    <a:pt x="2166" y="749"/>
                    <a:pt x="2118" y="717"/>
                    <a:pt x="2073" y="695"/>
                  </a:cubicBezTo>
                  <a:cubicBezTo>
                    <a:pt x="2036" y="677"/>
                    <a:pt x="2015" y="646"/>
                    <a:pt x="1974" y="632"/>
                  </a:cubicBezTo>
                  <a:cubicBezTo>
                    <a:pt x="1950" y="608"/>
                    <a:pt x="1937" y="598"/>
                    <a:pt x="1904" y="590"/>
                  </a:cubicBezTo>
                  <a:cubicBezTo>
                    <a:pt x="1897" y="583"/>
                    <a:pt x="1891" y="575"/>
                    <a:pt x="1883" y="569"/>
                  </a:cubicBezTo>
                  <a:cubicBezTo>
                    <a:pt x="1877" y="564"/>
                    <a:pt x="1868" y="549"/>
                    <a:pt x="1862" y="555"/>
                  </a:cubicBezTo>
                  <a:cubicBezTo>
                    <a:pt x="1817" y="605"/>
                    <a:pt x="1812" y="675"/>
                    <a:pt x="1764" y="723"/>
                  </a:cubicBezTo>
                  <a:cubicBezTo>
                    <a:pt x="1748" y="770"/>
                    <a:pt x="1737" y="724"/>
                    <a:pt x="1722" y="702"/>
                  </a:cubicBezTo>
                  <a:cubicBezTo>
                    <a:pt x="1713" y="648"/>
                    <a:pt x="1697" y="636"/>
                    <a:pt x="1658" y="597"/>
                  </a:cubicBezTo>
                  <a:cubicBezTo>
                    <a:pt x="1647" y="564"/>
                    <a:pt x="1616" y="533"/>
                    <a:pt x="1595" y="505"/>
                  </a:cubicBezTo>
                  <a:cubicBezTo>
                    <a:pt x="1580" y="459"/>
                    <a:pt x="1545" y="420"/>
                    <a:pt x="1511" y="386"/>
                  </a:cubicBezTo>
                  <a:cubicBezTo>
                    <a:pt x="1494" y="336"/>
                    <a:pt x="1441" y="291"/>
                    <a:pt x="1398" y="260"/>
                  </a:cubicBezTo>
                  <a:cubicBezTo>
                    <a:pt x="1367" y="212"/>
                    <a:pt x="1403" y="258"/>
                    <a:pt x="1363" y="231"/>
                  </a:cubicBezTo>
                  <a:cubicBezTo>
                    <a:pt x="1348" y="221"/>
                    <a:pt x="1336" y="206"/>
                    <a:pt x="1321" y="196"/>
                  </a:cubicBezTo>
                  <a:cubicBezTo>
                    <a:pt x="1304" y="145"/>
                    <a:pt x="1248" y="106"/>
                    <a:pt x="1216" y="63"/>
                  </a:cubicBezTo>
                  <a:cubicBezTo>
                    <a:pt x="1214" y="51"/>
                    <a:pt x="1216" y="38"/>
                    <a:pt x="1209" y="28"/>
                  </a:cubicBezTo>
                  <a:cubicBezTo>
                    <a:pt x="1208" y="27"/>
                    <a:pt x="1151" y="2"/>
                    <a:pt x="1146" y="0"/>
                  </a:cubicBezTo>
                  <a:cubicBezTo>
                    <a:pt x="1118" y="5"/>
                    <a:pt x="1088" y="5"/>
                    <a:pt x="1061" y="14"/>
                  </a:cubicBezTo>
                  <a:cubicBezTo>
                    <a:pt x="1053" y="17"/>
                    <a:pt x="1030" y="47"/>
                    <a:pt x="1026" y="56"/>
                  </a:cubicBezTo>
                  <a:cubicBezTo>
                    <a:pt x="1006" y="105"/>
                    <a:pt x="1008" y="187"/>
                    <a:pt x="963" y="217"/>
                  </a:cubicBezTo>
                  <a:cubicBezTo>
                    <a:pt x="907" y="198"/>
                    <a:pt x="870" y="151"/>
                    <a:pt x="829" y="112"/>
                  </a:cubicBezTo>
                  <a:cubicBezTo>
                    <a:pt x="810" y="94"/>
                    <a:pt x="750" y="86"/>
                    <a:pt x="731" y="84"/>
                  </a:cubicBezTo>
                  <a:cubicBezTo>
                    <a:pt x="677" y="66"/>
                    <a:pt x="672" y="55"/>
                    <a:pt x="661" y="112"/>
                  </a:cubicBezTo>
                  <a:cubicBezTo>
                    <a:pt x="661" y="114"/>
                    <a:pt x="677" y="335"/>
                    <a:pt x="661" y="386"/>
                  </a:cubicBezTo>
                  <a:cubicBezTo>
                    <a:pt x="659" y="393"/>
                    <a:pt x="647" y="390"/>
                    <a:pt x="640" y="393"/>
                  </a:cubicBezTo>
                  <a:cubicBezTo>
                    <a:pt x="619" y="404"/>
                    <a:pt x="597" y="415"/>
                    <a:pt x="577" y="428"/>
                  </a:cubicBezTo>
                  <a:cubicBezTo>
                    <a:pt x="564" y="448"/>
                    <a:pt x="552" y="470"/>
                    <a:pt x="541" y="491"/>
                  </a:cubicBezTo>
                  <a:cubicBezTo>
                    <a:pt x="538" y="498"/>
                    <a:pt x="539" y="507"/>
                    <a:pt x="534" y="512"/>
                  </a:cubicBezTo>
                  <a:cubicBezTo>
                    <a:pt x="531" y="515"/>
                    <a:pt x="525" y="512"/>
                    <a:pt x="520" y="512"/>
                  </a:cubicBezTo>
                </a:path>
              </a:pathLst>
            </a:custGeom>
            <a:noFill/>
            <a:ln w="28575">
              <a:solidFill>
                <a:srgbClr val="FF0000"/>
              </a:solidFill>
              <a:round/>
              <a:headEnd/>
              <a:tailEnd/>
            </a:ln>
            <a:effectLst/>
          </p:spPr>
          <p:txBody>
            <a:bodyPr wrap="none"/>
            <a:lstStyle/>
            <a:p>
              <a:endParaRPr lang="fr-FR"/>
            </a:p>
          </p:txBody>
        </p:sp>
        <p:sp>
          <p:nvSpPr>
            <p:cNvPr id="5" name="Line 4"/>
            <p:cNvSpPr>
              <a:spLocks noChangeShapeType="1"/>
            </p:cNvSpPr>
            <p:nvPr/>
          </p:nvSpPr>
          <p:spPr bwMode="auto">
            <a:xfrm flipV="1">
              <a:off x="3216" y="3168"/>
              <a:ext cx="480" cy="240"/>
            </a:xfrm>
            <a:prstGeom prst="line">
              <a:avLst/>
            </a:prstGeom>
            <a:noFill/>
            <a:ln w="28575">
              <a:solidFill>
                <a:srgbClr val="00FF00"/>
              </a:solidFill>
              <a:round/>
              <a:headEnd/>
              <a:tailEnd/>
            </a:ln>
            <a:effectLst/>
          </p:spPr>
          <p:txBody>
            <a:bodyPr wrap="none"/>
            <a:lstStyle/>
            <a:p>
              <a:endParaRPr lang="fr-FR"/>
            </a:p>
          </p:txBody>
        </p:sp>
        <p:sp>
          <p:nvSpPr>
            <p:cNvPr id="6" name="Line 5"/>
            <p:cNvSpPr>
              <a:spLocks noChangeShapeType="1"/>
            </p:cNvSpPr>
            <p:nvPr/>
          </p:nvSpPr>
          <p:spPr bwMode="auto">
            <a:xfrm>
              <a:off x="2160" y="2496"/>
              <a:ext cx="432" cy="288"/>
            </a:xfrm>
            <a:prstGeom prst="line">
              <a:avLst/>
            </a:prstGeom>
            <a:noFill/>
            <a:ln w="28575">
              <a:solidFill>
                <a:srgbClr val="00FF00"/>
              </a:solidFill>
              <a:round/>
              <a:headEnd/>
              <a:tailEnd/>
            </a:ln>
            <a:effectLst/>
          </p:spPr>
          <p:txBody>
            <a:bodyPr wrap="none"/>
            <a:lstStyle/>
            <a:p>
              <a:endParaRPr lang="fr-FR"/>
            </a:p>
          </p:txBody>
        </p:sp>
        <p:sp>
          <p:nvSpPr>
            <p:cNvPr id="7" name="Line 6"/>
            <p:cNvSpPr>
              <a:spLocks noChangeShapeType="1"/>
            </p:cNvSpPr>
            <p:nvPr/>
          </p:nvSpPr>
          <p:spPr bwMode="auto">
            <a:xfrm>
              <a:off x="2976" y="2304"/>
              <a:ext cx="528" cy="48"/>
            </a:xfrm>
            <a:prstGeom prst="line">
              <a:avLst/>
            </a:prstGeom>
            <a:noFill/>
            <a:ln w="28575">
              <a:solidFill>
                <a:srgbClr val="00FF00"/>
              </a:solidFill>
              <a:round/>
              <a:headEnd/>
              <a:tailEnd/>
            </a:ln>
            <a:effectLst/>
          </p:spPr>
          <p:txBody>
            <a:bodyPr wrap="none"/>
            <a:lstStyle/>
            <a:p>
              <a:endParaRPr lang="fr-FR"/>
            </a:p>
          </p:txBody>
        </p:sp>
        <p:sp>
          <p:nvSpPr>
            <p:cNvPr id="8" name="Line 7"/>
            <p:cNvSpPr>
              <a:spLocks noChangeShapeType="1"/>
            </p:cNvSpPr>
            <p:nvPr/>
          </p:nvSpPr>
          <p:spPr bwMode="auto">
            <a:xfrm>
              <a:off x="2784" y="2496"/>
              <a:ext cx="192" cy="384"/>
            </a:xfrm>
            <a:prstGeom prst="line">
              <a:avLst/>
            </a:prstGeom>
            <a:noFill/>
            <a:ln w="28575">
              <a:solidFill>
                <a:srgbClr val="00FF00"/>
              </a:solidFill>
              <a:round/>
              <a:headEnd/>
              <a:tailEnd/>
            </a:ln>
            <a:effectLst/>
          </p:spPr>
          <p:txBody>
            <a:bodyPr wrap="none"/>
            <a:lstStyle/>
            <a:p>
              <a:endParaRPr lang="fr-FR"/>
            </a:p>
          </p:txBody>
        </p:sp>
        <p:sp>
          <p:nvSpPr>
            <p:cNvPr id="9" name="Line 8"/>
            <p:cNvSpPr>
              <a:spLocks noChangeShapeType="1"/>
            </p:cNvSpPr>
            <p:nvPr/>
          </p:nvSpPr>
          <p:spPr bwMode="auto">
            <a:xfrm flipV="1">
              <a:off x="3984" y="2688"/>
              <a:ext cx="432" cy="192"/>
            </a:xfrm>
            <a:prstGeom prst="line">
              <a:avLst/>
            </a:prstGeom>
            <a:noFill/>
            <a:ln w="28575">
              <a:solidFill>
                <a:srgbClr val="00FF00"/>
              </a:solidFill>
              <a:round/>
              <a:headEnd/>
              <a:tailEnd/>
            </a:ln>
            <a:effectLst/>
          </p:spPr>
          <p:txBody>
            <a:bodyPr wrap="none"/>
            <a:lstStyle/>
            <a:p>
              <a:endParaRPr lang="fr-FR"/>
            </a:p>
          </p:txBody>
        </p:sp>
        <p:sp>
          <p:nvSpPr>
            <p:cNvPr id="10" name="Line 9"/>
            <p:cNvSpPr>
              <a:spLocks noChangeShapeType="1"/>
            </p:cNvSpPr>
            <p:nvPr/>
          </p:nvSpPr>
          <p:spPr bwMode="auto">
            <a:xfrm flipV="1">
              <a:off x="2304" y="1824"/>
              <a:ext cx="384" cy="96"/>
            </a:xfrm>
            <a:prstGeom prst="line">
              <a:avLst/>
            </a:prstGeom>
            <a:noFill/>
            <a:ln w="28575">
              <a:solidFill>
                <a:srgbClr val="00FF00"/>
              </a:solidFill>
              <a:round/>
              <a:headEnd/>
              <a:tailEnd/>
            </a:ln>
            <a:effectLst/>
          </p:spPr>
          <p:txBody>
            <a:bodyPr wrap="none"/>
            <a:lstStyle/>
            <a:p>
              <a:endParaRPr lang="fr-FR"/>
            </a:p>
          </p:txBody>
        </p:sp>
        <p:sp>
          <p:nvSpPr>
            <p:cNvPr id="11" name="Line 10"/>
            <p:cNvSpPr>
              <a:spLocks noChangeShapeType="1"/>
            </p:cNvSpPr>
            <p:nvPr/>
          </p:nvSpPr>
          <p:spPr bwMode="auto">
            <a:xfrm>
              <a:off x="3216" y="2736"/>
              <a:ext cx="432" cy="336"/>
            </a:xfrm>
            <a:prstGeom prst="line">
              <a:avLst/>
            </a:prstGeom>
            <a:noFill/>
            <a:ln w="28575">
              <a:solidFill>
                <a:srgbClr val="00FF00"/>
              </a:solidFill>
              <a:round/>
              <a:headEnd/>
              <a:tailEnd/>
            </a:ln>
            <a:effectLst/>
          </p:spPr>
          <p:txBody>
            <a:bodyPr wrap="none"/>
            <a:lstStyle/>
            <a:p>
              <a:endParaRPr lang="fr-FR"/>
            </a:p>
          </p:txBody>
        </p:sp>
        <p:sp>
          <p:nvSpPr>
            <p:cNvPr id="12" name="Line 11"/>
            <p:cNvSpPr>
              <a:spLocks noChangeShapeType="1"/>
            </p:cNvSpPr>
            <p:nvPr/>
          </p:nvSpPr>
          <p:spPr bwMode="auto">
            <a:xfrm>
              <a:off x="3936" y="3168"/>
              <a:ext cx="0" cy="336"/>
            </a:xfrm>
            <a:prstGeom prst="line">
              <a:avLst/>
            </a:prstGeom>
            <a:noFill/>
            <a:ln w="28575">
              <a:solidFill>
                <a:srgbClr val="00FF00"/>
              </a:solidFill>
              <a:round/>
              <a:headEnd/>
              <a:tailEnd/>
            </a:ln>
            <a:effectLst/>
          </p:spPr>
          <p:txBody>
            <a:bodyPr wrap="none"/>
            <a:lstStyle/>
            <a:p>
              <a:endParaRPr lang="fr-FR"/>
            </a:p>
          </p:txBody>
        </p:sp>
        <p:sp>
          <p:nvSpPr>
            <p:cNvPr id="13" name="Line 12"/>
            <p:cNvSpPr>
              <a:spLocks noChangeShapeType="1"/>
            </p:cNvSpPr>
            <p:nvPr/>
          </p:nvSpPr>
          <p:spPr bwMode="auto">
            <a:xfrm>
              <a:off x="1920" y="2064"/>
              <a:ext cx="528" cy="48"/>
            </a:xfrm>
            <a:prstGeom prst="line">
              <a:avLst/>
            </a:prstGeom>
            <a:noFill/>
            <a:ln w="28575">
              <a:solidFill>
                <a:srgbClr val="00FF00"/>
              </a:solidFill>
              <a:round/>
              <a:headEnd/>
              <a:tailEnd/>
            </a:ln>
            <a:effectLst/>
          </p:spPr>
          <p:txBody>
            <a:bodyPr wrap="none"/>
            <a:lstStyle/>
            <a:p>
              <a:endParaRPr lang="fr-FR"/>
            </a:p>
          </p:txBody>
        </p:sp>
      </p:grpSp>
      <p:sp>
        <p:nvSpPr>
          <p:cNvPr id="14" name="Text Box 13"/>
          <p:cNvSpPr txBox="1">
            <a:spLocks noChangeArrowheads="1"/>
          </p:cNvSpPr>
          <p:nvPr/>
        </p:nvSpPr>
        <p:spPr bwMode="auto">
          <a:xfrm>
            <a:off x="1357290" y="1489075"/>
            <a:ext cx="7309180" cy="430887"/>
          </a:xfrm>
          <a:prstGeom prst="rect">
            <a:avLst/>
          </a:prstGeom>
          <a:noFill/>
          <a:ln w="9525">
            <a:noFill/>
            <a:miter lim="800000"/>
            <a:headEnd/>
            <a:tailEnd/>
          </a:ln>
          <a:effectLst/>
        </p:spPr>
        <p:txBody>
          <a:bodyPr wrap="none">
            <a:spAutoFit/>
          </a:bodyPr>
          <a:lstStyle/>
          <a:p>
            <a:pPr algn="ctr"/>
            <a:r>
              <a:rPr lang="fr-FR" sz="2200" dirty="0"/>
              <a:t>Placement </a:t>
            </a:r>
            <a:r>
              <a:rPr lang="fr-FR" sz="2200" b="1" dirty="0"/>
              <a:t>aléatoire</a:t>
            </a:r>
            <a:r>
              <a:rPr lang="fr-FR" sz="2200" dirty="0"/>
              <a:t> de 10 </a:t>
            </a:r>
            <a:r>
              <a:rPr lang="fr-FR" sz="2200" dirty="0" err="1"/>
              <a:t>transects</a:t>
            </a:r>
            <a:r>
              <a:rPr lang="fr-FR" sz="2200" dirty="0"/>
              <a:t> au sein de la zone d’étude</a:t>
            </a:r>
          </a:p>
        </p:txBody>
      </p:sp>
      <p:sp>
        <p:nvSpPr>
          <p:cNvPr id="15" name="Text Box 14"/>
          <p:cNvSpPr txBox="1">
            <a:spLocks noChangeArrowheads="1"/>
          </p:cNvSpPr>
          <p:nvPr/>
        </p:nvSpPr>
        <p:spPr bwMode="auto">
          <a:xfrm>
            <a:off x="2630505" y="642918"/>
            <a:ext cx="4441825" cy="549275"/>
          </a:xfrm>
          <a:prstGeom prst="rect">
            <a:avLst/>
          </a:prstGeom>
          <a:noFill/>
          <a:ln w="9525">
            <a:noFill/>
            <a:miter lim="800000"/>
            <a:headEnd/>
            <a:tailEnd/>
          </a:ln>
          <a:effectLst/>
        </p:spPr>
        <p:txBody>
          <a:bodyPr wrap="none">
            <a:spAutoFit/>
          </a:bodyPr>
          <a:lstStyle/>
          <a:p>
            <a:r>
              <a:rPr lang="fr-FR" sz="3000" b="1" dirty="0"/>
              <a:t>Echantillonnage simple</a:t>
            </a:r>
          </a:p>
        </p:txBody>
      </p:sp>
      <p:sp>
        <p:nvSpPr>
          <p:cNvPr id="16" name="Line 17"/>
          <p:cNvSpPr>
            <a:spLocks noChangeShapeType="1"/>
          </p:cNvSpPr>
          <p:nvPr/>
        </p:nvSpPr>
        <p:spPr bwMode="auto">
          <a:xfrm flipV="1">
            <a:off x="6227763" y="5300663"/>
            <a:ext cx="576262" cy="720725"/>
          </a:xfrm>
          <a:prstGeom prst="line">
            <a:avLst/>
          </a:prstGeom>
          <a:noFill/>
          <a:ln w="28575">
            <a:solidFill>
              <a:srgbClr val="00FF00"/>
            </a:solidFill>
            <a:round/>
            <a:headEnd/>
            <a:tailEnd/>
          </a:ln>
          <a:effectLst/>
        </p:spPr>
        <p:txBody>
          <a:bodyPr wrap="none"/>
          <a:lstStyle/>
          <a:p>
            <a:endParaRPr lang="fr-FR"/>
          </a:p>
        </p:txBody>
      </p:sp>
      <p:sp>
        <p:nvSpPr>
          <p:cNvPr id="17" name="ZoneTexte 16"/>
          <p:cNvSpPr txBox="1"/>
          <p:nvPr/>
        </p:nvSpPr>
        <p:spPr>
          <a:xfrm>
            <a:off x="0" y="0"/>
            <a:ext cx="3499676" cy="677108"/>
          </a:xfrm>
          <a:prstGeom prst="rect">
            <a:avLst/>
          </a:prstGeom>
          <a:noFill/>
        </p:spPr>
        <p:txBody>
          <a:bodyPr wrap="none" rtlCol="0">
            <a:spAutoFit/>
          </a:bodyPr>
          <a:lstStyle/>
          <a:p>
            <a:r>
              <a:rPr lang="fr-FR" sz="3800" b="1" dirty="0" smtClean="0"/>
              <a:t>Echantillonner</a:t>
            </a:r>
            <a:endParaRPr lang="fr-FR" sz="3800" b="1"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p:cNvSpPr txBox="1"/>
          <p:nvPr/>
        </p:nvSpPr>
        <p:spPr>
          <a:xfrm rot="16200000">
            <a:off x="-1037158" y="4823317"/>
            <a:ext cx="3037113" cy="677108"/>
          </a:xfrm>
          <a:prstGeom prst="rect">
            <a:avLst/>
          </a:prstGeom>
          <a:noFill/>
        </p:spPr>
        <p:txBody>
          <a:bodyPr wrap="none" rtlCol="0">
            <a:spAutoFit/>
          </a:bodyPr>
          <a:lstStyle/>
          <a:p>
            <a:r>
              <a:rPr lang="fr-FR" sz="3800" b="1" dirty="0" smtClean="0"/>
              <a:t>Introduction</a:t>
            </a:r>
            <a:endParaRPr lang="fr-FR" sz="3800" b="1" dirty="0"/>
          </a:p>
        </p:txBody>
      </p:sp>
      <p:pic>
        <p:nvPicPr>
          <p:cNvPr id="49153" name="Picture 1"/>
          <p:cNvPicPr>
            <a:picLocks noChangeAspect="1" noChangeArrowheads="1"/>
          </p:cNvPicPr>
          <p:nvPr/>
        </p:nvPicPr>
        <p:blipFill>
          <a:blip r:embed="rId2" cstate="print"/>
          <a:srcRect/>
          <a:stretch>
            <a:fillRect/>
          </a:stretch>
        </p:blipFill>
        <p:spPr bwMode="auto">
          <a:xfrm>
            <a:off x="1043608" y="1340768"/>
            <a:ext cx="8075207" cy="4896544"/>
          </a:xfrm>
          <a:prstGeom prst="rect">
            <a:avLst/>
          </a:prstGeom>
          <a:noFill/>
          <a:ln w="9525">
            <a:noFill/>
            <a:miter lim="800000"/>
            <a:headEnd/>
            <a:tailEnd/>
          </a:ln>
        </p:spPr>
      </p:pic>
      <p:sp>
        <p:nvSpPr>
          <p:cNvPr id="10" name="ZoneTexte 9"/>
          <p:cNvSpPr txBox="1"/>
          <p:nvPr/>
        </p:nvSpPr>
        <p:spPr>
          <a:xfrm>
            <a:off x="683568" y="404664"/>
            <a:ext cx="8064324" cy="523220"/>
          </a:xfrm>
          <a:prstGeom prst="rect">
            <a:avLst/>
          </a:prstGeom>
          <a:noFill/>
        </p:spPr>
        <p:txBody>
          <a:bodyPr wrap="none" rtlCol="0">
            <a:spAutoFit/>
          </a:bodyPr>
          <a:lstStyle/>
          <a:p>
            <a:r>
              <a:rPr lang="fr-FR" sz="2800" b="1" dirty="0" smtClean="0"/>
              <a:t>La gestion des population: une science quantitative…</a:t>
            </a:r>
            <a:endParaRPr lang="fr-FR" sz="2800" b="1"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2500298" y="642918"/>
            <a:ext cx="4824413" cy="549275"/>
          </a:xfrm>
          <a:prstGeom prst="rect">
            <a:avLst/>
          </a:prstGeom>
          <a:noFill/>
          <a:ln w="9525">
            <a:noFill/>
            <a:miter lim="800000"/>
            <a:headEnd/>
            <a:tailEnd/>
          </a:ln>
          <a:effectLst/>
        </p:spPr>
        <p:txBody>
          <a:bodyPr wrap="none">
            <a:spAutoFit/>
          </a:bodyPr>
          <a:lstStyle/>
          <a:p>
            <a:r>
              <a:rPr lang="fr-FR" sz="3000" b="1" dirty="0"/>
              <a:t>Echantillonnage dirigé - 1</a:t>
            </a:r>
          </a:p>
        </p:txBody>
      </p:sp>
      <p:sp>
        <p:nvSpPr>
          <p:cNvPr id="4" name="Text Box 5"/>
          <p:cNvSpPr txBox="1">
            <a:spLocks noChangeArrowheads="1"/>
          </p:cNvSpPr>
          <p:nvPr/>
        </p:nvSpPr>
        <p:spPr bwMode="auto">
          <a:xfrm>
            <a:off x="467544" y="1571612"/>
            <a:ext cx="8425631" cy="4401205"/>
          </a:xfrm>
          <a:prstGeom prst="rect">
            <a:avLst/>
          </a:prstGeom>
          <a:noFill/>
          <a:ln w="9525">
            <a:noFill/>
            <a:miter lim="800000"/>
            <a:headEnd/>
            <a:tailEnd/>
          </a:ln>
          <a:effectLst/>
        </p:spPr>
        <p:txBody>
          <a:bodyPr wrap="square">
            <a:spAutoFit/>
          </a:bodyPr>
          <a:lstStyle/>
          <a:p>
            <a:r>
              <a:rPr lang="fr-FR" sz="2000" dirty="0"/>
              <a:t>Problème : que faire des zones pour lesquelles on sait qu’il n’y a pas d’individus </a:t>
            </a:r>
            <a:endParaRPr lang="fr-FR" sz="2000" dirty="0" smtClean="0"/>
          </a:p>
          <a:p>
            <a:r>
              <a:rPr lang="fr-FR" sz="2000" dirty="0" smtClean="0"/>
              <a:t>	(</a:t>
            </a:r>
            <a:r>
              <a:rPr lang="fr-FR" sz="2000" i="1" dirty="0" smtClean="0"/>
              <a:t>ex milieu terrestre pour une espèce aquatique</a:t>
            </a:r>
            <a:r>
              <a:rPr lang="fr-FR" sz="2000" dirty="0" smtClean="0"/>
              <a:t>….)?</a:t>
            </a:r>
          </a:p>
          <a:p>
            <a:endParaRPr lang="fr-FR" sz="2000" dirty="0"/>
          </a:p>
          <a:p>
            <a:r>
              <a:rPr lang="fr-FR" sz="2000" dirty="0"/>
              <a:t>Un tirage strictement aléatoire conduit à prospecter des zones sans intérêt et donc réduit le temps passé sur les zones intéressantes. </a:t>
            </a:r>
          </a:p>
          <a:p>
            <a:endParaRPr lang="fr-FR" sz="2000" dirty="0" smtClean="0"/>
          </a:p>
          <a:p>
            <a:r>
              <a:rPr lang="fr-FR" sz="2000" dirty="0" smtClean="0">
                <a:sym typeface="Wingdings" pitchFamily="2" charset="2"/>
              </a:rPr>
              <a:t></a:t>
            </a:r>
            <a:r>
              <a:rPr lang="fr-FR" sz="2000" dirty="0" smtClean="0"/>
              <a:t>toujours </a:t>
            </a:r>
            <a:r>
              <a:rPr lang="fr-FR" sz="2000" dirty="0"/>
              <a:t>définir </a:t>
            </a:r>
            <a:r>
              <a:rPr lang="fr-FR" sz="2000" b="1" dirty="0"/>
              <a:t>la zone </a:t>
            </a:r>
            <a:r>
              <a:rPr lang="fr-FR" sz="2000" b="1" dirty="0" smtClean="0"/>
              <a:t>occupée </a:t>
            </a:r>
            <a:r>
              <a:rPr lang="fr-FR" sz="2000" dirty="0"/>
              <a:t>par une population non pas en terme d’aire mais en terme de </a:t>
            </a:r>
            <a:r>
              <a:rPr lang="fr-FR" sz="2000" b="1" dirty="0"/>
              <a:t>surface occupée potentiellement </a:t>
            </a:r>
            <a:r>
              <a:rPr lang="fr-FR" sz="2000" dirty="0"/>
              <a:t>et prospecter dans cette surface…et </a:t>
            </a:r>
            <a:r>
              <a:rPr lang="fr-FR" sz="2000" b="1" dirty="0"/>
              <a:t>extrapoler à CETTE surface</a:t>
            </a:r>
            <a:r>
              <a:rPr lang="fr-FR" sz="2000" dirty="0"/>
              <a:t>…</a:t>
            </a:r>
          </a:p>
          <a:p>
            <a:endParaRPr lang="fr-FR" sz="2000" dirty="0" smtClean="0"/>
          </a:p>
          <a:p>
            <a:endParaRPr lang="fr-FR" sz="2000" dirty="0"/>
          </a:p>
          <a:p>
            <a:r>
              <a:rPr lang="fr-FR" sz="2000" b="1" i="1" dirty="0"/>
              <a:t>Attention aux abus </a:t>
            </a:r>
            <a:r>
              <a:rPr lang="fr-FR" sz="2000" i="1" dirty="0"/>
              <a:t>: prospecter les zones très favorables et extrapoler à l’ensemble des zones potentielles ou négliger l’importance de zones moins </a:t>
            </a:r>
            <a:r>
              <a:rPr lang="fr-FR" sz="2000" i="1" dirty="0" smtClean="0"/>
              <a:t>favorables.</a:t>
            </a:r>
            <a:endParaRPr lang="fr-FR" sz="2000" i="1" dirty="0"/>
          </a:p>
        </p:txBody>
      </p:sp>
      <p:sp>
        <p:nvSpPr>
          <p:cNvPr id="5" name="ZoneTexte 4"/>
          <p:cNvSpPr txBox="1"/>
          <p:nvPr/>
        </p:nvSpPr>
        <p:spPr>
          <a:xfrm>
            <a:off x="0" y="0"/>
            <a:ext cx="3499676" cy="677108"/>
          </a:xfrm>
          <a:prstGeom prst="rect">
            <a:avLst/>
          </a:prstGeom>
          <a:noFill/>
        </p:spPr>
        <p:txBody>
          <a:bodyPr wrap="none" rtlCol="0">
            <a:spAutoFit/>
          </a:bodyPr>
          <a:lstStyle/>
          <a:p>
            <a:r>
              <a:rPr lang="fr-FR" sz="3800" b="1" dirty="0" smtClean="0"/>
              <a:t>Echantillonner</a:t>
            </a:r>
            <a:endParaRPr lang="fr-FR" sz="3800" b="1"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2339975" y="571480"/>
            <a:ext cx="4824413" cy="549275"/>
          </a:xfrm>
          <a:prstGeom prst="rect">
            <a:avLst/>
          </a:prstGeom>
          <a:noFill/>
          <a:ln w="9525">
            <a:noFill/>
            <a:miter lim="800000"/>
            <a:headEnd/>
            <a:tailEnd/>
          </a:ln>
          <a:effectLst/>
        </p:spPr>
        <p:txBody>
          <a:bodyPr wrap="none">
            <a:spAutoFit/>
          </a:bodyPr>
          <a:lstStyle/>
          <a:p>
            <a:r>
              <a:rPr lang="fr-FR" sz="3000" b="1" dirty="0"/>
              <a:t>Echantillonnage dirigé - 2</a:t>
            </a:r>
          </a:p>
        </p:txBody>
      </p:sp>
      <p:grpSp>
        <p:nvGrpSpPr>
          <p:cNvPr id="4" name="Group 5"/>
          <p:cNvGrpSpPr>
            <a:grpSpLocks/>
          </p:cNvGrpSpPr>
          <p:nvPr/>
        </p:nvGrpSpPr>
        <p:grpSpPr bwMode="auto">
          <a:xfrm>
            <a:off x="1944688" y="2351088"/>
            <a:ext cx="5507037" cy="4246562"/>
            <a:chOff x="1225" y="1481"/>
            <a:chExt cx="3469" cy="2675"/>
          </a:xfrm>
        </p:grpSpPr>
        <p:sp>
          <p:nvSpPr>
            <p:cNvPr id="5" name="Freeform 6"/>
            <p:cNvSpPr>
              <a:spLocks/>
            </p:cNvSpPr>
            <p:nvPr/>
          </p:nvSpPr>
          <p:spPr bwMode="auto">
            <a:xfrm>
              <a:off x="1225" y="1481"/>
              <a:ext cx="3469" cy="2675"/>
            </a:xfrm>
            <a:custGeom>
              <a:avLst/>
              <a:gdLst/>
              <a:ahLst/>
              <a:cxnLst>
                <a:cxn ang="0">
                  <a:pos x="520" y="498"/>
                </a:cxn>
                <a:cxn ang="0">
                  <a:pos x="471" y="541"/>
                </a:cxn>
                <a:cxn ang="0">
                  <a:pos x="225" y="583"/>
                </a:cxn>
                <a:cxn ang="0">
                  <a:pos x="78" y="807"/>
                </a:cxn>
                <a:cxn ang="0">
                  <a:pos x="15" y="997"/>
                </a:cxn>
                <a:cxn ang="0">
                  <a:pos x="169" y="1257"/>
                </a:cxn>
                <a:cxn ang="0">
                  <a:pos x="373" y="1341"/>
                </a:cxn>
                <a:cxn ang="0">
                  <a:pos x="584" y="1531"/>
                </a:cxn>
                <a:cxn ang="0">
                  <a:pos x="773" y="1693"/>
                </a:cxn>
                <a:cxn ang="0">
                  <a:pos x="865" y="1742"/>
                </a:cxn>
                <a:cxn ang="0">
                  <a:pos x="1181" y="1847"/>
                </a:cxn>
                <a:cxn ang="0">
                  <a:pos x="1427" y="1931"/>
                </a:cxn>
                <a:cxn ang="0">
                  <a:pos x="1476" y="1995"/>
                </a:cxn>
                <a:cxn ang="0">
                  <a:pos x="1665" y="2100"/>
                </a:cxn>
                <a:cxn ang="0">
                  <a:pos x="2038" y="2184"/>
                </a:cxn>
                <a:cxn ang="0">
                  <a:pos x="2248" y="2261"/>
                </a:cxn>
                <a:cxn ang="0">
                  <a:pos x="2122" y="2233"/>
                </a:cxn>
                <a:cxn ang="0">
                  <a:pos x="1820" y="2205"/>
                </a:cxn>
                <a:cxn ang="0">
                  <a:pos x="1736" y="2304"/>
                </a:cxn>
                <a:cxn ang="0">
                  <a:pos x="2445" y="2479"/>
                </a:cxn>
                <a:cxn ang="0">
                  <a:pos x="2775" y="2585"/>
                </a:cxn>
                <a:cxn ang="0">
                  <a:pos x="3049" y="2662"/>
                </a:cxn>
                <a:cxn ang="0">
                  <a:pos x="3112" y="2465"/>
                </a:cxn>
                <a:cxn ang="0">
                  <a:pos x="3281" y="2297"/>
                </a:cxn>
                <a:cxn ang="0">
                  <a:pos x="3407" y="1770"/>
                </a:cxn>
                <a:cxn ang="0">
                  <a:pos x="3302" y="1566"/>
                </a:cxn>
                <a:cxn ang="0">
                  <a:pos x="3309" y="1285"/>
                </a:cxn>
                <a:cxn ang="0">
                  <a:pos x="3281" y="1053"/>
                </a:cxn>
                <a:cxn ang="0">
                  <a:pos x="3112" y="864"/>
                </a:cxn>
                <a:cxn ang="0">
                  <a:pos x="2965" y="962"/>
                </a:cxn>
                <a:cxn ang="0">
                  <a:pos x="2628" y="1095"/>
                </a:cxn>
                <a:cxn ang="0">
                  <a:pos x="2410" y="906"/>
                </a:cxn>
                <a:cxn ang="0">
                  <a:pos x="2206" y="779"/>
                </a:cxn>
                <a:cxn ang="0">
                  <a:pos x="1974" y="632"/>
                </a:cxn>
                <a:cxn ang="0">
                  <a:pos x="1883" y="569"/>
                </a:cxn>
                <a:cxn ang="0">
                  <a:pos x="1764" y="723"/>
                </a:cxn>
                <a:cxn ang="0">
                  <a:pos x="1658" y="597"/>
                </a:cxn>
                <a:cxn ang="0">
                  <a:pos x="1511" y="386"/>
                </a:cxn>
                <a:cxn ang="0">
                  <a:pos x="1363" y="231"/>
                </a:cxn>
                <a:cxn ang="0">
                  <a:pos x="1216" y="63"/>
                </a:cxn>
                <a:cxn ang="0">
                  <a:pos x="1146" y="0"/>
                </a:cxn>
                <a:cxn ang="0">
                  <a:pos x="1026" y="56"/>
                </a:cxn>
                <a:cxn ang="0">
                  <a:pos x="829" y="112"/>
                </a:cxn>
                <a:cxn ang="0">
                  <a:pos x="661" y="112"/>
                </a:cxn>
                <a:cxn ang="0">
                  <a:pos x="640" y="393"/>
                </a:cxn>
                <a:cxn ang="0">
                  <a:pos x="541" y="491"/>
                </a:cxn>
                <a:cxn ang="0">
                  <a:pos x="520" y="512"/>
                </a:cxn>
              </a:cxnLst>
              <a:rect l="0" t="0" r="r" b="b"/>
              <a:pathLst>
                <a:path w="3469" h="2675">
                  <a:moveTo>
                    <a:pt x="626" y="386"/>
                  </a:moveTo>
                  <a:cubicBezTo>
                    <a:pt x="609" y="437"/>
                    <a:pt x="559" y="465"/>
                    <a:pt x="520" y="498"/>
                  </a:cubicBezTo>
                  <a:cubicBezTo>
                    <a:pt x="511" y="506"/>
                    <a:pt x="501" y="511"/>
                    <a:pt x="492" y="519"/>
                  </a:cubicBezTo>
                  <a:cubicBezTo>
                    <a:pt x="484" y="526"/>
                    <a:pt x="481" y="539"/>
                    <a:pt x="471" y="541"/>
                  </a:cubicBezTo>
                  <a:cubicBezTo>
                    <a:pt x="418" y="551"/>
                    <a:pt x="364" y="550"/>
                    <a:pt x="310" y="555"/>
                  </a:cubicBezTo>
                  <a:cubicBezTo>
                    <a:pt x="278" y="563"/>
                    <a:pt x="257" y="577"/>
                    <a:pt x="225" y="583"/>
                  </a:cubicBezTo>
                  <a:cubicBezTo>
                    <a:pt x="181" y="627"/>
                    <a:pt x="154" y="669"/>
                    <a:pt x="120" y="723"/>
                  </a:cubicBezTo>
                  <a:cubicBezTo>
                    <a:pt x="104" y="749"/>
                    <a:pt x="96" y="781"/>
                    <a:pt x="78" y="807"/>
                  </a:cubicBezTo>
                  <a:cubicBezTo>
                    <a:pt x="69" y="845"/>
                    <a:pt x="47" y="875"/>
                    <a:pt x="36" y="913"/>
                  </a:cubicBezTo>
                  <a:cubicBezTo>
                    <a:pt x="28" y="941"/>
                    <a:pt x="15" y="997"/>
                    <a:pt x="15" y="997"/>
                  </a:cubicBezTo>
                  <a:cubicBezTo>
                    <a:pt x="19" y="1027"/>
                    <a:pt x="0" y="1173"/>
                    <a:pt x="64" y="1194"/>
                  </a:cubicBezTo>
                  <a:cubicBezTo>
                    <a:pt x="106" y="1236"/>
                    <a:pt x="120" y="1232"/>
                    <a:pt x="169" y="1257"/>
                  </a:cubicBezTo>
                  <a:cubicBezTo>
                    <a:pt x="202" y="1274"/>
                    <a:pt x="233" y="1298"/>
                    <a:pt x="267" y="1313"/>
                  </a:cubicBezTo>
                  <a:cubicBezTo>
                    <a:pt x="299" y="1327"/>
                    <a:pt x="339" y="1334"/>
                    <a:pt x="373" y="1341"/>
                  </a:cubicBezTo>
                  <a:cubicBezTo>
                    <a:pt x="384" y="1373"/>
                    <a:pt x="412" y="1402"/>
                    <a:pt x="436" y="1426"/>
                  </a:cubicBezTo>
                  <a:cubicBezTo>
                    <a:pt x="457" y="1490"/>
                    <a:pt x="522" y="1519"/>
                    <a:pt x="584" y="1531"/>
                  </a:cubicBezTo>
                  <a:cubicBezTo>
                    <a:pt x="622" y="1579"/>
                    <a:pt x="680" y="1617"/>
                    <a:pt x="738" y="1636"/>
                  </a:cubicBezTo>
                  <a:cubicBezTo>
                    <a:pt x="750" y="1655"/>
                    <a:pt x="757" y="1677"/>
                    <a:pt x="773" y="1693"/>
                  </a:cubicBezTo>
                  <a:cubicBezTo>
                    <a:pt x="778" y="1698"/>
                    <a:pt x="787" y="1697"/>
                    <a:pt x="794" y="1700"/>
                  </a:cubicBezTo>
                  <a:cubicBezTo>
                    <a:pt x="827" y="1716"/>
                    <a:pt x="825" y="1732"/>
                    <a:pt x="865" y="1742"/>
                  </a:cubicBezTo>
                  <a:cubicBezTo>
                    <a:pt x="908" y="1768"/>
                    <a:pt x="957" y="1803"/>
                    <a:pt x="1005" y="1819"/>
                  </a:cubicBezTo>
                  <a:cubicBezTo>
                    <a:pt x="1061" y="1838"/>
                    <a:pt x="1124" y="1833"/>
                    <a:pt x="1181" y="1847"/>
                  </a:cubicBezTo>
                  <a:cubicBezTo>
                    <a:pt x="1230" y="1880"/>
                    <a:pt x="1292" y="1875"/>
                    <a:pt x="1349" y="1889"/>
                  </a:cubicBezTo>
                  <a:cubicBezTo>
                    <a:pt x="1375" y="1905"/>
                    <a:pt x="1398" y="1922"/>
                    <a:pt x="1427" y="1931"/>
                  </a:cubicBezTo>
                  <a:cubicBezTo>
                    <a:pt x="1441" y="1945"/>
                    <a:pt x="1463" y="1954"/>
                    <a:pt x="1469" y="1973"/>
                  </a:cubicBezTo>
                  <a:cubicBezTo>
                    <a:pt x="1471" y="1980"/>
                    <a:pt x="1471" y="1989"/>
                    <a:pt x="1476" y="1995"/>
                  </a:cubicBezTo>
                  <a:cubicBezTo>
                    <a:pt x="1497" y="2022"/>
                    <a:pt x="1548" y="2050"/>
                    <a:pt x="1581" y="2058"/>
                  </a:cubicBezTo>
                  <a:cubicBezTo>
                    <a:pt x="1611" y="2076"/>
                    <a:pt x="1631" y="2092"/>
                    <a:pt x="1665" y="2100"/>
                  </a:cubicBezTo>
                  <a:cubicBezTo>
                    <a:pt x="1692" y="2117"/>
                    <a:pt x="1714" y="2143"/>
                    <a:pt x="1743" y="2156"/>
                  </a:cubicBezTo>
                  <a:cubicBezTo>
                    <a:pt x="1822" y="2191"/>
                    <a:pt x="1982" y="2182"/>
                    <a:pt x="2038" y="2184"/>
                  </a:cubicBezTo>
                  <a:cubicBezTo>
                    <a:pt x="2111" y="2200"/>
                    <a:pt x="2184" y="2202"/>
                    <a:pt x="2255" y="2226"/>
                  </a:cubicBezTo>
                  <a:cubicBezTo>
                    <a:pt x="2253" y="2238"/>
                    <a:pt x="2257" y="2254"/>
                    <a:pt x="2248" y="2261"/>
                  </a:cubicBezTo>
                  <a:cubicBezTo>
                    <a:pt x="2240" y="2267"/>
                    <a:pt x="2229" y="2256"/>
                    <a:pt x="2220" y="2254"/>
                  </a:cubicBezTo>
                  <a:cubicBezTo>
                    <a:pt x="2187" y="2247"/>
                    <a:pt x="2155" y="2238"/>
                    <a:pt x="2122" y="2233"/>
                  </a:cubicBezTo>
                  <a:cubicBezTo>
                    <a:pt x="2053" y="2222"/>
                    <a:pt x="1999" y="2198"/>
                    <a:pt x="1932" y="2191"/>
                  </a:cubicBezTo>
                  <a:cubicBezTo>
                    <a:pt x="1894" y="2194"/>
                    <a:pt x="1849" y="2181"/>
                    <a:pt x="1820" y="2205"/>
                  </a:cubicBezTo>
                  <a:cubicBezTo>
                    <a:pt x="1790" y="2229"/>
                    <a:pt x="1819" y="2221"/>
                    <a:pt x="1799" y="2247"/>
                  </a:cubicBezTo>
                  <a:cubicBezTo>
                    <a:pt x="1772" y="2282"/>
                    <a:pt x="1765" y="2285"/>
                    <a:pt x="1736" y="2304"/>
                  </a:cubicBezTo>
                  <a:cubicBezTo>
                    <a:pt x="1708" y="2346"/>
                    <a:pt x="1704" y="2375"/>
                    <a:pt x="1764" y="2395"/>
                  </a:cubicBezTo>
                  <a:cubicBezTo>
                    <a:pt x="1904" y="2535"/>
                    <a:pt x="2377" y="2478"/>
                    <a:pt x="2445" y="2479"/>
                  </a:cubicBezTo>
                  <a:cubicBezTo>
                    <a:pt x="2532" y="2514"/>
                    <a:pt x="2628" y="2491"/>
                    <a:pt x="2719" y="2521"/>
                  </a:cubicBezTo>
                  <a:cubicBezTo>
                    <a:pt x="2747" y="2549"/>
                    <a:pt x="2739" y="2573"/>
                    <a:pt x="2775" y="2585"/>
                  </a:cubicBezTo>
                  <a:cubicBezTo>
                    <a:pt x="2788" y="2625"/>
                    <a:pt x="2842" y="2640"/>
                    <a:pt x="2881" y="2648"/>
                  </a:cubicBezTo>
                  <a:cubicBezTo>
                    <a:pt x="2935" y="2675"/>
                    <a:pt x="2991" y="2672"/>
                    <a:pt x="3049" y="2662"/>
                  </a:cubicBezTo>
                  <a:cubicBezTo>
                    <a:pt x="3057" y="2639"/>
                    <a:pt x="3071" y="2622"/>
                    <a:pt x="3077" y="2599"/>
                  </a:cubicBezTo>
                  <a:cubicBezTo>
                    <a:pt x="3088" y="2553"/>
                    <a:pt x="3091" y="2507"/>
                    <a:pt x="3112" y="2465"/>
                  </a:cubicBezTo>
                  <a:cubicBezTo>
                    <a:pt x="3114" y="2457"/>
                    <a:pt x="3139" y="2362"/>
                    <a:pt x="3140" y="2360"/>
                  </a:cubicBezTo>
                  <a:cubicBezTo>
                    <a:pt x="3166" y="2313"/>
                    <a:pt x="3235" y="2306"/>
                    <a:pt x="3281" y="2297"/>
                  </a:cubicBezTo>
                  <a:cubicBezTo>
                    <a:pt x="3335" y="2261"/>
                    <a:pt x="3372" y="2209"/>
                    <a:pt x="3407" y="2156"/>
                  </a:cubicBezTo>
                  <a:cubicBezTo>
                    <a:pt x="3425" y="2029"/>
                    <a:pt x="3469" y="1895"/>
                    <a:pt x="3407" y="1770"/>
                  </a:cubicBezTo>
                  <a:cubicBezTo>
                    <a:pt x="3398" y="1725"/>
                    <a:pt x="3372" y="1680"/>
                    <a:pt x="3344" y="1643"/>
                  </a:cubicBezTo>
                  <a:cubicBezTo>
                    <a:pt x="3334" y="1614"/>
                    <a:pt x="3318" y="1592"/>
                    <a:pt x="3302" y="1566"/>
                  </a:cubicBezTo>
                  <a:cubicBezTo>
                    <a:pt x="3295" y="1527"/>
                    <a:pt x="3282" y="1487"/>
                    <a:pt x="3260" y="1454"/>
                  </a:cubicBezTo>
                  <a:cubicBezTo>
                    <a:pt x="3264" y="1368"/>
                    <a:pt x="3233" y="1310"/>
                    <a:pt x="3309" y="1285"/>
                  </a:cubicBezTo>
                  <a:cubicBezTo>
                    <a:pt x="3319" y="1270"/>
                    <a:pt x="3342" y="1261"/>
                    <a:pt x="3344" y="1243"/>
                  </a:cubicBezTo>
                  <a:cubicBezTo>
                    <a:pt x="3354" y="1139"/>
                    <a:pt x="3341" y="1113"/>
                    <a:pt x="3281" y="1053"/>
                  </a:cubicBezTo>
                  <a:cubicBezTo>
                    <a:pt x="3272" y="1025"/>
                    <a:pt x="3260" y="1011"/>
                    <a:pt x="3239" y="990"/>
                  </a:cubicBezTo>
                  <a:cubicBezTo>
                    <a:pt x="3227" y="953"/>
                    <a:pt x="3151" y="877"/>
                    <a:pt x="3112" y="864"/>
                  </a:cubicBezTo>
                  <a:cubicBezTo>
                    <a:pt x="3089" y="866"/>
                    <a:pt x="3064" y="864"/>
                    <a:pt x="3042" y="871"/>
                  </a:cubicBezTo>
                  <a:cubicBezTo>
                    <a:pt x="3028" y="875"/>
                    <a:pt x="2976" y="946"/>
                    <a:pt x="2965" y="962"/>
                  </a:cubicBezTo>
                  <a:cubicBezTo>
                    <a:pt x="2951" y="1033"/>
                    <a:pt x="2900" y="1077"/>
                    <a:pt x="2831" y="1088"/>
                  </a:cubicBezTo>
                  <a:cubicBezTo>
                    <a:pt x="2746" y="1122"/>
                    <a:pt x="2763" y="1108"/>
                    <a:pt x="2628" y="1095"/>
                  </a:cubicBezTo>
                  <a:cubicBezTo>
                    <a:pt x="2579" y="1058"/>
                    <a:pt x="2537" y="1012"/>
                    <a:pt x="2494" y="969"/>
                  </a:cubicBezTo>
                  <a:cubicBezTo>
                    <a:pt x="2464" y="939"/>
                    <a:pt x="2455" y="917"/>
                    <a:pt x="2410" y="906"/>
                  </a:cubicBezTo>
                  <a:cubicBezTo>
                    <a:pt x="2370" y="881"/>
                    <a:pt x="2337" y="852"/>
                    <a:pt x="2291" y="843"/>
                  </a:cubicBezTo>
                  <a:cubicBezTo>
                    <a:pt x="2267" y="819"/>
                    <a:pt x="2238" y="790"/>
                    <a:pt x="2206" y="779"/>
                  </a:cubicBezTo>
                  <a:cubicBezTo>
                    <a:pt x="2166" y="749"/>
                    <a:pt x="2118" y="717"/>
                    <a:pt x="2073" y="695"/>
                  </a:cubicBezTo>
                  <a:cubicBezTo>
                    <a:pt x="2036" y="677"/>
                    <a:pt x="2015" y="646"/>
                    <a:pt x="1974" y="632"/>
                  </a:cubicBezTo>
                  <a:cubicBezTo>
                    <a:pt x="1950" y="608"/>
                    <a:pt x="1937" y="598"/>
                    <a:pt x="1904" y="590"/>
                  </a:cubicBezTo>
                  <a:cubicBezTo>
                    <a:pt x="1897" y="583"/>
                    <a:pt x="1891" y="575"/>
                    <a:pt x="1883" y="569"/>
                  </a:cubicBezTo>
                  <a:cubicBezTo>
                    <a:pt x="1877" y="564"/>
                    <a:pt x="1868" y="549"/>
                    <a:pt x="1862" y="555"/>
                  </a:cubicBezTo>
                  <a:cubicBezTo>
                    <a:pt x="1817" y="605"/>
                    <a:pt x="1812" y="675"/>
                    <a:pt x="1764" y="723"/>
                  </a:cubicBezTo>
                  <a:cubicBezTo>
                    <a:pt x="1748" y="770"/>
                    <a:pt x="1737" y="724"/>
                    <a:pt x="1722" y="702"/>
                  </a:cubicBezTo>
                  <a:cubicBezTo>
                    <a:pt x="1713" y="648"/>
                    <a:pt x="1697" y="636"/>
                    <a:pt x="1658" y="597"/>
                  </a:cubicBezTo>
                  <a:cubicBezTo>
                    <a:pt x="1647" y="564"/>
                    <a:pt x="1616" y="533"/>
                    <a:pt x="1595" y="505"/>
                  </a:cubicBezTo>
                  <a:cubicBezTo>
                    <a:pt x="1580" y="459"/>
                    <a:pt x="1545" y="420"/>
                    <a:pt x="1511" y="386"/>
                  </a:cubicBezTo>
                  <a:cubicBezTo>
                    <a:pt x="1494" y="336"/>
                    <a:pt x="1441" y="291"/>
                    <a:pt x="1398" y="260"/>
                  </a:cubicBezTo>
                  <a:cubicBezTo>
                    <a:pt x="1367" y="212"/>
                    <a:pt x="1403" y="258"/>
                    <a:pt x="1363" y="231"/>
                  </a:cubicBezTo>
                  <a:cubicBezTo>
                    <a:pt x="1348" y="221"/>
                    <a:pt x="1336" y="206"/>
                    <a:pt x="1321" y="196"/>
                  </a:cubicBezTo>
                  <a:cubicBezTo>
                    <a:pt x="1304" y="145"/>
                    <a:pt x="1248" y="106"/>
                    <a:pt x="1216" y="63"/>
                  </a:cubicBezTo>
                  <a:cubicBezTo>
                    <a:pt x="1214" y="51"/>
                    <a:pt x="1216" y="38"/>
                    <a:pt x="1209" y="28"/>
                  </a:cubicBezTo>
                  <a:cubicBezTo>
                    <a:pt x="1208" y="27"/>
                    <a:pt x="1151" y="2"/>
                    <a:pt x="1146" y="0"/>
                  </a:cubicBezTo>
                  <a:cubicBezTo>
                    <a:pt x="1118" y="5"/>
                    <a:pt x="1088" y="5"/>
                    <a:pt x="1061" y="14"/>
                  </a:cubicBezTo>
                  <a:cubicBezTo>
                    <a:pt x="1053" y="17"/>
                    <a:pt x="1030" y="47"/>
                    <a:pt x="1026" y="56"/>
                  </a:cubicBezTo>
                  <a:cubicBezTo>
                    <a:pt x="1006" y="105"/>
                    <a:pt x="1008" y="187"/>
                    <a:pt x="963" y="217"/>
                  </a:cubicBezTo>
                  <a:cubicBezTo>
                    <a:pt x="907" y="198"/>
                    <a:pt x="870" y="151"/>
                    <a:pt x="829" y="112"/>
                  </a:cubicBezTo>
                  <a:cubicBezTo>
                    <a:pt x="810" y="94"/>
                    <a:pt x="750" y="86"/>
                    <a:pt x="731" y="84"/>
                  </a:cubicBezTo>
                  <a:cubicBezTo>
                    <a:pt x="677" y="66"/>
                    <a:pt x="672" y="55"/>
                    <a:pt x="661" y="112"/>
                  </a:cubicBezTo>
                  <a:cubicBezTo>
                    <a:pt x="661" y="114"/>
                    <a:pt x="677" y="335"/>
                    <a:pt x="661" y="386"/>
                  </a:cubicBezTo>
                  <a:cubicBezTo>
                    <a:pt x="659" y="393"/>
                    <a:pt x="647" y="390"/>
                    <a:pt x="640" y="393"/>
                  </a:cubicBezTo>
                  <a:cubicBezTo>
                    <a:pt x="619" y="404"/>
                    <a:pt x="597" y="415"/>
                    <a:pt x="577" y="428"/>
                  </a:cubicBezTo>
                  <a:cubicBezTo>
                    <a:pt x="564" y="448"/>
                    <a:pt x="552" y="470"/>
                    <a:pt x="541" y="491"/>
                  </a:cubicBezTo>
                  <a:cubicBezTo>
                    <a:pt x="538" y="498"/>
                    <a:pt x="539" y="507"/>
                    <a:pt x="534" y="512"/>
                  </a:cubicBezTo>
                  <a:cubicBezTo>
                    <a:pt x="531" y="515"/>
                    <a:pt x="525" y="512"/>
                    <a:pt x="520" y="512"/>
                  </a:cubicBezTo>
                </a:path>
              </a:pathLst>
            </a:custGeom>
            <a:noFill/>
            <a:ln w="28575">
              <a:solidFill>
                <a:srgbClr val="FF0000"/>
              </a:solidFill>
              <a:round/>
              <a:headEnd/>
              <a:tailEnd/>
            </a:ln>
            <a:effectLst/>
          </p:spPr>
          <p:txBody>
            <a:bodyPr wrap="none"/>
            <a:lstStyle/>
            <a:p>
              <a:endParaRPr lang="fr-FR"/>
            </a:p>
          </p:txBody>
        </p:sp>
        <p:sp>
          <p:nvSpPr>
            <p:cNvPr id="6" name="Line 7"/>
            <p:cNvSpPr>
              <a:spLocks noChangeShapeType="1"/>
            </p:cNvSpPr>
            <p:nvPr/>
          </p:nvSpPr>
          <p:spPr bwMode="auto">
            <a:xfrm flipV="1">
              <a:off x="3107" y="3113"/>
              <a:ext cx="317" cy="376"/>
            </a:xfrm>
            <a:prstGeom prst="line">
              <a:avLst/>
            </a:prstGeom>
            <a:noFill/>
            <a:ln w="28575">
              <a:solidFill>
                <a:srgbClr val="00FF00"/>
              </a:solidFill>
              <a:round/>
              <a:headEnd/>
              <a:tailEnd/>
            </a:ln>
            <a:effectLst/>
          </p:spPr>
          <p:txBody>
            <a:bodyPr wrap="none"/>
            <a:lstStyle/>
            <a:p>
              <a:endParaRPr lang="fr-FR"/>
            </a:p>
          </p:txBody>
        </p:sp>
        <p:sp>
          <p:nvSpPr>
            <p:cNvPr id="7" name="Line 8"/>
            <p:cNvSpPr>
              <a:spLocks noChangeShapeType="1"/>
            </p:cNvSpPr>
            <p:nvPr/>
          </p:nvSpPr>
          <p:spPr bwMode="auto">
            <a:xfrm flipV="1">
              <a:off x="1837" y="2160"/>
              <a:ext cx="544" cy="227"/>
            </a:xfrm>
            <a:prstGeom prst="line">
              <a:avLst/>
            </a:prstGeom>
            <a:noFill/>
            <a:ln w="28575">
              <a:solidFill>
                <a:srgbClr val="00FF00"/>
              </a:solidFill>
              <a:round/>
              <a:headEnd/>
              <a:tailEnd/>
            </a:ln>
            <a:effectLst/>
          </p:spPr>
          <p:txBody>
            <a:bodyPr wrap="none"/>
            <a:lstStyle/>
            <a:p>
              <a:endParaRPr lang="fr-FR"/>
            </a:p>
          </p:txBody>
        </p:sp>
        <p:sp>
          <p:nvSpPr>
            <p:cNvPr id="8" name="Line 9"/>
            <p:cNvSpPr>
              <a:spLocks noChangeShapeType="1"/>
            </p:cNvSpPr>
            <p:nvPr/>
          </p:nvSpPr>
          <p:spPr bwMode="auto">
            <a:xfrm>
              <a:off x="2517" y="2251"/>
              <a:ext cx="528" cy="48"/>
            </a:xfrm>
            <a:prstGeom prst="line">
              <a:avLst/>
            </a:prstGeom>
            <a:noFill/>
            <a:ln w="28575">
              <a:solidFill>
                <a:srgbClr val="00FF00"/>
              </a:solidFill>
              <a:round/>
              <a:headEnd/>
              <a:tailEnd/>
            </a:ln>
            <a:effectLst/>
          </p:spPr>
          <p:txBody>
            <a:bodyPr wrap="none"/>
            <a:lstStyle/>
            <a:p>
              <a:endParaRPr lang="fr-FR"/>
            </a:p>
          </p:txBody>
        </p:sp>
        <p:sp>
          <p:nvSpPr>
            <p:cNvPr id="9" name="Line 10"/>
            <p:cNvSpPr>
              <a:spLocks noChangeShapeType="1"/>
            </p:cNvSpPr>
            <p:nvPr/>
          </p:nvSpPr>
          <p:spPr bwMode="auto">
            <a:xfrm>
              <a:off x="2789" y="2478"/>
              <a:ext cx="192" cy="384"/>
            </a:xfrm>
            <a:prstGeom prst="line">
              <a:avLst/>
            </a:prstGeom>
            <a:noFill/>
            <a:ln w="28575">
              <a:solidFill>
                <a:srgbClr val="00FF00"/>
              </a:solidFill>
              <a:round/>
              <a:headEnd/>
              <a:tailEnd/>
            </a:ln>
            <a:effectLst/>
          </p:spPr>
          <p:txBody>
            <a:bodyPr wrap="none"/>
            <a:lstStyle/>
            <a:p>
              <a:endParaRPr lang="fr-FR"/>
            </a:p>
          </p:txBody>
        </p:sp>
        <p:sp>
          <p:nvSpPr>
            <p:cNvPr id="10" name="Line 11"/>
            <p:cNvSpPr>
              <a:spLocks noChangeShapeType="1"/>
            </p:cNvSpPr>
            <p:nvPr/>
          </p:nvSpPr>
          <p:spPr bwMode="auto">
            <a:xfrm flipV="1">
              <a:off x="4014" y="2614"/>
              <a:ext cx="432" cy="192"/>
            </a:xfrm>
            <a:prstGeom prst="line">
              <a:avLst/>
            </a:prstGeom>
            <a:noFill/>
            <a:ln w="28575">
              <a:solidFill>
                <a:srgbClr val="00FF00"/>
              </a:solidFill>
              <a:round/>
              <a:headEnd/>
              <a:tailEnd/>
            </a:ln>
            <a:effectLst/>
          </p:spPr>
          <p:txBody>
            <a:bodyPr wrap="none"/>
            <a:lstStyle/>
            <a:p>
              <a:endParaRPr lang="fr-FR"/>
            </a:p>
          </p:txBody>
        </p:sp>
        <p:sp>
          <p:nvSpPr>
            <p:cNvPr id="11" name="Line 12"/>
            <p:cNvSpPr>
              <a:spLocks noChangeShapeType="1"/>
            </p:cNvSpPr>
            <p:nvPr/>
          </p:nvSpPr>
          <p:spPr bwMode="auto">
            <a:xfrm flipH="1" flipV="1">
              <a:off x="2472" y="1752"/>
              <a:ext cx="45" cy="453"/>
            </a:xfrm>
            <a:prstGeom prst="line">
              <a:avLst/>
            </a:prstGeom>
            <a:noFill/>
            <a:ln w="28575">
              <a:solidFill>
                <a:srgbClr val="00FF00"/>
              </a:solidFill>
              <a:round/>
              <a:headEnd/>
              <a:tailEnd/>
            </a:ln>
            <a:effectLst/>
          </p:spPr>
          <p:txBody>
            <a:bodyPr wrap="none"/>
            <a:lstStyle/>
            <a:p>
              <a:endParaRPr lang="fr-FR"/>
            </a:p>
          </p:txBody>
        </p:sp>
        <p:sp>
          <p:nvSpPr>
            <p:cNvPr id="12" name="Line 13"/>
            <p:cNvSpPr>
              <a:spLocks noChangeShapeType="1"/>
            </p:cNvSpPr>
            <p:nvPr/>
          </p:nvSpPr>
          <p:spPr bwMode="auto">
            <a:xfrm>
              <a:off x="3696" y="2750"/>
              <a:ext cx="432" cy="336"/>
            </a:xfrm>
            <a:prstGeom prst="line">
              <a:avLst/>
            </a:prstGeom>
            <a:noFill/>
            <a:ln w="28575">
              <a:solidFill>
                <a:srgbClr val="00FF00"/>
              </a:solidFill>
              <a:round/>
              <a:headEnd/>
              <a:tailEnd/>
            </a:ln>
            <a:effectLst/>
          </p:spPr>
          <p:txBody>
            <a:bodyPr wrap="none"/>
            <a:lstStyle/>
            <a:p>
              <a:endParaRPr lang="fr-FR"/>
            </a:p>
          </p:txBody>
        </p:sp>
        <p:sp>
          <p:nvSpPr>
            <p:cNvPr id="13" name="Line 14"/>
            <p:cNvSpPr>
              <a:spLocks noChangeShapeType="1"/>
            </p:cNvSpPr>
            <p:nvPr/>
          </p:nvSpPr>
          <p:spPr bwMode="auto">
            <a:xfrm flipH="1">
              <a:off x="3606" y="3022"/>
              <a:ext cx="45" cy="408"/>
            </a:xfrm>
            <a:prstGeom prst="line">
              <a:avLst/>
            </a:prstGeom>
            <a:noFill/>
            <a:ln w="28575">
              <a:solidFill>
                <a:srgbClr val="00FF00"/>
              </a:solidFill>
              <a:round/>
              <a:headEnd/>
              <a:tailEnd/>
            </a:ln>
            <a:effectLst/>
          </p:spPr>
          <p:txBody>
            <a:bodyPr wrap="none"/>
            <a:lstStyle/>
            <a:p>
              <a:endParaRPr lang="fr-FR"/>
            </a:p>
          </p:txBody>
        </p:sp>
        <p:sp>
          <p:nvSpPr>
            <p:cNvPr id="14" name="Line 15"/>
            <p:cNvSpPr>
              <a:spLocks noChangeShapeType="1"/>
            </p:cNvSpPr>
            <p:nvPr/>
          </p:nvSpPr>
          <p:spPr bwMode="auto">
            <a:xfrm flipV="1">
              <a:off x="1701" y="1933"/>
              <a:ext cx="499" cy="136"/>
            </a:xfrm>
            <a:prstGeom prst="line">
              <a:avLst/>
            </a:prstGeom>
            <a:noFill/>
            <a:ln w="28575">
              <a:solidFill>
                <a:srgbClr val="00FF00"/>
              </a:solidFill>
              <a:round/>
              <a:headEnd/>
              <a:tailEnd/>
            </a:ln>
            <a:effectLst/>
          </p:spPr>
          <p:txBody>
            <a:bodyPr wrap="none"/>
            <a:lstStyle/>
            <a:p>
              <a:endParaRPr lang="fr-FR"/>
            </a:p>
          </p:txBody>
        </p:sp>
        <p:sp>
          <p:nvSpPr>
            <p:cNvPr id="15" name="Oval 16"/>
            <p:cNvSpPr>
              <a:spLocks noChangeArrowheads="1"/>
            </p:cNvSpPr>
            <p:nvPr/>
          </p:nvSpPr>
          <p:spPr bwMode="auto">
            <a:xfrm>
              <a:off x="1973" y="2387"/>
              <a:ext cx="726" cy="726"/>
            </a:xfrm>
            <a:prstGeom prst="ellipse">
              <a:avLst/>
            </a:prstGeom>
            <a:solidFill>
              <a:schemeClr val="accent1"/>
            </a:solidFill>
            <a:ln w="9525">
              <a:solidFill>
                <a:schemeClr val="tx1"/>
              </a:solidFill>
              <a:round/>
              <a:headEnd/>
              <a:tailEnd/>
            </a:ln>
            <a:effectLst/>
          </p:spPr>
          <p:txBody>
            <a:bodyPr wrap="none" anchor="ctr"/>
            <a:lstStyle/>
            <a:p>
              <a:pPr algn="ctr"/>
              <a:r>
                <a:rPr lang="fr-FR" sz="1400" dirty="0" smtClean="0"/>
                <a:t>lac</a:t>
              </a:r>
              <a:endParaRPr lang="fr-FR" sz="1400" dirty="0"/>
            </a:p>
          </p:txBody>
        </p:sp>
        <p:sp>
          <p:nvSpPr>
            <p:cNvPr id="16" name="Oval 17"/>
            <p:cNvSpPr>
              <a:spLocks noChangeArrowheads="1"/>
            </p:cNvSpPr>
            <p:nvPr/>
          </p:nvSpPr>
          <p:spPr bwMode="auto">
            <a:xfrm>
              <a:off x="3061" y="2296"/>
              <a:ext cx="363" cy="499"/>
            </a:xfrm>
            <a:prstGeom prst="ellipse">
              <a:avLst/>
            </a:prstGeom>
            <a:solidFill>
              <a:schemeClr val="accent1"/>
            </a:solidFill>
            <a:ln w="9525">
              <a:solidFill>
                <a:schemeClr val="tx1"/>
              </a:solidFill>
              <a:round/>
              <a:headEnd/>
              <a:tailEnd/>
            </a:ln>
            <a:effectLst/>
          </p:spPr>
          <p:txBody>
            <a:bodyPr wrap="none" anchor="ctr"/>
            <a:lstStyle/>
            <a:p>
              <a:pPr algn="ctr"/>
              <a:r>
                <a:rPr lang="fr-FR" sz="1000" dirty="0" smtClean="0"/>
                <a:t>lac</a:t>
              </a:r>
              <a:endParaRPr lang="fr-FR" sz="1000" dirty="0"/>
            </a:p>
          </p:txBody>
        </p:sp>
        <p:sp>
          <p:nvSpPr>
            <p:cNvPr id="17" name="Oval 18"/>
            <p:cNvSpPr>
              <a:spLocks noChangeArrowheads="1"/>
            </p:cNvSpPr>
            <p:nvPr/>
          </p:nvSpPr>
          <p:spPr bwMode="auto">
            <a:xfrm>
              <a:off x="3696" y="3158"/>
              <a:ext cx="953" cy="862"/>
            </a:xfrm>
            <a:prstGeom prst="ellipse">
              <a:avLst/>
            </a:prstGeom>
            <a:solidFill>
              <a:schemeClr val="accent1"/>
            </a:solidFill>
            <a:ln w="9525">
              <a:solidFill>
                <a:schemeClr val="tx1"/>
              </a:solidFill>
              <a:round/>
              <a:headEnd/>
              <a:tailEnd/>
            </a:ln>
            <a:effectLst/>
          </p:spPr>
          <p:txBody>
            <a:bodyPr wrap="none" anchor="ctr"/>
            <a:lstStyle/>
            <a:p>
              <a:pPr algn="ctr"/>
              <a:r>
                <a:rPr lang="fr-FR" dirty="0" smtClean="0"/>
                <a:t>lac</a:t>
              </a:r>
              <a:endParaRPr lang="fr-FR" dirty="0"/>
            </a:p>
          </p:txBody>
        </p:sp>
        <p:sp>
          <p:nvSpPr>
            <p:cNvPr id="18" name="Line 19"/>
            <p:cNvSpPr>
              <a:spLocks noChangeShapeType="1"/>
            </p:cNvSpPr>
            <p:nvPr/>
          </p:nvSpPr>
          <p:spPr bwMode="auto">
            <a:xfrm>
              <a:off x="1519" y="2296"/>
              <a:ext cx="192" cy="384"/>
            </a:xfrm>
            <a:prstGeom prst="line">
              <a:avLst/>
            </a:prstGeom>
            <a:noFill/>
            <a:ln w="28575">
              <a:solidFill>
                <a:srgbClr val="00FF00"/>
              </a:solidFill>
              <a:round/>
              <a:headEnd/>
              <a:tailEnd/>
            </a:ln>
            <a:effectLst/>
          </p:spPr>
          <p:txBody>
            <a:bodyPr wrap="none"/>
            <a:lstStyle/>
            <a:p>
              <a:endParaRPr lang="fr-FR"/>
            </a:p>
          </p:txBody>
        </p:sp>
        <p:sp>
          <p:nvSpPr>
            <p:cNvPr id="19" name="Line 20"/>
            <p:cNvSpPr>
              <a:spLocks noChangeShapeType="1"/>
            </p:cNvSpPr>
            <p:nvPr/>
          </p:nvSpPr>
          <p:spPr bwMode="auto">
            <a:xfrm flipV="1">
              <a:off x="2653" y="3022"/>
              <a:ext cx="432" cy="192"/>
            </a:xfrm>
            <a:prstGeom prst="line">
              <a:avLst/>
            </a:prstGeom>
            <a:noFill/>
            <a:ln w="28575">
              <a:solidFill>
                <a:srgbClr val="00FF00"/>
              </a:solidFill>
              <a:round/>
              <a:headEnd/>
              <a:tailEnd/>
            </a:ln>
            <a:effectLst/>
          </p:spPr>
          <p:txBody>
            <a:bodyPr wrap="none"/>
            <a:lstStyle/>
            <a:p>
              <a:endParaRPr lang="fr-FR"/>
            </a:p>
          </p:txBody>
        </p:sp>
      </p:grpSp>
      <p:sp>
        <p:nvSpPr>
          <p:cNvPr id="20" name="Text Box 21"/>
          <p:cNvSpPr txBox="1">
            <a:spLocks noChangeArrowheads="1"/>
          </p:cNvSpPr>
          <p:nvPr/>
        </p:nvSpPr>
        <p:spPr bwMode="auto">
          <a:xfrm>
            <a:off x="1142976" y="1357298"/>
            <a:ext cx="7532712" cy="762000"/>
          </a:xfrm>
          <a:prstGeom prst="rect">
            <a:avLst/>
          </a:prstGeom>
          <a:noFill/>
          <a:ln w="9525">
            <a:noFill/>
            <a:miter lim="800000"/>
            <a:headEnd/>
            <a:tailEnd/>
          </a:ln>
          <a:effectLst/>
        </p:spPr>
        <p:txBody>
          <a:bodyPr wrap="square">
            <a:spAutoFit/>
          </a:bodyPr>
          <a:lstStyle/>
          <a:p>
            <a:pPr algn="ctr"/>
            <a:r>
              <a:rPr lang="fr-FR" sz="2200" dirty="0"/>
              <a:t>Placement aléatoire de 10 </a:t>
            </a:r>
            <a:r>
              <a:rPr lang="fr-FR" sz="2200" dirty="0" err="1"/>
              <a:t>transects</a:t>
            </a:r>
            <a:r>
              <a:rPr lang="fr-FR" sz="2200" dirty="0"/>
              <a:t> au sein de </a:t>
            </a:r>
            <a:r>
              <a:rPr lang="fr-FR" sz="2200" b="1" dirty="0"/>
              <a:t>l’aire potentielle </a:t>
            </a:r>
            <a:r>
              <a:rPr lang="fr-FR" sz="2200" dirty="0"/>
              <a:t>en excluant les zones non </a:t>
            </a:r>
            <a:r>
              <a:rPr lang="fr-FR" sz="2200" dirty="0" smtClean="0"/>
              <a:t>occupées (</a:t>
            </a:r>
            <a:r>
              <a:rPr lang="fr-FR" sz="2200" i="1" dirty="0" smtClean="0"/>
              <a:t>ex lacs</a:t>
            </a:r>
            <a:r>
              <a:rPr lang="fr-FR" sz="2200" dirty="0" smtClean="0"/>
              <a:t>). </a:t>
            </a:r>
            <a:endParaRPr lang="fr-FR" sz="2200" dirty="0"/>
          </a:p>
        </p:txBody>
      </p:sp>
      <p:sp>
        <p:nvSpPr>
          <p:cNvPr id="21" name="ZoneTexte 20"/>
          <p:cNvSpPr txBox="1"/>
          <p:nvPr/>
        </p:nvSpPr>
        <p:spPr>
          <a:xfrm>
            <a:off x="0" y="0"/>
            <a:ext cx="3499676" cy="677108"/>
          </a:xfrm>
          <a:prstGeom prst="rect">
            <a:avLst/>
          </a:prstGeom>
          <a:noFill/>
        </p:spPr>
        <p:txBody>
          <a:bodyPr wrap="none" rtlCol="0">
            <a:spAutoFit/>
          </a:bodyPr>
          <a:lstStyle/>
          <a:p>
            <a:r>
              <a:rPr lang="fr-FR" sz="3800" b="1" dirty="0" smtClean="0"/>
              <a:t>Echantillonner</a:t>
            </a:r>
            <a:endParaRPr lang="fr-FR" sz="3800" b="1"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467544" y="1571612"/>
            <a:ext cx="8390736" cy="4401205"/>
          </a:xfrm>
          <a:prstGeom prst="rect">
            <a:avLst/>
          </a:prstGeom>
          <a:noFill/>
          <a:ln w="9525">
            <a:noFill/>
            <a:miter lim="800000"/>
            <a:headEnd/>
            <a:tailEnd/>
          </a:ln>
          <a:effectLst/>
        </p:spPr>
        <p:txBody>
          <a:bodyPr wrap="square">
            <a:spAutoFit/>
          </a:bodyPr>
          <a:lstStyle/>
          <a:p>
            <a:r>
              <a:rPr lang="fr-FR" sz="2000" dirty="0"/>
              <a:t>Dans certaines situations on </a:t>
            </a:r>
            <a:r>
              <a:rPr lang="fr-FR" sz="2000" dirty="0" err="1"/>
              <a:t>pré-suppose</a:t>
            </a:r>
            <a:r>
              <a:rPr lang="fr-FR" sz="2000" dirty="0"/>
              <a:t> des </a:t>
            </a:r>
            <a:r>
              <a:rPr lang="fr-FR" sz="2000" b="1" dirty="0"/>
              <a:t>différences de densité selon des caractéristiques de l’habitat</a:t>
            </a:r>
            <a:r>
              <a:rPr lang="fr-FR" sz="2000" dirty="0"/>
              <a:t>…</a:t>
            </a:r>
          </a:p>
          <a:p>
            <a:endParaRPr lang="fr-FR" sz="2000" dirty="0"/>
          </a:p>
          <a:p>
            <a:r>
              <a:rPr lang="fr-FR" sz="2000" dirty="0" smtClean="0">
                <a:sym typeface="Wingdings" pitchFamily="2" charset="2"/>
              </a:rPr>
              <a:t> </a:t>
            </a:r>
            <a:r>
              <a:rPr lang="fr-FR" sz="2000" dirty="0" smtClean="0"/>
              <a:t>augmente </a:t>
            </a:r>
            <a:r>
              <a:rPr lang="fr-FR" sz="2000" dirty="0"/>
              <a:t>la variation au sein de notre échantillon et réduit la précision des estimations. </a:t>
            </a:r>
          </a:p>
          <a:p>
            <a:endParaRPr lang="fr-FR" sz="2000" dirty="0"/>
          </a:p>
          <a:p>
            <a:r>
              <a:rPr lang="fr-FR" sz="2000" dirty="0"/>
              <a:t>En statistique on parle dans ce cas de « </a:t>
            </a:r>
            <a:r>
              <a:rPr lang="fr-FR" sz="2000" b="1" dirty="0"/>
              <a:t>strates</a:t>
            </a:r>
            <a:r>
              <a:rPr lang="fr-FR" sz="2000" dirty="0"/>
              <a:t> », chaque strate ayant une estimation différente…</a:t>
            </a:r>
          </a:p>
          <a:p>
            <a:endParaRPr lang="fr-FR" sz="2000" dirty="0"/>
          </a:p>
          <a:p>
            <a:endParaRPr lang="fr-FR" sz="2000" i="1" dirty="0"/>
          </a:p>
          <a:p>
            <a:r>
              <a:rPr lang="fr-FR" sz="2000" i="1" dirty="0" smtClean="0"/>
              <a:t>Ex: la </a:t>
            </a:r>
            <a:r>
              <a:rPr lang="fr-FR" sz="2000" i="1" dirty="0"/>
              <a:t>taille des humains peut être estimée globalement mais la précision sera probablement faible ; par contre, on peut stratifier par groupes plus homogènes comme le sexe, l’âge, l’ethnie...</a:t>
            </a:r>
          </a:p>
          <a:p>
            <a:endParaRPr lang="fr-FR" sz="2000" dirty="0"/>
          </a:p>
        </p:txBody>
      </p:sp>
      <p:sp>
        <p:nvSpPr>
          <p:cNvPr id="5" name="Text Box 5"/>
          <p:cNvSpPr txBox="1">
            <a:spLocks noChangeArrowheads="1"/>
          </p:cNvSpPr>
          <p:nvPr/>
        </p:nvSpPr>
        <p:spPr bwMode="auto">
          <a:xfrm>
            <a:off x="2339975" y="714356"/>
            <a:ext cx="5160963" cy="549275"/>
          </a:xfrm>
          <a:prstGeom prst="rect">
            <a:avLst/>
          </a:prstGeom>
          <a:noFill/>
          <a:ln w="9525">
            <a:noFill/>
            <a:miter lim="800000"/>
            <a:headEnd/>
            <a:tailEnd/>
          </a:ln>
          <a:effectLst/>
        </p:spPr>
        <p:txBody>
          <a:bodyPr wrap="none">
            <a:spAutoFit/>
          </a:bodyPr>
          <a:lstStyle/>
          <a:p>
            <a:r>
              <a:rPr lang="fr-FR" sz="3000" b="1" dirty="0"/>
              <a:t>Echantillonnage stratifié - 1</a:t>
            </a:r>
          </a:p>
        </p:txBody>
      </p:sp>
      <p:sp>
        <p:nvSpPr>
          <p:cNvPr id="6" name="ZoneTexte 5"/>
          <p:cNvSpPr txBox="1"/>
          <p:nvPr/>
        </p:nvSpPr>
        <p:spPr>
          <a:xfrm>
            <a:off x="0" y="0"/>
            <a:ext cx="3499676" cy="677108"/>
          </a:xfrm>
          <a:prstGeom prst="rect">
            <a:avLst/>
          </a:prstGeom>
          <a:noFill/>
        </p:spPr>
        <p:txBody>
          <a:bodyPr wrap="none" rtlCol="0">
            <a:spAutoFit/>
          </a:bodyPr>
          <a:lstStyle/>
          <a:p>
            <a:r>
              <a:rPr lang="fr-FR" sz="3800" b="1" dirty="0" smtClean="0"/>
              <a:t>Echantillonner</a:t>
            </a:r>
            <a:endParaRPr lang="fr-FR" sz="3800" b="1"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899592" y="1412875"/>
            <a:ext cx="7920558" cy="1015663"/>
          </a:xfrm>
          <a:prstGeom prst="rect">
            <a:avLst/>
          </a:prstGeom>
          <a:noFill/>
          <a:ln w="9525">
            <a:noFill/>
            <a:miter lim="800000"/>
            <a:headEnd/>
            <a:tailEnd/>
          </a:ln>
          <a:effectLst/>
        </p:spPr>
        <p:txBody>
          <a:bodyPr wrap="square">
            <a:spAutoFit/>
          </a:bodyPr>
          <a:lstStyle/>
          <a:p>
            <a:r>
              <a:rPr lang="fr-FR" sz="2000" dirty="0" smtClean="0">
                <a:sym typeface="Wingdings" pitchFamily="2" charset="2"/>
              </a:rPr>
              <a:t> </a:t>
            </a:r>
            <a:r>
              <a:rPr lang="fr-FR" sz="2000" b="1" dirty="0" smtClean="0"/>
              <a:t>procédure </a:t>
            </a:r>
            <a:r>
              <a:rPr lang="fr-FR" sz="2000" b="1" dirty="0"/>
              <a:t>d’échantillonnage « stratifié » </a:t>
            </a:r>
            <a:r>
              <a:rPr lang="fr-FR" sz="2000" dirty="0" smtClean="0"/>
              <a:t> = tirer </a:t>
            </a:r>
            <a:r>
              <a:rPr lang="fr-FR" sz="2000" dirty="0"/>
              <a:t>aléatoirement des échantillons dans des zones identifiées comme étant différentes et </a:t>
            </a:r>
            <a:r>
              <a:rPr lang="fr-FR" sz="2000" dirty="0" smtClean="0"/>
              <a:t>le </a:t>
            </a:r>
            <a:r>
              <a:rPr lang="fr-FR" sz="2000" dirty="0"/>
              <a:t>préciser par la suite dans l’analyse</a:t>
            </a:r>
            <a:r>
              <a:rPr lang="fr-FR" sz="2000" dirty="0" smtClean="0"/>
              <a:t>.</a:t>
            </a:r>
            <a:endParaRPr lang="fr-FR" sz="2000" dirty="0"/>
          </a:p>
        </p:txBody>
      </p:sp>
      <p:sp>
        <p:nvSpPr>
          <p:cNvPr id="5" name="ZoneTexte 4"/>
          <p:cNvSpPr txBox="1"/>
          <p:nvPr/>
        </p:nvSpPr>
        <p:spPr>
          <a:xfrm>
            <a:off x="0" y="0"/>
            <a:ext cx="3499676" cy="677108"/>
          </a:xfrm>
          <a:prstGeom prst="rect">
            <a:avLst/>
          </a:prstGeom>
          <a:noFill/>
        </p:spPr>
        <p:txBody>
          <a:bodyPr wrap="none" rtlCol="0">
            <a:spAutoFit/>
          </a:bodyPr>
          <a:lstStyle/>
          <a:p>
            <a:r>
              <a:rPr lang="fr-FR" sz="3800" b="1" dirty="0" smtClean="0"/>
              <a:t>Echantillonner</a:t>
            </a:r>
            <a:endParaRPr lang="fr-FR" sz="3800" b="1" dirty="0"/>
          </a:p>
        </p:txBody>
      </p:sp>
      <p:sp>
        <p:nvSpPr>
          <p:cNvPr id="6" name="Text Box 5"/>
          <p:cNvSpPr txBox="1">
            <a:spLocks noChangeArrowheads="1"/>
          </p:cNvSpPr>
          <p:nvPr/>
        </p:nvSpPr>
        <p:spPr bwMode="auto">
          <a:xfrm>
            <a:off x="2339975" y="714356"/>
            <a:ext cx="4532138" cy="553998"/>
          </a:xfrm>
          <a:prstGeom prst="rect">
            <a:avLst/>
          </a:prstGeom>
          <a:noFill/>
          <a:ln w="9525">
            <a:noFill/>
            <a:miter lim="800000"/>
            <a:headEnd/>
            <a:tailEnd/>
          </a:ln>
          <a:effectLst/>
        </p:spPr>
        <p:txBody>
          <a:bodyPr wrap="none">
            <a:spAutoFit/>
          </a:bodyPr>
          <a:lstStyle/>
          <a:p>
            <a:r>
              <a:rPr lang="fr-FR" sz="3000" b="1" dirty="0"/>
              <a:t>Echantillonnage stratifié - </a:t>
            </a:r>
            <a:r>
              <a:rPr lang="fr-FR" sz="3000" b="1" dirty="0" smtClean="0"/>
              <a:t>2</a:t>
            </a:r>
            <a:endParaRPr lang="fr-FR" sz="3000" b="1" dirty="0"/>
          </a:p>
        </p:txBody>
      </p:sp>
      <p:sp>
        <p:nvSpPr>
          <p:cNvPr id="8" name="Freeform 3"/>
          <p:cNvSpPr>
            <a:spLocks/>
          </p:cNvSpPr>
          <p:nvPr/>
        </p:nvSpPr>
        <p:spPr bwMode="auto">
          <a:xfrm>
            <a:off x="251520" y="2422798"/>
            <a:ext cx="5507037" cy="4246562"/>
          </a:xfrm>
          <a:custGeom>
            <a:avLst/>
            <a:gdLst/>
            <a:ahLst/>
            <a:cxnLst>
              <a:cxn ang="0">
                <a:pos x="520" y="498"/>
              </a:cxn>
              <a:cxn ang="0">
                <a:pos x="471" y="541"/>
              </a:cxn>
              <a:cxn ang="0">
                <a:pos x="225" y="583"/>
              </a:cxn>
              <a:cxn ang="0">
                <a:pos x="78" y="807"/>
              </a:cxn>
              <a:cxn ang="0">
                <a:pos x="15" y="997"/>
              </a:cxn>
              <a:cxn ang="0">
                <a:pos x="169" y="1257"/>
              </a:cxn>
              <a:cxn ang="0">
                <a:pos x="373" y="1341"/>
              </a:cxn>
              <a:cxn ang="0">
                <a:pos x="584" y="1531"/>
              </a:cxn>
              <a:cxn ang="0">
                <a:pos x="773" y="1693"/>
              </a:cxn>
              <a:cxn ang="0">
                <a:pos x="865" y="1742"/>
              </a:cxn>
              <a:cxn ang="0">
                <a:pos x="1181" y="1847"/>
              </a:cxn>
              <a:cxn ang="0">
                <a:pos x="1427" y="1931"/>
              </a:cxn>
              <a:cxn ang="0">
                <a:pos x="1476" y="1995"/>
              </a:cxn>
              <a:cxn ang="0">
                <a:pos x="1665" y="2100"/>
              </a:cxn>
              <a:cxn ang="0">
                <a:pos x="2038" y="2184"/>
              </a:cxn>
              <a:cxn ang="0">
                <a:pos x="2248" y="2261"/>
              </a:cxn>
              <a:cxn ang="0">
                <a:pos x="2122" y="2233"/>
              </a:cxn>
              <a:cxn ang="0">
                <a:pos x="1820" y="2205"/>
              </a:cxn>
              <a:cxn ang="0">
                <a:pos x="1736" y="2304"/>
              </a:cxn>
              <a:cxn ang="0">
                <a:pos x="2445" y="2479"/>
              </a:cxn>
              <a:cxn ang="0">
                <a:pos x="2775" y="2585"/>
              </a:cxn>
              <a:cxn ang="0">
                <a:pos x="3049" y="2662"/>
              </a:cxn>
              <a:cxn ang="0">
                <a:pos x="3112" y="2465"/>
              </a:cxn>
              <a:cxn ang="0">
                <a:pos x="3281" y="2297"/>
              </a:cxn>
              <a:cxn ang="0">
                <a:pos x="3407" y="1770"/>
              </a:cxn>
              <a:cxn ang="0">
                <a:pos x="3302" y="1566"/>
              </a:cxn>
              <a:cxn ang="0">
                <a:pos x="3309" y="1285"/>
              </a:cxn>
              <a:cxn ang="0">
                <a:pos x="3281" y="1053"/>
              </a:cxn>
              <a:cxn ang="0">
                <a:pos x="3112" y="864"/>
              </a:cxn>
              <a:cxn ang="0">
                <a:pos x="2965" y="962"/>
              </a:cxn>
              <a:cxn ang="0">
                <a:pos x="2628" y="1095"/>
              </a:cxn>
              <a:cxn ang="0">
                <a:pos x="2410" y="906"/>
              </a:cxn>
              <a:cxn ang="0">
                <a:pos x="2206" y="779"/>
              </a:cxn>
              <a:cxn ang="0">
                <a:pos x="1974" y="632"/>
              </a:cxn>
              <a:cxn ang="0">
                <a:pos x="1883" y="569"/>
              </a:cxn>
              <a:cxn ang="0">
                <a:pos x="1764" y="723"/>
              </a:cxn>
              <a:cxn ang="0">
                <a:pos x="1658" y="597"/>
              </a:cxn>
              <a:cxn ang="0">
                <a:pos x="1511" y="386"/>
              </a:cxn>
              <a:cxn ang="0">
                <a:pos x="1363" y="231"/>
              </a:cxn>
              <a:cxn ang="0">
                <a:pos x="1216" y="63"/>
              </a:cxn>
              <a:cxn ang="0">
                <a:pos x="1146" y="0"/>
              </a:cxn>
              <a:cxn ang="0">
                <a:pos x="1026" y="56"/>
              </a:cxn>
              <a:cxn ang="0">
                <a:pos x="829" y="112"/>
              </a:cxn>
              <a:cxn ang="0">
                <a:pos x="661" y="112"/>
              </a:cxn>
              <a:cxn ang="0">
                <a:pos x="640" y="393"/>
              </a:cxn>
              <a:cxn ang="0">
                <a:pos x="541" y="491"/>
              </a:cxn>
              <a:cxn ang="0">
                <a:pos x="520" y="512"/>
              </a:cxn>
            </a:cxnLst>
            <a:rect l="0" t="0" r="r" b="b"/>
            <a:pathLst>
              <a:path w="3469" h="2675">
                <a:moveTo>
                  <a:pt x="626" y="386"/>
                </a:moveTo>
                <a:cubicBezTo>
                  <a:pt x="609" y="437"/>
                  <a:pt x="559" y="465"/>
                  <a:pt x="520" y="498"/>
                </a:cubicBezTo>
                <a:cubicBezTo>
                  <a:pt x="511" y="506"/>
                  <a:pt x="501" y="511"/>
                  <a:pt x="492" y="519"/>
                </a:cubicBezTo>
                <a:cubicBezTo>
                  <a:pt x="484" y="526"/>
                  <a:pt x="481" y="539"/>
                  <a:pt x="471" y="541"/>
                </a:cubicBezTo>
                <a:cubicBezTo>
                  <a:pt x="418" y="551"/>
                  <a:pt x="364" y="550"/>
                  <a:pt x="310" y="555"/>
                </a:cubicBezTo>
                <a:cubicBezTo>
                  <a:pt x="278" y="563"/>
                  <a:pt x="257" y="577"/>
                  <a:pt x="225" y="583"/>
                </a:cubicBezTo>
                <a:cubicBezTo>
                  <a:pt x="181" y="627"/>
                  <a:pt x="154" y="669"/>
                  <a:pt x="120" y="723"/>
                </a:cubicBezTo>
                <a:cubicBezTo>
                  <a:pt x="104" y="749"/>
                  <a:pt x="96" y="781"/>
                  <a:pt x="78" y="807"/>
                </a:cubicBezTo>
                <a:cubicBezTo>
                  <a:pt x="69" y="845"/>
                  <a:pt x="47" y="875"/>
                  <a:pt x="36" y="913"/>
                </a:cubicBezTo>
                <a:cubicBezTo>
                  <a:pt x="28" y="941"/>
                  <a:pt x="15" y="997"/>
                  <a:pt x="15" y="997"/>
                </a:cubicBezTo>
                <a:cubicBezTo>
                  <a:pt x="19" y="1027"/>
                  <a:pt x="0" y="1173"/>
                  <a:pt x="64" y="1194"/>
                </a:cubicBezTo>
                <a:cubicBezTo>
                  <a:pt x="106" y="1236"/>
                  <a:pt x="120" y="1232"/>
                  <a:pt x="169" y="1257"/>
                </a:cubicBezTo>
                <a:cubicBezTo>
                  <a:pt x="202" y="1274"/>
                  <a:pt x="233" y="1298"/>
                  <a:pt x="267" y="1313"/>
                </a:cubicBezTo>
                <a:cubicBezTo>
                  <a:pt x="299" y="1327"/>
                  <a:pt x="339" y="1334"/>
                  <a:pt x="373" y="1341"/>
                </a:cubicBezTo>
                <a:cubicBezTo>
                  <a:pt x="384" y="1373"/>
                  <a:pt x="412" y="1402"/>
                  <a:pt x="436" y="1426"/>
                </a:cubicBezTo>
                <a:cubicBezTo>
                  <a:pt x="457" y="1490"/>
                  <a:pt x="522" y="1519"/>
                  <a:pt x="584" y="1531"/>
                </a:cubicBezTo>
                <a:cubicBezTo>
                  <a:pt x="622" y="1579"/>
                  <a:pt x="680" y="1617"/>
                  <a:pt x="738" y="1636"/>
                </a:cubicBezTo>
                <a:cubicBezTo>
                  <a:pt x="750" y="1655"/>
                  <a:pt x="757" y="1677"/>
                  <a:pt x="773" y="1693"/>
                </a:cubicBezTo>
                <a:cubicBezTo>
                  <a:pt x="778" y="1698"/>
                  <a:pt x="787" y="1697"/>
                  <a:pt x="794" y="1700"/>
                </a:cubicBezTo>
                <a:cubicBezTo>
                  <a:pt x="827" y="1716"/>
                  <a:pt x="825" y="1732"/>
                  <a:pt x="865" y="1742"/>
                </a:cubicBezTo>
                <a:cubicBezTo>
                  <a:pt x="908" y="1768"/>
                  <a:pt x="957" y="1803"/>
                  <a:pt x="1005" y="1819"/>
                </a:cubicBezTo>
                <a:cubicBezTo>
                  <a:pt x="1061" y="1838"/>
                  <a:pt x="1124" y="1833"/>
                  <a:pt x="1181" y="1847"/>
                </a:cubicBezTo>
                <a:cubicBezTo>
                  <a:pt x="1230" y="1880"/>
                  <a:pt x="1292" y="1875"/>
                  <a:pt x="1349" y="1889"/>
                </a:cubicBezTo>
                <a:cubicBezTo>
                  <a:pt x="1375" y="1905"/>
                  <a:pt x="1398" y="1922"/>
                  <a:pt x="1427" y="1931"/>
                </a:cubicBezTo>
                <a:cubicBezTo>
                  <a:pt x="1441" y="1945"/>
                  <a:pt x="1463" y="1954"/>
                  <a:pt x="1469" y="1973"/>
                </a:cubicBezTo>
                <a:cubicBezTo>
                  <a:pt x="1471" y="1980"/>
                  <a:pt x="1471" y="1989"/>
                  <a:pt x="1476" y="1995"/>
                </a:cubicBezTo>
                <a:cubicBezTo>
                  <a:pt x="1497" y="2022"/>
                  <a:pt x="1548" y="2050"/>
                  <a:pt x="1581" y="2058"/>
                </a:cubicBezTo>
                <a:cubicBezTo>
                  <a:pt x="1611" y="2076"/>
                  <a:pt x="1631" y="2092"/>
                  <a:pt x="1665" y="2100"/>
                </a:cubicBezTo>
                <a:cubicBezTo>
                  <a:pt x="1692" y="2117"/>
                  <a:pt x="1714" y="2143"/>
                  <a:pt x="1743" y="2156"/>
                </a:cubicBezTo>
                <a:cubicBezTo>
                  <a:pt x="1822" y="2191"/>
                  <a:pt x="1982" y="2182"/>
                  <a:pt x="2038" y="2184"/>
                </a:cubicBezTo>
                <a:cubicBezTo>
                  <a:pt x="2111" y="2200"/>
                  <a:pt x="2184" y="2202"/>
                  <a:pt x="2255" y="2226"/>
                </a:cubicBezTo>
                <a:cubicBezTo>
                  <a:pt x="2253" y="2238"/>
                  <a:pt x="2257" y="2254"/>
                  <a:pt x="2248" y="2261"/>
                </a:cubicBezTo>
                <a:cubicBezTo>
                  <a:pt x="2240" y="2267"/>
                  <a:pt x="2229" y="2256"/>
                  <a:pt x="2220" y="2254"/>
                </a:cubicBezTo>
                <a:cubicBezTo>
                  <a:pt x="2187" y="2247"/>
                  <a:pt x="2155" y="2238"/>
                  <a:pt x="2122" y="2233"/>
                </a:cubicBezTo>
                <a:cubicBezTo>
                  <a:pt x="2053" y="2222"/>
                  <a:pt x="1999" y="2198"/>
                  <a:pt x="1932" y="2191"/>
                </a:cubicBezTo>
                <a:cubicBezTo>
                  <a:pt x="1894" y="2194"/>
                  <a:pt x="1849" y="2181"/>
                  <a:pt x="1820" y="2205"/>
                </a:cubicBezTo>
                <a:cubicBezTo>
                  <a:pt x="1790" y="2229"/>
                  <a:pt x="1819" y="2221"/>
                  <a:pt x="1799" y="2247"/>
                </a:cubicBezTo>
                <a:cubicBezTo>
                  <a:pt x="1772" y="2282"/>
                  <a:pt x="1765" y="2285"/>
                  <a:pt x="1736" y="2304"/>
                </a:cubicBezTo>
                <a:cubicBezTo>
                  <a:pt x="1708" y="2346"/>
                  <a:pt x="1704" y="2375"/>
                  <a:pt x="1764" y="2395"/>
                </a:cubicBezTo>
                <a:cubicBezTo>
                  <a:pt x="1904" y="2535"/>
                  <a:pt x="2377" y="2478"/>
                  <a:pt x="2445" y="2479"/>
                </a:cubicBezTo>
                <a:cubicBezTo>
                  <a:pt x="2532" y="2514"/>
                  <a:pt x="2628" y="2491"/>
                  <a:pt x="2719" y="2521"/>
                </a:cubicBezTo>
                <a:cubicBezTo>
                  <a:pt x="2747" y="2549"/>
                  <a:pt x="2739" y="2573"/>
                  <a:pt x="2775" y="2585"/>
                </a:cubicBezTo>
                <a:cubicBezTo>
                  <a:pt x="2788" y="2625"/>
                  <a:pt x="2842" y="2640"/>
                  <a:pt x="2881" y="2648"/>
                </a:cubicBezTo>
                <a:cubicBezTo>
                  <a:pt x="2935" y="2675"/>
                  <a:pt x="2991" y="2672"/>
                  <a:pt x="3049" y="2662"/>
                </a:cubicBezTo>
                <a:cubicBezTo>
                  <a:pt x="3057" y="2639"/>
                  <a:pt x="3071" y="2622"/>
                  <a:pt x="3077" y="2599"/>
                </a:cubicBezTo>
                <a:cubicBezTo>
                  <a:pt x="3088" y="2553"/>
                  <a:pt x="3091" y="2507"/>
                  <a:pt x="3112" y="2465"/>
                </a:cubicBezTo>
                <a:cubicBezTo>
                  <a:pt x="3114" y="2457"/>
                  <a:pt x="3139" y="2362"/>
                  <a:pt x="3140" y="2360"/>
                </a:cubicBezTo>
                <a:cubicBezTo>
                  <a:pt x="3166" y="2313"/>
                  <a:pt x="3235" y="2306"/>
                  <a:pt x="3281" y="2297"/>
                </a:cubicBezTo>
                <a:cubicBezTo>
                  <a:pt x="3335" y="2261"/>
                  <a:pt x="3372" y="2209"/>
                  <a:pt x="3407" y="2156"/>
                </a:cubicBezTo>
                <a:cubicBezTo>
                  <a:pt x="3425" y="2029"/>
                  <a:pt x="3469" y="1895"/>
                  <a:pt x="3407" y="1770"/>
                </a:cubicBezTo>
                <a:cubicBezTo>
                  <a:pt x="3398" y="1725"/>
                  <a:pt x="3372" y="1680"/>
                  <a:pt x="3344" y="1643"/>
                </a:cubicBezTo>
                <a:cubicBezTo>
                  <a:pt x="3334" y="1614"/>
                  <a:pt x="3318" y="1592"/>
                  <a:pt x="3302" y="1566"/>
                </a:cubicBezTo>
                <a:cubicBezTo>
                  <a:pt x="3295" y="1527"/>
                  <a:pt x="3282" y="1487"/>
                  <a:pt x="3260" y="1454"/>
                </a:cubicBezTo>
                <a:cubicBezTo>
                  <a:pt x="3264" y="1368"/>
                  <a:pt x="3233" y="1310"/>
                  <a:pt x="3309" y="1285"/>
                </a:cubicBezTo>
                <a:cubicBezTo>
                  <a:pt x="3319" y="1270"/>
                  <a:pt x="3342" y="1261"/>
                  <a:pt x="3344" y="1243"/>
                </a:cubicBezTo>
                <a:cubicBezTo>
                  <a:pt x="3354" y="1139"/>
                  <a:pt x="3341" y="1113"/>
                  <a:pt x="3281" y="1053"/>
                </a:cubicBezTo>
                <a:cubicBezTo>
                  <a:pt x="3272" y="1025"/>
                  <a:pt x="3260" y="1011"/>
                  <a:pt x="3239" y="990"/>
                </a:cubicBezTo>
                <a:cubicBezTo>
                  <a:pt x="3227" y="953"/>
                  <a:pt x="3151" y="877"/>
                  <a:pt x="3112" y="864"/>
                </a:cubicBezTo>
                <a:cubicBezTo>
                  <a:pt x="3089" y="866"/>
                  <a:pt x="3064" y="864"/>
                  <a:pt x="3042" y="871"/>
                </a:cubicBezTo>
                <a:cubicBezTo>
                  <a:pt x="3028" y="875"/>
                  <a:pt x="2976" y="946"/>
                  <a:pt x="2965" y="962"/>
                </a:cubicBezTo>
                <a:cubicBezTo>
                  <a:pt x="2951" y="1033"/>
                  <a:pt x="2900" y="1077"/>
                  <a:pt x="2831" y="1088"/>
                </a:cubicBezTo>
                <a:cubicBezTo>
                  <a:pt x="2746" y="1122"/>
                  <a:pt x="2763" y="1108"/>
                  <a:pt x="2628" y="1095"/>
                </a:cubicBezTo>
                <a:cubicBezTo>
                  <a:pt x="2579" y="1058"/>
                  <a:pt x="2537" y="1012"/>
                  <a:pt x="2494" y="969"/>
                </a:cubicBezTo>
                <a:cubicBezTo>
                  <a:pt x="2464" y="939"/>
                  <a:pt x="2455" y="917"/>
                  <a:pt x="2410" y="906"/>
                </a:cubicBezTo>
                <a:cubicBezTo>
                  <a:pt x="2370" y="881"/>
                  <a:pt x="2337" y="852"/>
                  <a:pt x="2291" y="843"/>
                </a:cubicBezTo>
                <a:cubicBezTo>
                  <a:pt x="2267" y="819"/>
                  <a:pt x="2238" y="790"/>
                  <a:pt x="2206" y="779"/>
                </a:cubicBezTo>
                <a:cubicBezTo>
                  <a:pt x="2166" y="749"/>
                  <a:pt x="2118" y="717"/>
                  <a:pt x="2073" y="695"/>
                </a:cubicBezTo>
                <a:cubicBezTo>
                  <a:pt x="2036" y="677"/>
                  <a:pt x="2015" y="646"/>
                  <a:pt x="1974" y="632"/>
                </a:cubicBezTo>
                <a:cubicBezTo>
                  <a:pt x="1950" y="608"/>
                  <a:pt x="1937" y="598"/>
                  <a:pt x="1904" y="590"/>
                </a:cubicBezTo>
                <a:cubicBezTo>
                  <a:pt x="1897" y="583"/>
                  <a:pt x="1891" y="575"/>
                  <a:pt x="1883" y="569"/>
                </a:cubicBezTo>
                <a:cubicBezTo>
                  <a:pt x="1877" y="564"/>
                  <a:pt x="1868" y="549"/>
                  <a:pt x="1862" y="555"/>
                </a:cubicBezTo>
                <a:cubicBezTo>
                  <a:pt x="1817" y="605"/>
                  <a:pt x="1812" y="675"/>
                  <a:pt x="1764" y="723"/>
                </a:cubicBezTo>
                <a:cubicBezTo>
                  <a:pt x="1748" y="770"/>
                  <a:pt x="1737" y="724"/>
                  <a:pt x="1722" y="702"/>
                </a:cubicBezTo>
                <a:cubicBezTo>
                  <a:pt x="1713" y="648"/>
                  <a:pt x="1697" y="636"/>
                  <a:pt x="1658" y="597"/>
                </a:cubicBezTo>
                <a:cubicBezTo>
                  <a:pt x="1647" y="564"/>
                  <a:pt x="1616" y="533"/>
                  <a:pt x="1595" y="505"/>
                </a:cubicBezTo>
                <a:cubicBezTo>
                  <a:pt x="1580" y="459"/>
                  <a:pt x="1545" y="420"/>
                  <a:pt x="1511" y="386"/>
                </a:cubicBezTo>
                <a:cubicBezTo>
                  <a:pt x="1494" y="336"/>
                  <a:pt x="1441" y="291"/>
                  <a:pt x="1398" y="260"/>
                </a:cubicBezTo>
                <a:cubicBezTo>
                  <a:pt x="1367" y="212"/>
                  <a:pt x="1403" y="258"/>
                  <a:pt x="1363" y="231"/>
                </a:cubicBezTo>
                <a:cubicBezTo>
                  <a:pt x="1348" y="221"/>
                  <a:pt x="1336" y="206"/>
                  <a:pt x="1321" y="196"/>
                </a:cubicBezTo>
                <a:cubicBezTo>
                  <a:pt x="1304" y="145"/>
                  <a:pt x="1248" y="106"/>
                  <a:pt x="1216" y="63"/>
                </a:cubicBezTo>
                <a:cubicBezTo>
                  <a:pt x="1214" y="51"/>
                  <a:pt x="1216" y="38"/>
                  <a:pt x="1209" y="28"/>
                </a:cubicBezTo>
                <a:cubicBezTo>
                  <a:pt x="1208" y="27"/>
                  <a:pt x="1151" y="2"/>
                  <a:pt x="1146" y="0"/>
                </a:cubicBezTo>
                <a:cubicBezTo>
                  <a:pt x="1118" y="5"/>
                  <a:pt x="1088" y="5"/>
                  <a:pt x="1061" y="14"/>
                </a:cubicBezTo>
                <a:cubicBezTo>
                  <a:pt x="1053" y="17"/>
                  <a:pt x="1030" y="47"/>
                  <a:pt x="1026" y="56"/>
                </a:cubicBezTo>
                <a:cubicBezTo>
                  <a:pt x="1006" y="105"/>
                  <a:pt x="1008" y="187"/>
                  <a:pt x="963" y="217"/>
                </a:cubicBezTo>
                <a:cubicBezTo>
                  <a:pt x="907" y="198"/>
                  <a:pt x="870" y="151"/>
                  <a:pt x="829" y="112"/>
                </a:cubicBezTo>
                <a:cubicBezTo>
                  <a:pt x="810" y="94"/>
                  <a:pt x="750" y="86"/>
                  <a:pt x="731" y="84"/>
                </a:cubicBezTo>
                <a:cubicBezTo>
                  <a:pt x="677" y="66"/>
                  <a:pt x="672" y="55"/>
                  <a:pt x="661" y="112"/>
                </a:cubicBezTo>
                <a:cubicBezTo>
                  <a:pt x="661" y="114"/>
                  <a:pt x="677" y="335"/>
                  <a:pt x="661" y="386"/>
                </a:cubicBezTo>
                <a:cubicBezTo>
                  <a:pt x="659" y="393"/>
                  <a:pt x="647" y="390"/>
                  <a:pt x="640" y="393"/>
                </a:cubicBezTo>
                <a:cubicBezTo>
                  <a:pt x="619" y="404"/>
                  <a:pt x="597" y="415"/>
                  <a:pt x="577" y="428"/>
                </a:cubicBezTo>
                <a:cubicBezTo>
                  <a:pt x="564" y="448"/>
                  <a:pt x="552" y="470"/>
                  <a:pt x="541" y="491"/>
                </a:cubicBezTo>
                <a:cubicBezTo>
                  <a:pt x="538" y="498"/>
                  <a:pt x="539" y="507"/>
                  <a:pt x="534" y="512"/>
                </a:cubicBezTo>
                <a:cubicBezTo>
                  <a:pt x="531" y="515"/>
                  <a:pt x="525" y="512"/>
                  <a:pt x="520" y="512"/>
                </a:cubicBezTo>
              </a:path>
            </a:pathLst>
          </a:custGeom>
          <a:noFill/>
          <a:ln w="28575">
            <a:solidFill>
              <a:srgbClr val="FF0000"/>
            </a:solidFill>
            <a:round/>
            <a:headEnd/>
            <a:tailEnd/>
          </a:ln>
          <a:effectLst/>
        </p:spPr>
        <p:txBody>
          <a:bodyPr wrap="none"/>
          <a:lstStyle/>
          <a:p>
            <a:endParaRPr lang="fr-FR"/>
          </a:p>
        </p:txBody>
      </p:sp>
      <p:sp>
        <p:nvSpPr>
          <p:cNvPr id="9" name="Line 4"/>
          <p:cNvSpPr>
            <a:spLocks noChangeShapeType="1"/>
          </p:cNvSpPr>
          <p:nvPr/>
        </p:nvSpPr>
        <p:spPr bwMode="auto">
          <a:xfrm flipV="1">
            <a:off x="3027164" y="5085184"/>
            <a:ext cx="762000" cy="381000"/>
          </a:xfrm>
          <a:prstGeom prst="line">
            <a:avLst/>
          </a:prstGeom>
          <a:noFill/>
          <a:ln w="28575">
            <a:solidFill>
              <a:srgbClr val="00FF00"/>
            </a:solidFill>
            <a:round/>
            <a:headEnd/>
            <a:tailEnd/>
          </a:ln>
          <a:effectLst/>
        </p:spPr>
        <p:txBody>
          <a:bodyPr wrap="none"/>
          <a:lstStyle/>
          <a:p>
            <a:endParaRPr lang="fr-FR"/>
          </a:p>
        </p:txBody>
      </p:sp>
      <p:sp>
        <p:nvSpPr>
          <p:cNvPr id="10" name="Line 5"/>
          <p:cNvSpPr>
            <a:spLocks noChangeShapeType="1"/>
          </p:cNvSpPr>
          <p:nvPr/>
        </p:nvSpPr>
        <p:spPr bwMode="auto">
          <a:xfrm>
            <a:off x="938932" y="4149080"/>
            <a:ext cx="685800" cy="457200"/>
          </a:xfrm>
          <a:prstGeom prst="line">
            <a:avLst/>
          </a:prstGeom>
          <a:noFill/>
          <a:ln w="28575">
            <a:solidFill>
              <a:srgbClr val="00FF00"/>
            </a:solidFill>
            <a:round/>
            <a:headEnd/>
            <a:tailEnd/>
          </a:ln>
          <a:effectLst/>
        </p:spPr>
        <p:txBody>
          <a:bodyPr wrap="none"/>
          <a:lstStyle/>
          <a:p>
            <a:endParaRPr lang="fr-FR"/>
          </a:p>
        </p:txBody>
      </p:sp>
      <p:sp>
        <p:nvSpPr>
          <p:cNvPr id="11" name="Line 6"/>
          <p:cNvSpPr>
            <a:spLocks noChangeShapeType="1"/>
          </p:cNvSpPr>
          <p:nvPr/>
        </p:nvSpPr>
        <p:spPr bwMode="auto">
          <a:xfrm>
            <a:off x="2891532" y="3961085"/>
            <a:ext cx="838200" cy="76200"/>
          </a:xfrm>
          <a:prstGeom prst="line">
            <a:avLst/>
          </a:prstGeom>
          <a:noFill/>
          <a:ln w="28575">
            <a:solidFill>
              <a:srgbClr val="00FF00"/>
            </a:solidFill>
            <a:round/>
            <a:headEnd/>
            <a:tailEnd/>
          </a:ln>
          <a:effectLst/>
        </p:spPr>
        <p:txBody>
          <a:bodyPr wrap="none"/>
          <a:lstStyle/>
          <a:p>
            <a:endParaRPr lang="fr-FR"/>
          </a:p>
        </p:txBody>
      </p:sp>
      <p:sp>
        <p:nvSpPr>
          <p:cNvPr id="12" name="Line 7"/>
          <p:cNvSpPr>
            <a:spLocks noChangeShapeType="1"/>
          </p:cNvSpPr>
          <p:nvPr/>
        </p:nvSpPr>
        <p:spPr bwMode="auto">
          <a:xfrm>
            <a:off x="2586732" y="4265885"/>
            <a:ext cx="304800" cy="609600"/>
          </a:xfrm>
          <a:prstGeom prst="line">
            <a:avLst/>
          </a:prstGeom>
          <a:noFill/>
          <a:ln w="28575">
            <a:solidFill>
              <a:srgbClr val="00FF00"/>
            </a:solidFill>
            <a:round/>
            <a:headEnd/>
            <a:tailEnd/>
          </a:ln>
          <a:effectLst/>
        </p:spPr>
        <p:txBody>
          <a:bodyPr wrap="none"/>
          <a:lstStyle/>
          <a:p>
            <a:endParaRPr lang="fr-FR"/>
          </a:p>
        </p:txBody>
      </p:sp>
      <p:sp>
        <p:nvSpPr>
          <p:cNvPr id="13" name="Line 8"/>
          <p:cNvSpPr>
            <a:spLocks noChangeShapeType="1"/>
          </p:cNvSpPr>
          <p:nvPr/>
        </p:nvSpPr>
        <p:spPr bwMode="auto">
          <a:xfrm flipV="1">
            <a:off x="4611340" y="5301208"/>
            <a:ext cx="685800" cy="304800"/>
          </a:xfrm>
          <a:prstGeom prst="line">
            <a:avLst/>
          </a:prstGeom>
          <a:noFill/>
          <a:ln w="28575">
            <a:solidFill>
              <a:srgbClr val="FF0000"/>
            </a:solidFill>
            <a:round/>
            <a:headEnd/>
            <a:tailEnd/>
          </a:ln>
          <a:effectLst/>
        </p:spPr>
        <p:txBody>
          <a:bodyPr wrap="none"/>
          <a:lstStyle/>
          <a:p>
            <a:endParaRPr lang="fr-FR"/>
          </a:p>
        </p:txBody>
      </p:sp>
      <p:sp>
        <p:nvSpPr>
          <p:cNvPr id="14" name="Line 9"/>
          <p:cNvSpPr>
            <a:spLocks noChangeShapeType="1"/>
          </p:cNvSpPr>
          <p:nvPr/>
        </p:nvSpPr>
        <p:spPr bwMode="auto">
          <a:xfrm flipV="1">
            <a:off x="1824732" y="3199085"/>
            <a:ext cx="609600" cy="152400"/>
          </a:xfrm>
          <a:prstGeom prst="line">
            <a:avLst/>
          </a:prstGeom>
          <a:noFill/>
          <a:ln w="28575">
            <a:solidFill>
              <a:srgbClr val="00B0F0"/>
            </a:solidFill>
            <a:round/>
            <a:headEnd/>
            <a:tailEnd/>
          </a:ln>
          <a:effectLst/>
        </p:spPr>
        <p:txBody>
          <a:bodyPr wrap="none"/>
          <a:lstStyle/>
          <a:p>
            <a:endParaRPr lang="fr-FR"/>
          </a:p>
        </p:txBody>
      </p:sp>
      <p:sp>
        <p:nvSpPr>
          <p:cNvPr id="15" name="Line 10"/>
          <p:cNvSpPr>
            <a:spLocks noChangeShapeType="1"/>
          </p:cNvSpPr>
          <p:nvPr/>
        </p:nvSpPr>
        <p:spPr bwMode="auto">
          <a:xfrm>
            <a:off x="3891260" y="4293096"/>
            <a:ext cx="685800" cy="533400"/>
          </a:xfrm>
          <a:prstGeom prst="line">
            <a:avLst/>
          </a:prstGeom>
          <a:noFill/>
          <a:ln w="28575">
            <a:solidFill>
              <a:srgbClr val="00FF00"/>
            </a:solidFill>
            <a:round/>
            <a:headEnd/>
            <a:tailEnd/>
          </a:ln>
          <a:effectLst/>
        </p:spPr>
        <p:txBody>
          <a:bodyPr wrap="none"/>
          <a:lstStyle/>
          <a:p>
            <a:endParaRPr lang="fr-FR"/>
          </a:p>
        </p:txBody>
      </p:sp>
      <p:sp>
        <p:nvSpPr>
          <p:cNvPr id="16" name="Line 11"/>
          <p:cNvSpPr>
            <a:spLocks noChangeShapeType="1"/>
          </p:cNvSpPr>
          <p:nvPr/>
        </p:nvSpPr>
        <p:spPr bwMode="auto">
          <a:xfrm>
            <a:off x="4415532" y="5332685"/>
            <a:ext cx="0" cy="533400"/>
          </a:xfrm>
          <a:prstGeom prst="line">
            <a:avLst/>
          </a:prstGeom>
          <a:noFill/>
          <a:ln w="28575">
            <a:solidFill>
              <a:srgbClr val="FF0000"/>
            </a:solidFill>
            <a:round/>
            <a:headEnd/>
            <a:tailEnd/>
          </a:ln>
          <a:effectLst/>
        </p:spPr>
        <p:txBody>
          <a:bodyPr wrap="none"/>
          <a:lstStyle/>
          <a:p>
            <a:endParaRPr lang="fr-FR"/>
          </a:p>
        </p:txBody>
      </p:sp>
      <p:sp>
        <p:nvSpPr>
          <p:cNvPr id="17" name="Line 12"/>
          <p:cNvSpPr>
            <a:spLocks noChangeShapeType="1"/>
          </p:cNvSpPr>
          <p:nvPr/>
        </p:nvSpPr>
        <p:spPr bwMode="auto">
          <a:xfrm>
            <a:off x="1215132" y="3580085"/>
            <a:ext cx="838200" cy="76200"/>
          </a:xfrm>
          <a:prstGeom prst="line">
            <a:avLst/>
          </a:prstGeom>
          <a:noFill/>
          <a:ln w="28575">
            <a:solidFill>
              <a:srgbClr val="00B0F0"/>
            </a:solidFill>
            <a:round/>
            <a:headEnd/>
            <a:tailEnd/>
          </a:ln>
          <a:effectLst/>
        </p:spPr>
        <p:txBody>
          <a:bodyPr wrap="none"/>
          <a:lstStyle/>
          <a:p>
            <a:endParaRPr lang="fr-FR"/>
          </a:p>
        </p:txBody>
      </p:sp>
      <p:sp>
        <p:nvSpPr>
          <p:cNvPr id="18" name="Line 17"/>
          <p:cNvSpPr>
            <a:spLocks noChangeShapeType="1"/>
          </p:cNvSpPr>
          <p:nvPr/>
        </p:nvSpPr>
        <p:spPr bwMode="auto">
          <a:xfrm flipV="1">
            <a:off x="4394895" y="5877271"/>
            <a:ext cx="360461" cy="431726"/>
          </a:xfrm>
          <a:prstGeom prst="line">
            <a:avLst/>
          </a:prstGeom>
          <a:noFill/>
          <a:ln w="28575">
            <a:solidFill>
              <a:srgbClr val="FF0000"/>
            </a:solidFill>
            <a:round/>
            <a:headEnd/>
            <a:tailEnd/>
          </a:ln>
          <a:effectLst/>
        </p:spPr>
        <p:txBody>
          <a:bodyPr wrap="none"/>
          <a:lstStyle/>
          <a:p>
            <a:endParaRPr lang="fr-FR"/>
          </a:p>
        </p:txBody>
      </p:sp>
      <p:sp>
        <p:nvSpPr>
          <p:cNvPr id="19" name="Line 9"/>
          <p:cNvSpPr>
            <a:spLocks noChangeShapeType="1"/>
          </p:cNvSpPr>
          <p:nvPr/>
        </p:nvSpPr>
        <p:spPr bwMode="auto">
          <a:xfrm flipV="1">
            <a:off x="1764556" y="2903984"/>
            <a:ext cx="609600" cy="152400"/>
          </a:xfrm>
          <a:prstGeom prst="line">
            <a:avLst/>
          </a:prstGeom>
          <a:noFill/>
          <a:ln w="28575">
            <a:solidFill>
              <a:srgbClr val="00B0F0"/>
            </a:solidFill>
            <a:round/>
            <a:headEnd/>
            <a:tailEnd/>
          </a:ln>
          <a:effectLst/>
        </p:spPr>
        <p:txBody>
          <a:bodyPr wrap="none"/>
          <a:lstStyle/>
          <a:p>
            <a:endParaRPr lang="fr-FR"/>
          </a:p>
        </p:txBody>
      </p:sp>
      <p:sp>
        <p:nvSpPr>
          <p:cNvPr id="20" name="Line 12"/>
          <p:cNvSpPr>
            <a:spLocks noChangeShapeType="1"/>
          </p:cNvSpPr>
          <p:nvPr/>
        </p:nvSpPr>
        <p:spPr bwMode="auto">
          <a:xfrm flipH="1">
            <a:off x="866924" y="3284984"/>
            <a:ext cx="288032" cy="360040"/>
          </a:xfrm>
          <a:prstGeom prst="line">
            <a:avLst/>
          </a:prstGeom>
          <a:noFill/>
          <a:ln w="28575">
            <a:solidFill>
              <a:srgbClr val="00B0F0"/>
            </a:solidFill>
            <a:round/>
            <a:headEnd/>
            <a:tailEnd/>
          </a:ln>
          <a:effectLst/>
        </p:spPr>
        <p:txBody>
          <a:bodyPr wrap="none"/>
          <a:lstStyle/>
          <a:p>
            <a:endParaRPr lang="fr-FR"/>
          </a:p>
        </p:txBody>
      </p:sp>
      <p:sp>
        <p:nvSpPr>
          <p:cNvPr id="21" name="Forme libre 20"/>
          <p:cNvSpPr/>
          <p:nvPr/>
        </p:nvSpPr>
        <p:spPr>
          <a:xfrm>
            <a:off x="374304" y="3358055"/>
            <a:ext cx="2459421" cy="671347"/>
          </a:xfrm>
          <a:custGeom>
            <a:avLst/>
            <a:gdLst>
              <a:gd name="connsiteX0" fmla="*/ 0 w 2459421"/>
              <a:gd name="connsiteY0" fmla="*/ 362607 h 671347"/>
              <a:gd name="connsiteX1" fmla="*/ 220718 w 2459421"/>
              <a:gd name="connsiteY1" fmla="*/ 409904 h 671347"/>
              <a:gd name="connsiteX2" fmla="*/ 315311 w 2459421"/>
              <a:gd name="connsiteY2" fmla="*/ 441435 h 671347"/>
              <a:gd name="connsiteX3" fmla="*/ 362607 w 2459421"/>
              <a:gd name="connsiteY3" fmla="*/ 457200 h 671347"/>
              <a:gd name="connsiteX4" fmla="*/ 457200 w 2459421"/>
              <a:gd name="connsiteY4" fmla="*/ 520262 h 671347"/>
              <a:gd name="connsiteX5" fmla="*/ 599090 w 2459421"/>
              <a:gd name="connsiteY5" fmla="*/ 567559 h 671347"/>
              <a:gd name="connsiteX6" fmla="*/ 646387 w 2459421"/>
              <a:gd name="connsiteY6" fmla="*/ 583324 h 671347"/>
              <a:gd name="connsiteX7" fmla="*/ 740980 w 2459421"/>
              <a:gd name="connsiteY7" fmla="*/ 599090 h 671347"/>
              <a:gd name="connsiteX8" fmla="*/ 788276 w 2459421"/>
              <a:gd name="connsiteY8" fmla="*/ 614855 h 671347"/>
              <a:gd name="connsiteX9" fmla="*/ 961697 w 2459421"/>
              <a:gd name="connsiteY9" fmla="*/ 646386 h 671347"/>
              <a:gd name="connsiteX10" fmla="*/ 1671145 w 2459421"/>
              <a:gd name="connsiteY10" fmla="*/ 630621 h 671347"/>
              <a:gd name="connsiteX11" fmla="*/ 1718442 w 2459421"/>
              <a:gd name="connsiteY11" fmla="*/ 614855 h 671347"/>
              <a:gd name="connsiteX12" fmla="*/ 1844566 w 2459421"/>
              <a:gd name="connsiteY12" fmla="*/ 599090 h 671347"/>
              <a:gd name="connsiteX13" fmla="*/ 1923394 w 2459421"/>
              <a:gd name="connsiteY13" fmla="*/ 551793 h 671347"/>
              <a:gd name="connsiteX14" fmla="*/ 2017987 w 2459421"/>
              <a:gd name="connsiteY14" fmla="*/ 488731 h 671347"/>
              <a:gd name="connsiteX15" fmla="*/ 2049518 w 2459421"/>
              <a:gd name="connsiteY15" fmla="*/ 441435 h 671347"/>
              <a:gd name="connsiteX16" fmla="*/ 2096814 w 2459421"/>
              <a:gd name="connsiteY16" fmla="*/ 394138 h 671347"/>
              <a:gd name="connsiteX17" fmla="*/ 2112580 w 2459421"/>
              <a:gd name="connsiteY17" fmla="*/ 346842 h 671347"/>
              <a:gd name="connsiteX18" fmla="*/ 2159876 w 2459421"/>
              <a:gd name="connsiteY18" fmla="*/ 299545 h 671347"/>
              <a:gd name="connsiteX19" fmla="*/ 2238704 w 2459421"/>
              <a:gd name="connsiteY19" fmla="*/ 189186 h 671347"/>
              <a:gd name="connsiteX20" fmla="*/ 2286000 w 2459421"/>
              <a:gd name="connsiteY20" fmla="*/ 157655 h 671347"/>
              <a:gd name="connsiteX21" fmla="*/ 2364828 w 2459421"/>
              <a:gd name="connsiteY21" fmla="*/ 78828 h 671347"/>
              <a:gd name="connsiteX22" fmla="*/ 2396359 w 2459421"/>
              <a:gd name="connsiteY22" fmla="*/ 31531 h 671347"/>
              <a:gd name="connsiteX23" fmla="*/ 2443656 w 2459421"/>
              <a:gd name="connsiteY23" fmla="*/ 15766 h 671347"/>
              <a:gd name="connsiteX24" fmla="*/ 2459421 w 2459421"/>
              <a:gd name="connsiteY24" fmla="*/ 0 h 67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59421" h="671347">
                <a:moveTo>
                  <a:pt x="0" y="362607"/>
                </a:moveTo>
                <a:cubicBezTo>
                  <a:pt x="36635" y="369934"/>
                  <a:pt x="163183" y="392643"/>
                  <a:pt x="220718" y="409904"/>
                </a:cubicBezTo>
                <a:cubicBezTo>
                  <a:pt x="252553" y="419455"/>
                  <a:pt x="283780" y="430925"/>
                  <a:pt x="315311" y="441435"/>
                </a:cubicBezTo>
                <a:lnTo>
                  <a:pt x="362607" y="457200"/>
                </a:lnTo>
                <a:cubicBezTo>
                  <a:pt x="394138" y="478221"/>
                  <a:pt x="421249" y="508278"/>
                  <a:pt x="457200" y="520262"/>
                </a:cubicBezTo>
                <a:lnTo>
                  <a:pt x="599090" y="567559"/>
                </a:lnTo>
                <a:cubicBezTo>
                  <a:pt x="614856" y="572814"/>
                  <a:pt x="629995" y="580592"/>
                  <a:pt x="646387" y="583324"/>
                </a:cubicBezTo>
                <a:cubicBezTo>
                  <a:pt x="677918" y="588579"/>
                  <a:pt x="709775" y="592156"/>
                  <a:pt x="740980" y="599090"/>
                </a:cubicBezTo>
                <a:cubicBezTo>
                  <a:pt x="757202" y="602695"/>
                  <a:pt x="771981" y="611596"/>
                  <a:pt x="788276" y="614855"/>
                </a:cubicBezTo>
                <a:cubicBezTo>
                  <a:pt x="1070737" y="671347"/>
                  <a:pt x="774741" y="599648"/>
                  <a:pt x="961697" y="646386"/>
                </a:cubicBezTo>
                <a:lnTo>
                  <a:pt x="1671145" y="630621"/>
                </a:lnTo>
                <a:cubicBezTo>
                  <a:pt x="1687749" y="629929"/>
                  <a:pt x="1702092" y="617828"/>
                  <a:pt x="1718442" y="614855"/>
                </a:cubicBezTo>
                <a:cubicBezTo>
                  <a:pt x="1760127" y="607276"/>
                  <a:pt x="1802525" y="604345"/>
                  <a:pt x="1844566" y="599090"/>
                </a:cubicBezTo>
                <a:cubicBezTo>
                  <a:pt x="1934996" y="568945"/>
                  <a:pt x="1854143" y="603731"/>
                  <a:pt x="1923394" y="551793"/>
                </a:cubicBezTo>
                <a:cubicBezTo>
                  <a:pt x="1953711" y="529056"/>
                  <a:pt x="2017987" y="488731"/>
                  <a:pt x="2017987" y="488731"/>
                </a:cubicBezTo>
                <a:cubicBezTo>
                  <a:pt x="2028497" y="472966"/>
                  <a:pt x="2037388" y="455991"/>
                  <a:pt x="2049518" y="441435"/>
                </a:cubicBezTo>
                <a:cubicBezTo>
                  <a:pt x="2063791" y="424307"/>
                  <a:pt x="2084447" y="412689"/>
                  <a:pt x="2096814" y="394138"/>
                </a:cubicBezTo>
                <a:cubicBezTo>
                  <a:pt x="2106032" y="380311"/>
                  <a:pt x="2103362" y="360669"/>
                  <a:pt x="2112580" y="346842"/>
                </a:cubicBezTo>
                <a:cubicBezTo>
                  <a:pt x="2124947" y="328291"/>
                  <a:pt x="2145603" y="316673"/>
                  <a:pt x="2159876" y="299545"/>
                </a:cubicBezTo>
                <a:cubicBezTo>
                  <a:pt x="2204636" y="245832"/>
                  <a:pt x="2181905" y="245985"/>
                  <a:pt x="2238704" y="189186"/>
                </a:cubicBezTo>
                <a:cubicBezTo>
                  <a:pt x="2252102" y="175788"/>
                  <a:pt x="2270235" y="168165"/>
                  <a:pt x="2286000" y="157655"/>
                </a:cubicBezTo>
                <a:cubicBezTo>
                  <a:pt x="2370085" y="31529"/>
                  <a:pt x="2259722" y="183934"/>
                  <a:pt x="2364828" y="78828"/>
                </a:cubicBezTo>
                <a:cubicBezTo>
                  <a:pt x="2378226" y="65430"/>
                  <a:pt x="2381563" y="43368"/>
                  <a:pt x="2396359" y="31531"/>
                </a:cubicBezTo>
                <a:cubicBezTo>
                  <a:pt x="2409336" y="21150"/>
                  <a:pt x="2428792" y="23198"/>
                  <a:pt x="2443656" y="15766"/>
                </a:cubicBezTo>
                <a:cubicBezTo>
                  <a:pt x="2450303" y="12442"/>
                  <a:pt x="2454166" y="5255"/>
                  <a:pt x="2459421" y="0"/>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2" name="Forme libre 21"/>
          <p:cNvSpPr/>
          <p:nvPr/>
        </p:nvSpPr>
        <p:spPr>
          <a:xfrm>
            <a:off x="4138079" y="4903076"/>
            <a:ext cx="1328487" cy="1450427"/>
          </a:xfrm>
          <a:custGeom>
            <a:avLst/>
            <a:gdLst>
              <a:gd name="connsiteX0" fmla="*/ 19950 w 1328487"/>
              <a:gd name="connsiteY0" fmla="*/ 1450427 h 1450427"/>
              <a:gd name="connsiteX1" fmla="*/ 35715 w 1328487"/>
              <a:gd name="connsiteY1" fmla="*/ 1292772 h 1450427"/>
              <a:gd name="connsiteX2" fmla="*/ 67246 w 1328487"/>
              <a:gd name="connsiteY2" fmla="*/ 930165 h 1450427"/>
              <a:gd name="connsiteX3" fmla="*/ 51481 w 1328487"/>
              <a:gd name="connsiteY3" fmla="*/ 599090 h 1450427"/>
              <a:gd name="connsiteX4" fmla="*/ 19950 w 1328487"/>
              <a:gd name="connsiteY4" fmla="*/ 567558 h 1450427"/>
              <a:gd name="connsiteX5" fmla="*/ 4184 w 1328487"/>
              <a:gd name="connsiteY5" fmla="*/ 472965 h 1450427"/>
              <a:gd name="connsiteX6" fmla="*/ 19950 w 1328487"/>
              <a:gd name="connsiteY6" fmla="*/ 362607 h 1450427"/>
              <a:gd name="connsiteX7" fmla="*/ 161839 w 1328487"/>
              <a:gd name="connsiteY7" fmla="*/ 283779 h 1450427"/>
              <a:gd name="connsiteX8" fmla="*/ 224901 w 1328487"/>
              <a:gd name="connsiteY8" fmla="*/ 268014 h 1450427"/>
              <a:gd name="connsiteX9" fmla="*/ 429853 w 1328487"/>
              <a:gd name="connsiteY9" fmla="*/ 283779 h 1450427"/>
              <a:gd name="connsiteX10" fmla="*/ 524446 w 1328487"/>
              <a:gd name="connsiteY10" fmla="*/ 315310 h 1450427"/>
              <a:gd name="connsiteX11" fmla="*/ 571743 w 1328487"/>
              <a:gd name="connsiteY11" fmla="*/ 331076 h 1450427"/>
              <a:gd name="connsiteX12" fmla="*/ 760929 w 1328487"/>
              <a:gd name="connsiteY12" fmla="*/ 315310 h 1450427"/>
              <a:gd name="connsiteX13" fmla="*/ 902819 w 1328487"/>
              <a:gd name="connsiteY13" fmla="*/ 236483 h 1450427"/>
              <a:gd name="connsiteX14" fmla="*/ 950115 w 1328487"/>
              <a:gd name="connsiteY14" fmla="*/ 204952 h 1450427"/>
              <a:gd name="connsiteX15" fmla="*/ 997412 w 1328487"/>
              <a:gd name="connsiteY15" fmla="*/ 157655 h 1450427"/>
              <a:gd name="connsiteX16" fmla="*/ 1092005 w 1328487"/>
              <a:gd name="connsiteY16" fmla="*/ 94593 h 1450427"/>
              <a:gd name="connsiteX17" fmla="*/ 1233894 w 1328487"/>
              <a:gd name="connsiteY17" fmla="*/ 31531 h 1450427"/>
              <a:gd name="connsiteX18" fmla="*/ 1281191 w 1328487"/>
              <a:gd name="connsiteY18" fmla="*/ 15765 h 1450427"/>
              <a:gd name="connsiteX19" fmla="*/ 1328487 w 1328487"/>
              <a:gd name="connsiteY19" fmla="*/ 0 h 1450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28487" h="1450427">
                <a:moveTo>
                  <a:pt x="19950" y="1450427"/>
                </a:moveTo>
                <a:cubicBezTo>
                  <a:pt x="25205" y="1397875"/>
                  <a:pt x="31664" y="1345430"/>
                  <a:pt x="35715" y="1292772"/>
                </a:cubicBezTo>
                <a:cubicBezTo>
                  <a:pt x="62840" y="940148"/>
                  <a:pt x="35579" y="1151839"/>
                  <a:pt x="67246" y="930165"/>
                </a:cubicBezTo>
                <a:cubicBezTo>
                  <a:pt x="61991" y="819807"/>
                  <a:pt x="65771" y="708645"/>
                  <a:pt x="51481" y="599090"/>
                </a:cubicBezTo>
                <a:cubicBezTo>
                  <a:pt x="49559" y="584351"/>
                  <a:pt x="25169" y="581476"/>
                  <a:pt x="19950" y="567558"/>
                </a:cubicBezTo>
                <a:cubicBezTo>
                  <a:pt x="8726" y="537627"/>
                  <a:pt x="9439" y="504496"/>
                  <a:pt x="4184" y="472965"/>
                </a:cubicBezTo>
                <a:cubicBezTo>
                  <a:pt x="9439" y="436179"/>
                  <a:pt x="0" y="393957"/>
                  <a:pt x="19950" y="362607"/>
                </a:cubicBezTo>
                <a:cubicBezTo>
                  <a:pt x="45042" y="323177"/>
                  <a:pt x="115134" y="297123"/>
                  <a:pt x="161839" y="283779"/>
                </a:cubicBezTo>
                <a:cubicBezTo>
                  <a:pt x="182673" y="277826"/>
                  <a:pt x="203880" y="273269"/>
                  <a:pt x="224901" y="268014"/>
                </a:cubicBezTo>
                <a:cubicBezTo>
                  <a:pt x="293218" y="273269"/>
                  <a:pt x="362172" y="273093"/>
                  <a:pt x="429853" y="283779"/>
                </a:cubicBezTo>
                <a:cubicBezTo>
                  <a:pt x="462683" y="288963"/>
                  <a:pt x="492915" y="304800"/>
                  <a:pt x="524446" y="315310"/>
                </a:cubicBezTo>
                <a:lnTo>
                  <a:pt x="571743" y="331076"/>
                </a:lnTo>
                <a:cubicBezTo>
                  <a:pt x="634805" y="325821"/>
                  <a:pt x="698204" y="323673"/>
                  <a:pt x="760929" y="315310"/>
                </a:cubicBezTo>
                <a:cubicBezTo>
                  <a:pt x="812959" y="308373"/>
                  <a:pt x="865585" y="261305"/>
                  <a:pt x="902819" y="236483"/>
                </a:cubicBezTo>
                <a:cubicBezTo>
                  <a:pt x="918584" y="225973"/>
                  <a:pt x="936717" y="218350"/>
                  <a:pt x="950115" y="204952"/>
                </a:cubicBezTo>
                <a:cubicBezTo>
                  <a:pt x="965881" y="189186"/>
                  <a:pt x="979813" y="171343"/>
                  <a:pt x="997412" y="157655"/>
                </a:cubicBezTo>
                <a:cubicBezTo>
                  <a:pt x="1027325" y="134389"/>
                  <a:pt x="1060474" y="115614"/>
                  <a:pt x="1092005" y="94593"/>
                </a:cubicBezTo>
                <a:cubicBezTo>
                  <a:pt x="1166957" y="44625"/>
                  <a:pt x="1121323" y="69055"/>
                  <a:pt x="1233894" y="31531"/>
                </a:cubicBezTo>
                <a:lnTo>
                  <a:pt x="1281191" y="15765"/>
                </a:lnTo>
                <a:lnTo>
                  <a:pt x="1328487" y="0"/>
                </a:ln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3" name="Rectangle 22"/>
          <p:cNvSpPr/>
          <p:nvPr/>
        </p:nvSpPr>
        <p:spPr>
          <a:xfrm>
            <a:off x="4283968" y="2492896"/>
            <a:ext cx="4860032" cy="1200329"/>
          </a:xfrm>
          <a:prstGeom prst="rect">
            <a:avLst/>
          </a:prstGeom>
        </p:spPr>
        <p:txBody>
          <a:bodyPr wrap="square">
            <a:spAutoFit/>
          </a:bodyPr>
          <a:lstStyle/>
          <a:p>
            <a:r>
              <a:rPr lang="fr-FR" dirty="0" smtClean="0">
                <a:sym typeface="Wingdings" pitchFamily="2" charset="2"/>
              </a:rPr>
              <a:t></a:t>
            </a:r>
            <a:r>
              <a:rPr lang="fr-FR" dirty="0" smtClean="0"/>
              <a:t> </a:t>
            </a:r>
            <a:r>
              <a:rPr lang="fr-FR" b="1" dirty="0" smtClean="0"/>
              <a:t>estimation par strate </a:t>
            </a:r>
            <a:r>
              <a:rPr lang="fr-FR" dirty="0" smtClean="0"/>
              <a:t>et la précision par strate sera meilleure que l’estimation globale.</a:t>
            </a:r>
          </a:p>
          <a:p>
            <a:r>
              <a:rPr lang="fr-FR" dirty="0" smtClean="0">
                <a:sym typeface="Wingdings" pitchFamily="2" charset="2"/>
              </a:rPr>
              <a:t> </a:t>
            </a:r>
            <a:r>
              <a:rPr lang="fr-FR" dirty="0" smtClean="0"/>
              <a:t>ensuite extrapoler à l’ensemble de la zone en prenant en compte la surface de chaque strate. </a:t>
            </a:r>
            <a:endParaRPr lang="fr-FR" dirty="0"/>
          </a:p>
        </p:txBody>
      </p:sp>
      <p:sp>
        <p:nvSpPr>
          <p:cNvPr id="24" name="Rectangle 23"/>
          <p:cNvSpPr/>
          <p:nvPr/>
        </p:nvSpPr>
        <p:spPr>
          <a:xfrm>
            <a:off x="5796136" y="4725144"/>
            <a:ext cx="3347864" cy="1754326"/>
          </a:xfrm>
          <a:prstGeom prst="rect">
            <a:avLst/>
          </a:prstGeom>
        </p:spPr>
        <p:txBody>
          <a:bodyPr wrap="square">
            <a:spAutoFit/>
          </a:bodyPr>
          <a:lstStyle/>
          <a:p>
            <a:r>
              <a:rPr lang="fr-FR" dirty="0" smtClean="0"/>
              <a:t>NB on peut produire un </a:t>
            </a:r>
            <a:r>
              <a:rPr lang="fr-FR" b="1" dirty="0" smtClean="0"/>
              <a:t>effort d’échantillonnage variable selon les strates</a:t>
            </a:r>
            <a:r>
              <a:rPr lang="fr-FR" dirty="0" smtClean="0"/>
              <a:t>, par exemple mieux échantillonner les zones à faible densité en individus pour améliorer la précision.</a:t>
            </a:r>
            <a:endParaRPr lang="fr-FR"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2786050" y="571480"/>
            <a:ext cx="4165600" cy="549275"/>
          </a:xfrm>
          <a:prstGeom prst="rect">
            <a:avLst/>
          </a:prstGeom>
          <a:noFill/>
          <a:ln w="9525">
            <a:noFill/>
            <a:miter lim="800000"/>
            <a:headEnd/>
            <a:tailEnd/>
          </a:ln>
          <a:effectLst/>
        </p:spPr>
        <p:txBody>
          <a:bodyPr wrap="none">
            <a:spAutoFit/>
          </a:bodyPr>
          <a:lstStyle/>
          <a:p>
            <a:r>
              <a:rPr lang="fr-FR" sz="3000" b="1" dirty="0"/>
              <a:t>Adaptive </a:t>
            </a:r>
            <a:r>
              <a:rPr lang="fr-FR" sz="3000" b="1" dirty="0" err="1"/>
              <a:t>Sampling</a:t>
            </a:r>
            <a:r>
              <a:rPr lang="fr-FR" sz="3000" b="1" dirty="0"/>
              <a:t> - 1</a:t>
            </a:r>
          </a:p>
        </p:txBody>
      </p:sp>
      <p:sp>
        <p:nvSpPr>
          <p:cNvPr id="4" name="Text Box 5"/>
          <p:cNvSpPr txBox="1">
            <a:spLocks noChangeArrowheads="1"/>
          </p:cNvSpPr>
          <p:nvPr/>
        </p:nvSpPr>
        <p:spPr bwMode="auto">
          <a:xfrm>
            <a:off x="323528" y="1412776"/>
            <a:ext cx="8606190" cy="5016758"/>
          </a:xfrm>
          <a:prstGeom prst="rect">
            <a:avLst/>
          </a:prstGeom>
          <a:noFill/>
          <a:ln w="9525">
            <a:noFill/>
            <a:miter lim="800000"/>
            <a:headEnd/>
            <a:tailEnd/>
          </a:ln>
          <a:effectLst/>
        </p:spPr>
        <p:txBody>
          <a:bodyPr wrap="square">
            <a:spAutoFit/>
          </a:bodyPr>
          <a:lstStyle/>
          <a:p>
            <a:r>
              <a:rPr lang="fr-FR" sz="2000" dirty="0"/>
              <a:t>Pour des espèces très rares, à répartition très lâche et qui peuvent avoir une tendance à l’agrégation on peut adopter une procédure particulière </a:t>
            </a:r>
            <a:r>
              <a:rPr lang="fr-FR" sz="2000" dirty="0" smtClean="0"/>
              <a:t>nommée: </a:t>
            </a:r>
            <a:r>
              <a:rPr lang="fr-FR" sz="2000" dirty="0"/>
              <a:t>« </a:t>
            </a:r>
            <a:r>
              <a:rPr lang="fr-FR" sz="2000" b="1" i="1" dirty="0"/>
              <a:t>adaptive </a:t>
            </a:r>
            <a:r>
              <a:rPr lang="fr-FR" sz="2000" b="1" i="1" dirty="0" err="1"/>
              <a:t>sampling</a:t>
            </a:r>
            <a:r>
              <a:rPr lang="fr-FR" sz="2000" dirty="0"/>
              <a:t> ». </a:t>
            </a:r>
          </a:p>
          <a:p>
            <a:endParaRPr lang="fr-FR" sz="2000" dirty="0"/>
          </a:p>
          <a:p>
            <a:pPr>
              <a:buFont typeface="Wingdings"/>
              <a:buChar char="è"/>
            </a:pPr>
            <a:r>
              <a:rPr lang="fr-FR" sz="2000" dirty="0" smtClean="0"/>
              <a:t>consiste </a:t>
            </a:r>
            <a:r>
              <a:rPr lang="fr-FR" sz="2000" dirty="0"/>
              <a:t>à sélectionner </a:t>
            </a:r>
            <a:r>
              <a:rPr lang="fr-FR" sz="2000" b="1" dirty="0"/>
              <a:t>au hasard un premier </a:t>
            </a:r>
            <a:r>
              <a:rPr lang="fr-FR" sz="2000" b="1" dirty="0" err="1" smtClean="0"/>
              <a:t>quadrat</a:t>
            </a:r>
            <a:endParaRPr lang="fr-FR" sz="2000" b="1" dirty="0" smtClean="0"/>
          </a:p>
          <a:p>
            <a:pPr lvl="1">
              <a:buFont typeface="Wingdings"/>
              <a:buChar char="è"/>
            </a:pPr>
            <a:r>
              <a:rPr lang="fr-FR" sz="2000" dirty="0" smtClean="0"/>
              <a:t> s’il est négatif on sélectionne un autre </a:t>
            </a:r>
            <a:r>
              <a:rPr lang="fr-FR" sz="2000" dirty="0" err="1" smtClean="0"/>
              <a:t>quadrat</a:t>
            </a:r>
            <a:r>
              <a:rPr lang="fr-FR" sz="2000" dirty="0" smtClean="0"/>
              <a:t> </a:t>
            </a:r>
            <a:r>
              <a:rPr lang="fr-FR" sz="2000" dirty="0" err="1" smtClean="0"/>
              <a:t>aléaroirement</a:t>
            </a:r>
            <a:endParaRPr lang="fr-FR" sz="2000" b="1" dirty="0" smtClean="0"/>
          </a:p>
          <a:p>
            <a:pPr lvl="1">
              <a:buFont typeface="Wingdings"/>
              <a:buChar char="è"/>
            </a:pPr>
            <a:r>
              <a:rPr lang="fr-FR" sz="2000" b="1" dirty="0" smtClean="0"/>
              <a:t> s’il </a:t>
            </a:r>
            <a:r>
              <a:rPr lang="fr-FR" sz="2000" b="1" dirty="0"/>
              <a:t>est positif (</a:t>
            </a:r>
            <a:r>
              <a:rPr lang="fr-FR" sz="2000" b="1" i="1" dirty="0"/>
              <a:t>détection d’un individu</a:t>
            </a:r>
            <a:r>
              <a:rPr lang="fr-FR" sz="2000" b="1" dirty="0"/>
              <a:t>), on prospecte les </a:t>
            </a:r>
            <a:r>
              <a:rPr lang="fr-FR" sz="2000" b="1" dirty="0" err="1"/>
              <a:t>quadrats</a:t>
            </a:r>
            <a:r>
              <a:rPr lang="fr-FR" sz="2000" b="1" dirty="0"/>
              <a:t> qui l’entourent </a:t>
            </a:r>
            <a:r>
              <a:rPr lang="fr-FR" sz="2000" dirty="0"/>
              <a:t>et </a:t>
            </a:r>
            <a:r>
              <a:rPr lang="fr-FR" sz="2000" dirty="0" smtClean="0"/>
              <a:t>on </a:t>
            </a:r>
            <a:r>
              <a:rPr lang="fr-FR" sz="2000" dirty="0"/>
              <a:t>continue à examiner </a:t>
            </a:r>
            <a:r>
              <a:rPr lang="fr-FR" sz="2000" dirty="0" smtClean="0"/>
              <a:t>autour tant qu’ils sont positifs. Dés qu’un </a:t>
            </a:r>
            <a:r>
              <a:rPr lang="fr-FR" sz="2000" dirty="0" err="1"/>
              <a:t>quadrat</a:t>
            </a:r>
            <a:r>
              <a:rPr lang="fr-FR" sz="2000" dirty="0"/>
              <a:t> est négatif on sélectionne un autre </a:t>
            </a:r>
            <a:r>
              <a:rPr lang="fr-FR" sz="2000" dirty="0" err="1"/>
              <a:t>quadrat</a:t>
            </a:r>
            <a:r>
              <a:rPr lang="fr-FR" sz="2000" dirty="0"/>
              <a:t> </a:t>
            </a:r>
            <a:r>
              <a:rPr lang="fr-FR" sz="2000" dirty="0" err="1"/>
              <a:t>aléaroirement</a:t>
            </a:r>
            <a:r>
              <a:rPr lang="fr-FR" sz="2000" dirty="0"/>
              <a:t>.</a:t>
            </a:r>
          </a:p>
          <a:p>
            <a:endParaRPr lang="fr-FR" sz="2000" dirty="0"/>
          </a:p>
          <a:p>
            <a:r>
              <a:rPr lang="fr-FR" sz="2000" i="1" dirty="0"/>
              <a:t>Cette méthode n’est pas exactement un tirage aléatoire mais des études ont montré qu’elle améliorait sensiblement les estimations. </a:t>
            </a:r>
          </a:p>
          <a:p>
            <a:endParaRPr lang="fr-FR" sz="2000" dirty="0"/>
          </a:p>
          <a:p>
            <a:r>
              <a:rPr lang="fr-FR" sz="2000" dirty="0"/>
              <a:t>Attention : il n’y a pas de limite fixe en terme de nombre de </a:t>
            </a:r>
            <a:r>
              <a:rPr lang="fr-FR" sz="2000" dirty="0" err="1"/>
              <a:t>quadrats</a:t>
            </a:r>
            <a:r>
              <a:rPr lang="fr-FR" sz="2000" dirty="0"/>
              <a:t> prospectés dans cette méthode…tant qu’ils sont positifs on continue…cela peut poser des problèmes pratiques !!!</a:t>
            </a:r>
          </a:p>
        </p:txBody>
      </p:sp>
      <p:sp>
        <p:nvSpPr>
          <p:cNvPr id="5" name="ZoneTexte 4"/>
          <p:cNvSpPr txBox="1"/>
          <p:nvPr/>
        </p:nvSpPr>
        <p:spPr>
          <a:xfrm>
            <a:off x="0" y="0"/>
            <a:ext cx="3499676" cy="677108"/>
          </a:xfrm>
          <a:prstGeom prst="rect">
            <a:avLst/>
          </a:prstGeom>
          <a:noFill/>
        </p:spPr>
        <p:txBody>
          <a:bodyPr wrap="none" rtlCol="0">
            <a:spAutoFit/>
          </a:bodyPr>
          <a:lstStyle/>
          <a:p>
            <a:r>
              <a:rPr lang="fr-FR" sz="3800" b="1" dirty="0" smtClean="0"/>
              <a:t>Echantillonner</a:t>
            </a:r>
            <a:endParaRPr lang="fr-FR" sz="3800" b="1"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a:spLocks noChangeArrowheads="1"/>
          </p:cNvSpPr>
          <p:nvPr/>
        </p:nvSpPr>
        <p:spPr bwMode="auto">
          <a:xfrm>
            <a:off x="2809905" y="500042"/>
            <a:ext cx="4165600" cy="549275"/>
          </a:xfrm>
          <a:prstGeom prst="rect">
            <a:avLst/>
          </a:prstGeom>
          <a:noFill/>
          <a:ln w="9525">
            <a:noFill/>
            <a:miter lim="800000"/>
            <a:headEnd/>
            <a:tailEnd/>
          </a:ln>
          <a:effectLst/>
        </p:spPr>
        <p:txBody>
          <a:bodyPr wrap="none">
            <a:spAutoFit/>
          </a:bodyPr>
          <a:lstStyle/>
          <a:p>
            <a:r>
              <a:rPr lang="fr-FR" sz="3000" b="1"/>
              <a:t>Adaptive Sampling - 2</a:t>
            </a:r>
          </a:p>
        </p:txBody>
      </p:sp>
      <p:sp>
        <p:nvSpPr>
          <p:cNvPr id="6" name="Rectangle 5"/>
          <p:cNvSpPr>
            <a:spLocks noChangeArrowheads="1"/>
          </p:cNvSpPr>
          <p:nvPr/>
        </p:nvSpPr>
        <p:spPr bwMode="auto">
          <a:xfrm>
            <a:off x="1297018" y="1481117"/>
            <a:ext cx="7561262" cy="4103687"/>
          </a:xfrm>
          <a:prstGeom prst="rect">
            <a:avLst/>
          </a:prstGeom>
          <a:solidFill>
            <a:schemeClr val="accent1"/>
          </a:solidFill>
          <a:ln w="9525">
            <a:solidFill>
              <a:schemeClr val="tx1"/>
            </a:solidFill>
            <a:miter lim="800000"/>
            <a:headEnd/>
            <a:tailEnd/>
          </a:ln>
          <a:effectLst/>
        </p:spPr>
        <p:txBody>
          <a:bodyPr wrap="none" anchor="ctr"/>
          <a:lstStyle/>
          <a:p>
            <a:endParaRPr lang="fr-FR"/>
          </a:p>
        </p:txBody>
      </p:sp>
      <p:sp>
        <p:nvSpPr>
          <p:cNvPr id="7" name="Line 6"/>
          <p:cNvSpPr>
            <a:spLocks noChangeShapeType="1"/>
          </p:cNvSpPr>
          <p:nvPr/>
        </p:nvSpPr>
        <p:spPr bwMode="auto">
          <a:xfrm>
            <a:off x="1873280" y="1481117"/>
            <a:ext cx="0" cy="4103687"/>
          </a:xfrm>
          <a:prstGeom prst="line">
            <a:avLst/>
          </a:prstGeom>
          <a:noFill/>
          <a:ln w="9525">
            <a:solidFill>
              <a:schemeClr val="tx1"/>
            </a:solidFill>
            <a:round/>
            <a:headEnd/>
            <a:tailEnd/>
          </a:ln>
          <a:effectLst/>
        </p:spPr>
        <p:txBody>
          <a:bodyPr/>
          <a:lstStyle/>
          <a:p>
            <a:endParaRPr lang="fr-FR"/>
          </a:p>
        </p:txBody>
      </p:sp>
      <p:sp>
        <p:nvSpPr>
          <p:cNvPr id="8" name="Line 7"/>
          <p:cNvSpPr>
            <a:spLocks noChangeShapeType="1"/>
          </p:cNvSpPr>
          <p:nvPr/>
        </p:nvSpPr>
        <p:spPr bwMode="auto">
          <a:xfrm>
            <a:off x="2449543" y="1481117"/>
            <a:ext cx="0" cy="4103687"/>
          </a:xfrm>
          <a:prstGeom prst="line">
            <a:avLst/>
          </a:prstGeom>
          <a:noFill/>
          <a:ln w="9525">
            <a:solidFill>
              <a:schemeClr val="tx1"/>
            </a:solidFill>
            <a:round/>
            <a:headEnd/>
            <a:tailEnd/>
          </a:ln>
          <a:effectLst/>
        </p:spPr>
        <p:txBody>
          <a:bodyPr/>
          <a:lstStyle/>
          <a:p>
            <a:endParaRPr lang="fr-FR"/>
          </a:p>
        </p:txBody>
      </p:sp>
      <p:sp>
        <p:nvSpPr>
          <p:cNvPr id="9" name="Line 8"/>
          <p:cNvSpPr>
            <a:spLocks noChangeShapeType="1"/>
          </p:cNvSpPr>
          <p:nvPr/>
        </p:nvSpPr>
        <p:spPr bwMode="auto">
          <a:xfrm>
            <a:off x="3025805" y="1481117"/>
            <a:ext cx="0" cy="4103687"/>
          </a:xfrm>
          <a:prstGeom prst="line">
            <a:avLst/>
          </a:prstGeom>
          <a:noFill/>
          <a:ln w="9525">
            <a:solidFill>
              <a:schemeClr val="tx1"/>
            </a:solidFill>
            <a:round/>
            <a:headEnd/>
            <a:tailEnd/>
          </a:ln>
          <a:effectLst/>
        </p:spPr>
        <p:txBody>
          <a:bodyPr/>
          <a:lstStyle/>
          <a:p>
            <a:endParaRPr lang="fr-FR"/>
          </a:p>
        </p:txBody>
      </p:sp>
      <p:sp>
        <p:nvSpPr>
          <p:cNvPr id="10" name="Line 9"/>
          <p:cNvSpPr>
            <a:spLocks noChangeShapeType="1"/>
          </p:cNvSpPr>
          <p:nvPr/>
        </p:nvSpPr>
        <p:spPr bwMode="auto">
          <a:xfrm>
            <a:off x="3602068" y="1481117"/>
            <a:ext cx="0" cy="4103687"/>
          </a:xfrm>
          <a:prstGeom prst="line">
            <a:avLst/>
          </a:prstGeom>
          <a:noFill/>
          <a:ln w="9525">
            <a:solidFill>
              <a:schemeClr val="tx1"/>
            </a:solidFill>
            <a:round/>
            <a:headEnd/>
            <a:tailEnd/>
          </a:ln>
          <a:effectLst/>
        </p:spPr>
        <p:txBody>
          <a:bodyPr/>
          <a:lstStyle/>
          <a:p>
            <a:endParaRPr lang="fr-FR"/>
          </a:p>
        </p:txBody>
      </p:sp>
      <p:sp>
        <p:nvSpPr>
          <p:cNvPr id="11" name="Line 10"/>
          <p:cNvSpPr>
            <a:spLocks noChangeShapeType="1"/>
          </p:cNvSpPr>
          <p:nvPr/>
        </p:nvSpPr>
        <p:spPr bwMode="auto">
          <a:xfrm>
            <a:off x="4178330" y="1481117"/>
            <a:ext cx="0" cy="4103687"/>
          </a:xfrm>
          <a:prstGeom prst="line">
            <a:avLst/>
          </a:prstGeom>
          <a:noFill/>
          <a:ln w="9525">
            <a:solidFill>
              <a:schemeClr val="tx1"/>
            </a:solidFill>
            <a:round/>
            <a:headEnd/>
            <a:tailEnd/>
          </a:ln>
          <a:effectLst/>
        </p:spPr>
        <p:txBody>
          <a:bodyPr/>
          <a:lstStyle/>
          <a:p>
            <a:endParaRPr lang="fr-FR"/>
          </a:p>
        </p:txBody>
      </p:sp>
      <p:sp>
        <p:nvSpPr>
          <p:cNvPr id="12" name="Line 11"/>
          <p:cNvSpPr>
            <a:spLocks noChangeShapeType="1"/>
          </p:cNvSpPr>
          <p:nvPr/>
        </p:nvSpPr>
        <p:spPr bwMode="auto">
          <a:xfrm>
            <a:off x="4754593" y="1481117"/>
            <a:ext cx="0" cy="4103687"/>
          </a:xfrm>
          <a:prstGeom prst="line">
            <a:avLst/>
          </a:prstGeom>
          <a:noFill/>
          <a:ln w="9525">
            <a:solidFill>
              <a:schemeClr val="tx1"/>
            </a:solidFill>
            <a:round/>
            <a:headEnd/>
            <a:tailEnd/>
          </a:ln>
          <a:effectLst/>
        </p:spPr>
        <p:txBody>
          <a:bodyPr/>
          <a:lstStyle/>
          <a:p>
            <a:endParaRPr lang="fr-FR"/>
          </a:p>
        </p:txBody>
      </p:sp>
      <p:sp>
        <p:nvSpPr>
          <p:cNvPr id="13" name="Line 12"/>
          <p:cNvSpPr>
            <a:spLocks noChangeShapeType="1"/>
          </p:cNvSpPr>
          <p:nvPr/>
        </p:nvSpPr>
        <p:spPr bwMode="auto">
          <a:xfrm>
            <a:off x="5329268" y="1481117"/>
            <a:ext cx="0" cy="4103687"/>
          </a:xfrm>
          <a:prstGeom prst="line">
            <a:avLst/>
          </a:prstGeom>
          <a:noFill/>
          <a:ln w="9525">
            <a:solidFill>
              <a:schemeClr val="tx1"/>
            </a:solidFill>
            <a:round/>
            <a:headEnd/>
            <a:tailEnd/>
          </a:ln>
          <a:effectLst/>
        </p:spPr>
        <p:txBody>
          <a:bodyPr/>
          <a:lstStyle/>
          <a:p>
            <a:endParaRPr lang="fr-FR"/>
          </a:p>
        </p:txBody>
      </p:sp>
      <p:sp>
        <p:nvSpPr>
          <p:cNvPr id="14" name="Line 13"/>
          <p:cNvSpPr>
            <a:spLocks noChangeShapeType="1"/>
          </p:cNvSpPr>
          <p:nvPr/>
        </p:nvSpPr>
        <p:spPr bwMode="auto">
          <a:xfrm>
            <a:off x="5905530" y="1481117"/>
            <a:ext cx="0" cy="4103687"/>
          </a:xfrm>
          <a:prstGeom prst="line">
            <a:avLst/>
          </a:prstGeom>
          <a:noFill/>
          <a:ln w="9525">
            <a:solidFill>
              <a:schemeClr val="tx1"/>
            </a:solidFill>
            <a:round/>
            <a:headEnd/>
            <a:tailEnd/>
          </a:ln>
          <a:effectLst/>
        </p:spPr>
        <p:txBody>
          <a:bodyPr/>
          <a:lstStyle/>
          <a:p>
            <a:endParaRPr lang="fr-FR"/>
          </a:p>
        </p:txBody>
      </p:sp>
      <p:sp>
        <p:nvSpPr>
          <p:cNvPr id="15" name="Line 14"/>
          <p:cNvSpPr>
            <a:spLocks noChangeShapeType="1"/>
          </p:cNvSpPr>
          <p:nvPr/>
        </p:nvSpPr>
        <p:spPr bwMode="auto">
          <a:xfrm>
            <a:off x="6554818" y="1481117"/>
            <a:ext cx="0" cy="4103687"/>
          </a:xfrm>
          <a:prstGeom prst="line">
            <a:avLst/>
          </a:prstGeom>
          <a:noFill/>
          <a:ln w="9525">
            <a:solidFill>
              <a:schemeClr val="tx1"/>
            </a:solidFill>
            <a:round/>
            <a:headEnd/>
            <a:tailEnd/>
          </a:ln>
          <a:effectLst/>
        </p:spPr>
        <p:txBody>
          <a:bodyPr/>
          <a:lstStyle/>
          <a:p>
            <a:endParaRPr lang="fr-FR"/>
          </a:p>
        </p:txBody>
      </p:sp>
      <p:sp>
        <p:nvSpPr>
          <p:cNvPr id="16" name="Line 15"/>
          <p:cNvSpPr>
            <a:spLocks noChangeShapeType="1"/>
          </p:cNvSpPr>
          <p:nvPr/>
        </p:nvSpPr>
        <p:spPr bwMode="auto">
          <a:xfrm>
            <a:off x="7129493" y="1481117"/>
            <a:ext cx="0" cy="4103687"/>
          </a:xfrm>
          <a:prstGeom prst="line">
            <a:avLst/>
          </a:prstGeom>
          <a:noFill/>
          <a:ln w="9525">
            <a:solidFill>
              <a:schemeClr val="tx1"/>
            </a:solidFill>
            <a:round/>
            <a:headEnd/>
            <a:tailEnd/>
          </a:ln>
          <a:effectLst/>
        </p:spPr>
        <p:txBody>
          <a:bodyPr/>
          <a:lstStyle/>
          <a:p>
            <a:endParaRPr lang="fr-FR"/>
          </a:p>
        </p:txBody>
      </p:sp>
      <p:sp>
        <p:nvSpPr>
          <p:cNvPr id="17" name="Line 16"/>
          <p:cNvSpPr>
            <a:spLocks noChangeShapeType="1"/>
          </p:cNvSpPr>
          <p:nvPr/>
        </p:nvSpPr>
        <p:spPr bwMode="auto">
          <a:xfrm>
            <a:off x="7705755" y="1481117"/>
            <a:ext cx="0" cy="4103687"/>
          </a:xfrm>
          <a:prstGeom prst="line">
            <a:avLst/>
          </a:prstGeom>
          <a:noFill/>
          <a:ln w="9525">
            <a:solidFill>
              <a:schemeClr val="tx1"/>
            </a:solidFill>
            <a:round/>
            <a:headEnd/>
            <a:tailEnd/>
          </a:ln>
          <a:effectLst/>
        </p:spPr>
        <p:txBody>
          <a:bodyPr/>
          <a:lstStyle/>
          <a:p>
            <a:endParaRPr lang="fr-FR"/>
          </a:p>
        </p:txBody>
      </p:sp>
      <p:sp>
        <p:nvSpPr>
          <p:cNvPr id="18" name="Line 17"/>
          <p:cNvSpPr>
            <a:spLocks noChangeShapeType="1"/>
          </p:cNvSpPr>
          <p:nvPr/>
        </p:nvSpPr>
        <p:spPr bwMode="auto">
          <a:xfrm>
            <a:off x="8282018" y="1481117"/>
            <a:ext cx="0" cy="4103687"/>
          </a:xfrm>
          <a:prstGeom prst="line">
            <a:avLst/>
          </a:prstGeom>
          <a:noFill/>
          <a:ln w="9525">
            <a:solidFill>
              <a:schemeClr val="tx1"/>
            </a:solidFill>
            <a:round/>
            <a:headEnd/>
            <a:tailEnd/>
          </a:ln>
          <a:effectLst/>
        </p:spPr>
        <p:txBody>
          <a:bodyPr/>
          <a:lstStyle/>
          <a:p>
            <a:endParaRPr lang="fr-FR"/>
          </a:p>
        </p:txBody>
      </p:sp>
      <p:sp>
        <p:nvSpPr>
          <p:cNvPr id="19" name="Line 18"/>
          <p:cNvSpPr>
            <a:spLocks noChangeShapeType="1"/>
          </p:cNvSpPr>
          <p:nvPr/>
        </p:nvSpPr>
        <p:spPr bwMode="auto">
          <a:xfrm>
            <a:off x="1297018" y="2128817"/>
            <a:ext cx="7561262" cy="0"/>
          </a:xfrm>
          <a:prstGeom prst="line">
            <a:avLst/>
          </a:prstGeom>
          <a:noFill/>
          <a:ln w="9525">
            <a:solidFill>
              <a:schemeClr val="tx1"/>
            </a:solidFill>
            <a:round/>
            <a:headEnd/>
            <a:tailEnd/>
          </a:ln>
          <a:effectLst/>
        </p:spPr>
        <p:txBody>
          <a:bodyPr/>
          <a:lstStyle/>
          <a:p>
            <a:endParaRPr lang="fr-FR"/>
          </a:p>
        </p:txBody>
      </p:sp>
      <p:sp>
        <p:nvSpPr>
          <p:cNvPr id="20" name="Line 19"/>
          <p:cNvSpPr>
            <a:spLocks noChangeShapeType="1"/>
          </p:cNvSpPr>
          <p:nvPr/>
        </p:nvSpPr>
        <p:spPr bwMode="auto">
          <a:xfrm>
            <a:off x="1297018" y="2705079"/>
            <a:ext cx="7561262" cy="0"/>
          </a:xfrm>
          <a:prstGeom prst="line">
            <a:avLst/>
          </a:prstGeom>
          <a:noFill/>
          <a:ln w="9525">
            <a:solidFill>
              <a:schemeClr val="tx1"/>
            </a:solidFill>
            <a:round/>
            <a:headEnd/>
            <a:tailEnd/>
          </a:ln>
          <a:effectLst/>
        </p:spPr>
        <p:txBody>
          <a:bodyPr/>
          <a:lstStyle/>
          <a:p>
            <a:endParaRPr lang="fr-FR"/>
          </a:p>
        </p:txBody>
      </p:sp>
      <p:sp>
        <p:nvSpPr>
          <p:cNvPr id="21" name="Line 20"/>
          <p:cNvSpPr>
            <a:spLocks noChangeShapeType="1"/>
          </p:cNvSpPr>
          <p:nvPr/>
        </p:nvSpPr>
        <p:spPr bwMode="auto">
          <a:xfrm>
            <a:off x="1297018" y="3281342"/>
            <a:ext cx="7561262" cy="0"/>
          </a:xfrm>
          <a:prstGeom prst="line">
            <a:avLst/>
          </a:prstGeom>
          <a:noFill/>
          <a:ln w="9525">
            <a:solidFill>
              <a:schemeClr val="tx1"/>
            </a:solidFill>
            <a:round/>
            <a:headEnd/>
            <a:tailEnd/>
          </a:ln>
          <a:effectLst/>
        </p:spPr>
        <p:txBody>
          <a:bodyPr/>
          <a:lstStyle/>
          <a:p>
            <a:endParaRPr lang="fr-FR"/>
          </a:p>
        </p:txBody>
      </p:sp>
      <p:sp>
        <p:nvSpPr>
          <p:cNvPr id="22" name="Line 21"/>
          <p:cNvSpPr>
            <a:spLocks noChangeShapeType="1"/>
          </p:cNvSpPr>
          <p:nvPr/>
        </p:nvSpPr>
        <p:spPr bwMode="auto">
          <a:xfrm>
            <a:off x="1297018" y="3857604"/>
            <a:ext cx="7561262" cy="0"/>
          </a:xfrm>
          <a:prstGeom prst="line">
            <a:avLst/>
          </a:prstGeom>
          <a:noFill/>
          <a:ln w="9525">
            <a:solidFill>
              <a:schemeClr val="tx1"/>
            </a:solidFill>
            <a:round/>
            <a:headEnd/>
            <a:tailEnd/>
          </a:ln>
          <a:effectLst/>
        </p:spPr>
        <p:txBody>
          <a:bodyPr/>
          <a:lstStyle/>
          <a:p>
            <a:endParaRPr lang="fr-FR"/>
          </a:p>
        </p:txBody>
      </p:sp>
      <p:sp>
        <p:nvSpPr>
          <p:cNvPr id="23" name="Line 22"/>
          <p:cNvSpPr>
            <a:spLocks noChangeShapeType="1"/>
          </p:cNvSpPr>
          <p:nvPr/>
        </p:nvSpPr>
        <p:spPr bwMode="auto">
          <a:xfrm>
            <a:off x="1297018" y="4432279"/>
            <a:ext cx="7561262" cy="0"/>
          </a:xfrm>
          <a:prstGeom prst="line">
            <a:avLst/>
          </a:prstGeom>
          <a:noFill/>
          <a:ln w="9525">
            <a:solidFill>
              <a:schemeClr val="tx1"/>
            </a:solidFill>
            <a:round/>
            <a:headEnd/>
            <a:tailEnd/>
          </a:ln>
          <a:effectLst/>
        </p:spPr>
        <p:txBody>
          <a:bodyPr/>
          <a:lstStyle/>
          <a:p>
            <a:endParaRPr lang="fr-FR"/>
          </a:p>
        </p:txBody>
      </p:sp>
      <p:sp>
        <p:nvSpPr>
          <p:cNvPr id="24" name="Line 23"/>
          <p:cNvSpPr>
            <a:spLocks noChangeShapeType="1"/>
          </p:cNvSpPr>
          <p:nvPr/>
        </p:nvSpPr>
        <p:spPr bwMode="auto">
          <a:xfrm>
            <a:off x="1297018" y="5008542"/>
            <a:ext cx="7561262" cy="0"/>
          </a:xfrm>
          <a:prstGeom prst="line">
            <a:avLst/>
          </a:prstGeom>
          <a:noFill/>
          <a:ln w="9525">
            <a:solidFill>
              <a:schemeClr val="tx1"/>
            </a:solidFill>
            <a:round/>
            <a:headEnd/>
            <a:tailEnd/>
          </a:ln>
          <a:effectLst/>
        </p:spPr>
        <p:txBody>
          <a:bodyPr/>
          <a:lstStyle/>
          <a:p>
            <a:endParaRPr lang="fr-FR"/>
          </a:p>
        </p:txBody>
      </p:sp>
      <p:sp>
        <p:nvSpPr>
          <p:cNvPr id="25" name="Line 24"/>
          <p:cNvSpPr>
            <a:spLocks noChangeShapeType="1"/>
          </p:cNvSpPr>
          <p:nvPr/>
        </p:nvSpPr>
        <p:spPr bwMode="auto">
          <a:xfrm>
            <a:off x="1297018" y="5584804"/>
            <a:ext cx="7561262" cy="0"/>
          </a:xfrm>
          <a:prstGeom prst="line">
            <a:avLst/>
          </a:prstGeom>
          <a:noFill/>
          <a:ln w="9525">
            <a:solidFill>
              <a:schemeClr val="tx1"/>
            </a:solidFill>
            <a:round/>
            <a:headEnd/>
            <a:tailEnd/>
          </a:ln>
          <a:effectLst/>
        </p:spPr>
        <p:txBody>
          <a:bodyPr/>
          <a:lstStyle/>
          <a:p>
            <a:endParaRPr lang="fr-FR"/>
          </a:p>
        </p:txBody>
      </p:sp>
      <p:sp>
        <p:nvSpPr>
          <p:cNvPr id="41" name="Rectangle 40"/>
          <p:cNvSpPr>
            <a:spLocks noChangeArrowheads="1"/>
          </p:cNvSpPr>
          <p:nvPr/>
        </p:nvSpPr>
        <p:spPr bwMode="auto">
          <a:xfrm>
            <a:off x="5329268" y="2128817"/>
            <a:ext cx="577850"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45" name="Rectangle 44"/>
          <p:cNvSpPr>
            <a:spLocks noChangeArrowheads="1"/>
          </p:cNvSpPr>
          <p:nvPr/>
        </p:nvSpPr>
        <p:spPr bwMode="auto">
          <a:xfrm>
            <a:off x="1441480" y="5802292"/>
            <a:ext cx="577850"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46" name="Text Box 45"/>
          <p:cNvSpPr txBox="1">
            <a:spLocks noChangeArrowheads="1"/>
          </p:cNvSpPr>
          <p:nvPr/>
        </p:nvSpPr>
        <p:spPr bwMode="auto">
          <a:xfrm>
            <a:off x="2141568" y="5945167"/>
            <a:ext cx="2489200" cy="366712"/>
          </a:xfrm>
          <a:prstGeom prst="rect">
            <a:avLst/>
          </a:prstGeom>
          <a:noFill/>
          <a:ln w="9525">
            <a:noFill/>
            <a:miter lim="800000"/>
            <a:headEnd/>
            <a:tailEnd/>
          </a:ln>
          <a:effectLst/>
        </p:spPr>
        <p:txBody>
          <a:bodyPr wrap="none">
            <a:spAutoFit/>
          </a:bodyPr>
          <a:lstStyle/>
          <a:p>
            <a:r>
              <a:rPr lang="fr-FR"/>
              <a:t>= espèce pas détectée</a:t>
            </a:r>
          </a:p>
        </p:txBody>
      </p:sp>
      <p:sp>
        <p:nvSpPr>
          <p:cNvPr id="47" name="Rectangle 46"/>
          <p:cNvSpPr>
            <a:spLocks noChangeArrowheads="1"/>
          </p:cNvSpPr>
          <p:nvPr/>
        </p:nvSpPr>
        <p:spPr bwMode="auto">
          <a:xfrm>
            <a:off x="5186393" y="5800704"/>
            <a:ext cx="576262" cy="574675"/>
          </a:xfrm>
          <a:prstGeom prst="rect">
            <a:avLst/>
          </a:prstGeom>
          <a:solidFill>
            <a:schemeClr val="hlink"/>
          </a:solidFill>
          <a:ln w="57150">
            <a:solidFill>
              <a:schemeClr val="tx1"/>
            </a:solidFill>
            <a:miter lim="800000"/>
            <a:headEnd/>
            <a:tailEnd/>
          </a:ln>
          <a:effectLst/>
        </p:spPr>
        <p:txBody>
          <a:bodyPr wrap="none" anchor="ctr"/>
          <a:lstStyle/>
          <a:p>
            <a:endParaRPr lang="fr-FR"/>
          </a:p>
        </p:txBody>
      </p:sp>
      <p:sp>
        <p:nvSpPr>
          <p:cNvPr id="48" name="Text Box 47"/>
          <p:cNvSpPr txBox="1">
            <a:spLocks noChangeArrowheads="1"/>
          </p:cNvSpPr>
          <p:nvPr/>
        </p:nvSpPr>
        <p:spPr bwMode="auto">
          <a:xfrm>
            <a:off x="5978555" y="5938817"/>
            <a:ext cx="2057400" cy="366712"/>
          </a:xfrm>
          <a:prstGeom prst="rect">
            <a:avLst/>
          </a:prstGeom>
          <a:noFill/>
          <a:ln w="9525">
            <a:noFill/>
            <a:miter lim="800000"/>
            <a:headEnd/>
            <a:tailEnd/>
          </a:ln>
          <a:effectLst/>
        </p:spPr>
        <p:txBody>
          <a:bodyPr wrap="none">
            <a:spAutoFit/>
          </a:bodyPr>
          <a:lstStyle/>
          <a:p>
            <a:r>
              <a:rPr lang="fr-FR"/>
              <a:t>= espèce détectée</a:t>
            </a:r>
          </a:p>
        </p:txBody>
      </p:sp>
      <p:sp>
        <p:nvSpPr>
          <p:cNvPr id="49" name="ZoneTexte 48"/>
          <p:cNvSpPr txBox="1"/>
          <p:nvPr/>
        </p:nvSpPr>
        <p:spPr>
          <a:xfrm>
            <a:off x="0" y="0"/>
            <a:ext cx="3499676" cy="677108"/>
          </a:xfrm>
          <a:prstGeom prst="rect">
            <a:avLst/>
          </a:prstGeom>
          <a:noFill/>
        </p:spPr>
        <p:txBody>
          <a:bodyPr wrap="none" rtlCol="0">
            <a:spAutoFit/>
          </a:bodyPr>
          <a:lstStyle/>
          <a:p>
            <a:r>
              <a:rPr lang="fr-FR" sz="3800" b="1" dirty="0" smtClean="0"/>
              <a:t>Echantillonner</a:t>
            </a:r>
            <a:endParaRPr lang="fr-FR" sz="3800" b="1"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a:spLocks noChangeArrowheads="1"/>
          </p:cNvSpPr>
          <p:nvPr/>
        </p:nvSpPr>
        <p:spPr bwMode="auto">
          <a:xfrm>
            <a:off x="2809905" y="500042"/>
            <a:ext cx="4165600" cy="549275"/>
          </a:xfrm>
          <a:prstGeom prst="rect">
            <a:avLst/>
          </a:prstGeom>
          <a:noFill/>
          <a:ln w="9525">
            <a:noFill/>
            <a:miter lim="800000"/>
            <a:headEnd/>
            <a:tailEnd/>
          </a:ln>
          <a:effectLst/>
        </p:spPr>
        <p:txBody>
          <a:bodyPr wrap="none">
            <a:spAutoFit/>
          </a:bodyPr>
          <a:lstStyle/>
          <a:p>
            <a:r>
              <a:rPr lang="fr-FR" sz="3000" b="1"/>
              <a:t>Adaptive Sampling - 2</a:t>
            </a:r>
          </a:p>
        </p:txBody>
      </p:sp>
      <p:sp>
        <p:nvSpPr>
          <p:cNvPr id="6" name="Rectangle 5"/>
          <p:cNvSpPr>
            <a:spLocks noChangeArrowheads="1"/>
          </p:cNvSpPr>
          <p:nvPr/>
        </p:nvSpPr>
        <p:spPr bwMode="auto">
          <a:xfrm>
            <a:off x="1297018" y="1481117"/>
            <a:ext cx="7561262" cy="4103687"/>
          </a:xfrm>
          <a:prstGeom prst="rect">
            <a:avLst/>
          </a:prstGeom>
          <a:solidFill>
            <a:schemeClr val="accent1"/>
          </a:solidFill>
          <a:ln w="9525">
            <a:solidFill>
              <a:schemeClr val="tx1"/>
            </a:solidFill>
            <a:miter lim="800000"/>
            <a:headEnd/>
            <a:tailEnd/>
          </a:ln>
          <a:effectLst/>
        </p:spPr>
        <p:txBody>
          <a:bodyPr wrap="none" anchor="ctr"/>
          <a:lstStyle/>
          <a:p>
            <a:endParaRPr lang="fr-FR"/>
          </a:p>
        </p:txBody>
      </p:sp>
      <p:sp>
        <p:nvSpPr>
          <p:cNvPr id="7" name="Line 6"/>
          <p:cNvSpPr>
            <a:spLocks noChangeShapeType="1"/>
          </p:cNvSpPr>
          <p:nvPr/>
        </p:nvSpPr>
        <p:spPr bwMode="auto">
          <a:xfrm>
            <a:off x="1873280" y="1481117"/>
            <a:ext cx="0" cy="4103687"/>
          </a:xfrm>
          <a:prstGeom prst="line">
            <a:avLst/>
          </a:prstGeom>
          <a:noFill/>
          <a:ln w="9525">
            <a:solidFill>
              <a:schemeClr val="tx1"/>
            </a:solidFill>
            <a:round/>
            <a:headEnd/>
            <a:tailEnd/>
          </a:ln>
          <a:effectLst/>
        </p:spPr>
        <p:txBody>
          <a:bodyPr/>
          <a:lstStyle/>
          <a:p>
            <a:endParaRPr lang="fr-FR"/>
          </a:p>
        </p:txBody>
      </p:sp>
      <p:sp>
        <p:nvSpPr>
          <p:cNvPr id="8" name="Line 7"/>
          <p:cNvSpPr>
            <a:spLocks noChangeShapeType="1"/>
          </p:cNvSpPr>
          <p:nvPr/>
        </p:nvSpPr>
        <p:spPr bwMode="auto">
          <a:xfrm>
            <a:off x="2449543" y="1481117"/>
            <a:ext cx="0" cy="4103687"/>
          </a:xfrm>
          <a:prstGeom prst="line">
            <a:avLst/>
          </a:prstGeom>
          <a:noFill/>
          <a:ln w="9525">
            <a:solidFill>
              <a:schemeClr val="tx1"/>
            </a:solidFill>
            <a:round/>
            <a:headEnd/>
            <a:tailEnd/>
          </a:ln>
          <a:effectLst/>
        </p:spPr>
        <p:txBody>
          <a:bodyPr/>
          <a:lstStyle/>
          <a:p>
            <a:endParaRPr lang="fr-FR"/>
          </a:p>
        </p:txBody>
      </p:sp>
      <p:sp>
        <p:nvSpPr>
          <p:cNvPr id="9" name="Line 8"/>
          <p:cNvSpPr>
            <a:spLocks noChangeShapeType="1"/>
          </p:cNvSpPr>
          <p:nvPr/>
        </p:nvSpPr>
        <p:spPr bwMode="auto">
          <a:xfrm>
            <a:off x="3025805" y="1481117"/>
            <a:ext cx="0" cy="4103687"/>
          </a:xfrm>
          <a:prstGeom prst="line">
            <a:avLst/>
          </a:prstGeom>
          <a:noFill/>
          <a:ln w="9525">
            <a:solidFill>
              <a:schemeClr val="tx1"/>
            </a:solidFill>
            <a:round/>
            <a:headEnd/>
            <a:tailEnd/>
          </a:ln>
          <a:effectLst/>
        </p:spPr>
        <p:txBody>
          <a:bodyPr/>
          <a:lstStyle/>
          <a:p>
            <a:endParaRPr lang="fr-FR"/>
          </a:p>
        </p:txBody>
      </p:sp>
      <p:sp>
        <p:nvSpPr>
          <p:cNvPr id="10" name="Line 9"/>
          <p:cNvSpPr>
            <a:spLocks noChangeShapeType="1"/>
          </p:cNvSpPr>
          <p:nvPr/>
        </p:nvSpPr>
        <p:spPr bwMode="auto">
          <a:xfrm>
            <a:off x="3602068" y="1481117"/>
            <a:ext cx="0" cy="4103687"/>
          </a:xfrm>
          <a:prstGeom prst="line">
            <a:avLst/>
          </a:prstGeom>
          <a:noFill/>
          <a:ln w="9525">
            <a:solidFill>
              <a:schemeClr val="tx1"/>
            </a:solidFill>
            <a:round/>
            <a:headEnd/>
            <a:tailEnd/>
          </a:ln>
          <a:effectLst/>
        </p:spPr>
        <p:txBody>
          <a:bodyPr/>
          <a:lstStyle/>
          <a:p>
            <a:endParaRPr lang="fr-FR"/>
          </a:p>
        </p:txBody>
      </p:sp>
      <p:sp>
        <p:nvSpPr>
          <p:cNvPr id="11" name="Line 10"/>
          <p:cNvSpPr>
            <a:spLocks noChangeShapeType="1"/>
          </p:cNvSpPr>
          <p:nvPr/>
        </p:nvSpPr>
        <p:spPr bwMode="auto">
          <a:xfrm>
            <a:off x="4178330" y="1481117"/>
            <a:ext cx="0" cy="4103687"/>
          </a:xfrm>
          <a:prstGeom prst="line">
            <a:avLst/>
          </a:prstGeom>
          <a:noFill/>
          <a:ln w="9525">
            <a:solidFill>
              <a:schemeClr val="tx1"/>
            </a:solidFill>
            <a:round/>
            <a:headEnd/>
            <a:tailEnd/>
          </a:ln>
          <a:effectLst/>
        </p:spPr>
        <p:txBody>
          <a:bodyPr/>
          <a:lstStyle/>
          <a:p>
            <a:endParaRPr lang="fr-FR"/>
          </a:p>
        </p:txBody>
      </p:sp>
      <p:sp>
        <p:nvSpPr>
          <p:cNvPr id="12" name="Line 11"/>
          <p:cNvSpPr>
            <a:spLocks noChangeShapeType="1"/>
          </p:cNvSpPr>
          <p:nvPr/>
        </p:nvSpPr>
        <p:spPr bwMode="auto">
          <a:xfrm>
            <a:off x="4754593" y="1481117"/>
            <a:ext cx="0" cy="4103687"/>
          </a:xfrm>
          <a:prstGeom prst="line">
            <a:avLst/>
          </a:prstGeom>
          <a:noFill/>
          <a:ln w="9525">
            <a:solidFill>
              <a:schemeClr val="tx1"/>
            </a:solidFill>
            <a:round/>
            <a:headEnd/>
            <a:tailEnd/>
          </a:ln>
          <a:effectLst/>
        </p:spPr>
        <p:txBody>
          <a:bodyPr/>
          <a:lstStyle/>
          <a:p>
            <a:endParaRPr lang="fr-FR"/>
          </a:p>
        </p:txBody>
      </p:sp>
      <p:sp>
        <p:nvSpPr>
          <p:cNvPr id="13" name="Line 12"/>
          <p:cNvSpPr>
            <a:spLocks noChangeShapeType="1"/>
          </p:cNvSpPr>
          <p:nvPr/>
        </p:nvSpPr>
        <p:spPr bwMode="auto">
          <a:xfrm>
            <a:off x="5329268" y="1481117"/>
            <a:ext cx="0" cy="4103687"/>
          </a:xfrm>
          <a:prstGeom prst="line">
            <a:avLst/>
          </a:prstGeom>
          <a:noFill/>
          <a:ln w="9525">
            <a:solidFill>
              <a:schemeClr val="tx1"/>
            </a:solidFill>
            <a:round/>
            <a:headEnd/>
            <a:tailEnd/>
          </a:ln>
          <a:effectLst/>
        </p:spPr>
        <p:txBody>
          <a:bodyPr/>
          <a:lstStyle/>
          <a:p>
            <a:endParaRPr lang="fr-FR"/>
          </a:p>
        </p:txBody>
      </p:sp>
      <p:sp>
        <p:nvSpPr>
          <p:cNvPr id="14" name="Line 13"/>
          <p:cNvSpPr>
            <a:spLocks noChangeShapeType="1"/>
          </p:cNvSpPr>
          <p:nvPr/>
        </p:nvSpPr>
        <p:spPr bwMode="auto">
          <a:xfrm>
            <a:off x="5905530" y="1481117"/>
            <a:ext cx="0" cy="4103687"/>
          </a:xfrm>
          <a:prstGeom prst="line">
            <a:avLst/>
          </a:prstGeom>
          <a:noFill/>
          <a:ln w="9525">
            <a:solidFill>
              <a:schemeClr val="tx1"/>
            </a:solidFill>
            <a:round/>
            <a:headEnd/>
            <a:tailEnd/>
          </a:ln>
          <a:effectLst/>
        </p:spPr>
        <p:txBody>
          <a:bodyPr/>
          <a:lstStyle/>
          <a:p>
            <a:endParaRPr lang="fr-FR"/>
          </a:p>
        </p:txBody>
      </p:sp>
      <p:sp>
        <p:nvSpPr>
          <p:cNvPr id="15" name="Line 14"/>
          <p:cNvSpPr>
            <a:spLocks noChangeShapeType="1"/>
          </p:cNvSpPr>
          <p:nvPr/>
        </p:nvSpPr>
        <p:spPr bwMode="auto">
          <a:xfrm>
            <a:off x="6554818" y="1481117"/>
            <a:ext cx="0" cy="4103687"/>
          </a:xfrm>
          <a:prstGeom prst="line">
            <a:avLst/>
          </a:prstGeom>
          <a:noFill/>
          <a:ln w="9525">
            <a:solidFill>
              <a:schemeClr val="tx1"/>
            </a:solidFill>
            <a:round/>
            <a:headEnd/>
            <a:tailEnd/>
          </a:ln>
          <a:effectLst/>
        </p:spPr>
        <p:txBody>
          <a:bodyPr/>
          <a:lstStyle/>
          <a:p>
            <a:endParaRPr lang="fr-FR"/>
          </a:p>
        </p:txBody>
      </p:sp>
      <p:sp>
        <p:nvSpPr>
          <p:cNvPr id="16" name="Line 15"/>
          <p:cNvSpPr>
            <a:spLocks noChangeShapeType="1"/>
          </p:cNvSpPr>
          <p:nvPr/>
        </p:nvSpPr>
        <p:spPr bwMode="auto">
          <a:xfrm>
            <a:off x="7129493" y="1481117"/>
            <a:ext cx="0" cy="4103687"/>
          </a:xfrm>
          <a:prstGeom prst="line">
            <a:avLst/>
          </a:prstGeom>
          <a:noFill/>
          <a:ln w="9525">
            <a:solidFill>
              <a:schemeClr val="tx1"/>
            </a:solidFill>
            <a:round/>
            <a:headEnd/>
            <a:tailEnd/>
          </a:ln>
          <a:effectLst/>
        </p:spPr>
        <p:txBody>
          <a:bodyPr/>
          <a:lstStyle/>
          <a:p>
            <a:endParaRPr lang="fr-FR"/>
          </a:p>
        </p:txBody>
      </p:sp>
      <p:sp>
        <p:nvSpPr>
          <p:cNvPr id="17" name="Line 16"/>
          <p:cNvSpPr>
            <a:spLocks noChangeShapeType="1"/>
          </p:cNvSpPr>
          <p:nvPr/>
        </p:nvSpPr>
        <p:spPr bwMode="auto">
          <a:xfrm>
            <a:off x="7705755" y="1481117"/>
            <a:ext cx="0" cy="4103687"/>
          </a:xfrm>
          <a:prstGeom prst="line">
            <a:avLst/>
          </a:prstGeom>
          <a:noFill/>
          <a:ln w="9525">
            <a:solidFill>
              <a:schemeClr val="tx1"/>
            </a:solidFill>
            <a:round/>
            <a:headEnd/>
            <a:tailEnd/>
          </a:ln>
          <a:effectLst/>
        </p:spPr>
        <p:txBody>
          <a:bodyPr/>
          <a:lstStyle/>
          <a:p>
            <a:endParaRPr lang="fr-FR"/>
          </a:p>
        </p:txBody>
      </p:sp>
      <p:sp>
        <p:nvSpPr>
          <p:cNvPr id="18" name="Line 17"/>
          <p:cNvSpPr>
            <a:spLocks noChangeShapeType="1"/>
          </p:cNvSpPr>
          <p:nvPr/>
        </p:nvSpPr>
        <p:spPr bwMode="auto">
          <a:xfrm>
            <a:off x="8282018" y="1481117"/>
            <a:ext cx="0" cy="4103687"/>
          </a:xfrm>
          <a:prstGeom prst="line">
            <a:avLst/>
          </a:prstGeom>
          <a:noFill/>
          <a:ln w="9525">
            <a:solidFill>
              <a:schemeClr val="tx1"/>
            </a:solidFill>
            <a:round/>
            <a:headEnd/>
            <a:tailEnd/>
          </a:ln>
          <a:effectLst/>
        </p:spPr>
        <p:txBody>
          <a:bodyPr/>
          <a:lstStyle/>
          <a:p>
            <a:endParaRPr lang="fr-FR"/>
          </a:p>
        </p:txBody>
      </p:sp>
      <p:sp>
        <p:nvSpPr>
          <p:cNvPr id="19" name="Line 18"/>
          <p:cNvSpPr>
            <a:spLocks noChangeShapeType="1"/>
          </p:cNvSpPr>
          <p:nvPr/>
        </p:nvSpPr>
        <p:spPr bwMode="auto">
          <a:xfrm>
            <a:off x="1297018" y="2128817"/>
            <a:ext cx="7561262" cy="0"/>
          </a:xfrm>
          <a:prstGeom prst="line">
            <a:avLst/>
          </a:prstGeom>
          <a:noFill/>
          <a:ln w="9525">
            <a:solidFill>
              <a:schemeClr val="tx1"/>
            </a:solidFill>
            <a:round/>
            <a:headEnd/>
            <a:tailEnd/>
          </a:ln>
          <a:effectLst/>
        </p:spPr>
        <p:txBody>
          <a:bodyPr/>
          <a:lstStyle/>
          <a:p>
            <a:endParaRPr lang="fr-FR"/>
          </a:p>
        </p:txBody>
      </p:sp>
      <p:sp>
        <p:nvSpPr>
          <p:cNvPr id="20" name="Line 19"/>
          <p:cNvSpPr>
            <a:spLocks noChangeShapeType="1"/>
          </p:cNvSpPr>
          <p:nvPr/>
        </p:nvSpPr>
        <p:spPr bwMode="auto">
          <a:xfrm>
            <a:off x="1297018" y="2705079"/>
            <a:ext cx="7561262" cy="0"/>
          </a:xfrm>
          <a:prstGeom prst="line">
            <a:avLst/>
          </a:prstGeom>
          <a:noFill/>
          <a:ln w="9525">
            <a:solidFill>
              <a:schemeClr val="tx1"/>
            </a:solidFill>
            <a:round/>
            <a:headEnd/>
            <a:tailEnd/>
          </a:ln>
          <a:effectLst/>
        </p:spPr>
        <p:txBody>
          <a:bodyPr/>
          <a:lstStyle/>
          <a:p>
            <a:endParaRPr lang="fr-FR"/>
          </a:p>
        </p:txBody>
      </p:sp>
      <p:sp>
        <p:nvSpPr>
          <p:cNvPr id="21" name="Line 20"/>
          <p:cNvSpPr>
            <a:spLocks noChangeShapeType="1"/>
          </p:cNvSpPr>
          <p:nvPr/>
        </p:nvSpPr>
        <p:spPr bwMode="auto">
          <a:xfrm>
            <a:off x="1297018" y="3281342"/>
            <a:ext cx="7561262" cy="0"/>
          </a:xfrm>
          <a:prstGeom prst="line">
            <a:avLst/>
          </a:prstGeom>
          <a:noFill/>
          <a:ln w="9525">
            <a:solidFill>
              <a:schemeClr val="tx1"/>
            </a:solidFill>
            <a:round/>
            <a:headEnd/>
            <a:tailEnd/>
          </a:ln>
          <a:effectLst/>
        </p:spPr>
        <p:txBody>
          <a:bodyPr/>
          <a:lstStyle/>
          <a:p>
            <a:endParaRPr lang="fr-FR"/>
          </a:p>
        </p:txBody>
      </p:sp>
      <p:sp>
        <p:nvSpPr>
          <p:cNvPr id="22" name="Line 21"/>
          <p:cNvSpPr>
            <a:spLocks noChangeShapeType="1"/>
          </p:cNvSpPr>
          <p:nvPr/>
        </p:nvSpPr>
        <p:spPr bwMode="auto">
          <a:xfrm>
            <a:off x="1297018" y="3857604"/>
            <a:ext cx="7561262" cy="0"/>
          </a:xfrm>
          <a:prstGeom prst="line">
            <a:avLst/>
          </a:prstGeom>
          <a:noFill/>
          <a:ln w="9525">
            <a:solidFill>
              <a:schemeClr val="tx1"/>
            </a:solidFill>
            <a:round/>
            <a:headEnd/>
            <a:tailEnd/>
          </a:ln>
          <a:effectLst/>
        </p:spPr>
        <p:txBody>
          <a:bodyPr/>
          <a:lstStyle/>
          <a:p>
            <a:endParaRPr lang="fr-FR"/>
          </a:p>
        </p:txBody>
      </p:sp>
      <p:sp>
        <p:nvSpPr>
          <p:cNvPr id="23" name="Line 22"/>
          <p:cNvSpPr>
            <a:spLocks noChangeShapeType="1"/>
          </p:cNvSpPr>
          <p:nvPr/>
        </p:nvSpPr>
        <p:spPr bwMode="auto">
          <a:xfrm>
            <a:off x="1297018" y="4432279"/>
            <a:ext cx="7561262" cy="0"/>
          </a:xfrm>
          <a:prstGeom prst="line">
            <a:avLst/>
          </a:prstGeom>
          <a:noFill/>
          <a:ln w="9525">
            <a:solidFill>
              <a:schemeClr val="tx1"/>
            </a:solidFill>
            <a:round/>
            <a:headEnd/>
            <a:tailEnd/>
          </a:ln>
          <a:effectLst/>
        </p:spPr>
        <p:txBody>
          <a:bodyPr/>
          <a:lstStyle/>
          <a:p>
            <a:endParaRPr lang="fr-FR"/>
          </a:p>
        </p:txBody>
      </p:sp>
      <p:sp>
        <p:nvSpPr>
          <p:cNvPr id="24" name="Line 23"/>
          <p:cNvSpPr>
            <a:spLocks noChangeShapeType="1"/>
          </p:cNvSpPr>
          <p:nvPr/>
        </p:nvSpPr>
        <p:spPr bwMode="auto">
          <a:xfrm>
            <a:off x="1297018" y="5008542"/>
            <a:ext cx="7561262" cy="0"/>
          </a:xfrm>
          <a:prstGeom prst="line">
            <a:avLst/>
          </a:prstGeom>
          <a:noFill/>
          <a:ln w="9525">
            <a:solidFill>
              <a:schemeClr val="tx1"/>
            </a:solidFill>
            <a:round/>
            <a:headEnd/>
            <a:tailEnd/>
          </a:ln>
          <a:effectLst/>
        </p:spPr>
        <p:txBody>
          <a:bodyPr/>
          <a:lstStyle/>
          <a:p>
            <a:endParaRPr lang="fr-FR"/>
          </a:p>
        </p:txBody>
      </p:sp>
      <p:sp>
        <p:nvSpPr>
          <p:cNvPr id="25" name="Line 24"/>
          <p:cNvSpPr>
            <a:spLocks noChangeShapeType="1"/>
          </p:cNvSpPr>
          <p:nvPr/>
        </p:nvSpPr>
        <p:spPr bwMode="auto">
          <a:xfrm>
            <a:off x="1297018" y="5584804"/>
            <a:ext cx="7561262" cy="0"/>
          </a:xfrm>
          <a:prstGeom prst="line">
            <a:avLst/>
          </a:prstGeom>
          <a:noFill/>
          <a:ln w="9525">
            <a:solidFill>
              <a:schemeClr val="tx1"/>
            </a:solidFill>
            <a:round/>
            <a:headEnd/>
            <a:tailEnd/>
          </a:ln>
          <a:effectLst/>
        </p:spPr>
        <p:txBody>
          <a:bodyPr/>
          <a:lstStyle/>
          <a:p>
            <a:endParaRPr lang="fr-FR"/>
          </a:p>
        </p:txBody>
      </p:sp>
      <p:sp>
        <p:nvSpPr>
          <p:cNvPr id="41" name="Rectangle 40"/>
          <p:cNvSpPr>
            <a:spLocks noChangeArrowheads="1"/>
          </p:cNvSpPr>
          <p:nvPr/>
        </p:nvSpPr>
        <p:spPr bwMode="auto">
          <a:xfrm>
            <a:off x="5329268" y="2128817"/>
            <a:ext cx="577850"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44" name="Rectangle 43"/>
          <p:cNvSpPr>
            <a:spLocks noChangeArrowheads="1"/>
          </p:cNvSpPr>
          <p:nvPr/>
        </p:nvSpPr>
        <p:spPr bwMode="auto">
          <a:xfrm>
            <a:off x="7129493" y="2130404"/>
            <a:ext cx="577850"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45" name="Rectangle 44"/>
          <p:cNvSpPr>
            <a:spLocks noChangeArrowheads="1"/>
          </p:cNvSpPr>
          <p:nvPr/>
        </p:nvSpPr>
        <p:spPr bwMode="auto">
          <a:xfrm>
            <a:off x="1441480" y="5802292"/>
            <a:ext cx="577850"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46" name="Text Box 45"/>
          <p:cNvSpPr txBox="1">
            <a:spLocks noChangeArrowheads="1"/>
          </p:cNvSpPr>
          <p:nvPr/>
        </p:nvSpPr>
        <p:spPr bwMode="auto">
          <a:xfrm>
            <a:off x="2141568" y="5945167"/>
            <a:ext cx="2489200" cy="366712"/>
          </a:xfrm>
          <a:prstGeom prst="rect">
            <a:avLst/>
          </a:prstGeom>
          <a:noFill/>
          <a:ln w="9525">
            <a:noFill/>
            <a:miter lim="800000"/>
            <a:headEnd/>
            <a:tailEnd/>
          </a:ln>
          <a:effectLst/>
        </p:spPr>
        <p:txBody>
          <a:bodyPr wrap="none">
            <a:spAutoFit/>
          </a:bodyPr>
          <a:lstStyle/>
          <a:p>
            <a:r>
              <a:rPr lang="fr-FR"/>
              <a:t>= espèce pas détectée</a:t>
            </a:r>
          </a:p>
        </p:txBody>
      </p:sp>
      <p:sp>
        <p:nvSpPr>
          <p:cNvPr id="47" name="Rectangle 46"/>
          <p:cNvSpPr>
            <a:spLocks noChangeArrowheads="1"/>
          </p:cNvSpPr>
          <p:nvPr/>
        </p:nvSpPr>
        <p:spPr bwMode="auto">
          <a:xfrm>
            <a:off x="5186393" y="5800704"/>
            <a:ext cx="576262" cy="574675"/>
          </a:xfrm>
          <a:prstGeom prst="rect">
            <a:avLst/>
          </a:prstGeom>
          <a:solidFill>
            <a:schemeClr val="hlink"/>
          </a:solidFill>
          <a:ln w="57150">
            <a:solidFill>
              <a:schemeClr val="tx1"/>
            </a:solidFill>
            <a:miter lim="800000"/>
            <a:headEnd/>
            <a:tailEnd/>
          </a:ln>
          <a:effectLst/>
        </p:spPr>
        <p:txBody>
          <a:bodyPr wrap="none" anchor="ctr"/>
          <a:lstStyle/>
          <a:p>
            <a:endParaRPr lang="fr-FR"/>
          </a:p>
        </p:txBody>
      </p:sp>
      <p:sp>
        <p:nvSpPr>
          <p:cNvPr id="48" name="Text Box 47"/>
          <p:cNvSpPr txBox="1">
            <a:spLocks noChangeArrowheads="1"/>
          </p:cNvSpPr>
          <p:nvPr/>
        </p:nvSpPr>
        <p:spPr bwMode="auto">
          <a:xfrm>
            <a:off x="5978555" y="5938817"/>
            <a:ext cx="2057400" cy="366712"/>
          </a:xfrm>
          <a:prstGeom prst="rect">
            <a:avLst/>
          </a:prstGeom>
          <a:noFill/>
          <a:ln w="9525">
            <a:noFill/>
            <a:miter lim="800000"/>
            <a:headEnd/>
            <a:tailEnd/>
          </a:ln>
          <a:effectLst/>
        </p:spPr>
        <p:txBody>
          <a:bodyPr wrap="none">
            <a:spAutoFit/>
          </a:bodyPr>
          <a:lstStyle/>
          <a:p>
            <a:r>
              <a:rPr lang="fr-FR"/>
              <a:t>= espèce détectée</a:t>
            </a:r>
          </a:p>
        </p:txBody>
      </p:sp>
      <p:sp>
        <p:nvSpPr>
          <p:cNvPr id="49" name="ZoneTexte 48"/>
          <p:cNvSpPr txBox="1"/>
          <p:nvPr/>
        </p:nvSpPr>
        <p:spPr>
          <a:xfrm>
            <a:off x="0" y="0"/>
            <a:ext cx="3499676" cy="677108"/>
          </a:xfrm>
          <a:prstGeom prst="rect">
            <a:avLst/>
          </a:prstGeom>
          <a:noFill/>
        </p:spPr>
        <p:txBody>
          <a:bodyPr wrap="none" rtlCol="0">
            <a:spAutoFit/>
          </a:bodyPr>
          <a:lstStyle/>
          <a:p>
            <a:r>
              <a:rPr lang="fr-FR" sz="3800" b="1" dirty="0" smtClean="0"/>
              <a:t>Echantillonner</a:t>
            </a:r>
            <a:endParaRPr lang="fr-FR" sz="3800" b="1"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a:spLocks noChangeArrowheads="1"/>
          </p:cNvSpPr>
          <p:nvPr/>
        </p:nvSpPr>
        <p:spPr bwMode="auto">
          <a:xfrm>
            <a:off x="2809905" y="500042"/>
            <a:ext cx="4165600" cy="549275"/>
          </a:xfrm>
          <a:prstGeom prst="rect">
            <a:avLst/>
          </a:prstGeom>
          <a:noFill/>
          <a:ln w="9525">
            <a:noFill/>
            <a:miter lim="800000"/>
            <a:headEnd/>
            <a:tailEnd/>
          </a:ln>
          <a:effectLst/>
        </p:spPr>
        <p:txBody>
          <a:bodyPr wrap="none">
            <a:spAutoFit/>
          </a:bodyPr>
          <a:lstStyle/>
          <a:p>
            <a:r>
              <a:rPr lang="fr-FR" sz="3000" b="1"/>
              <a:t>Adaptive Sampling - 2</a:t>
            </a:r>
          </a:p>
        </p:txBody>
      </p:sp>
      <p:sp>
        <p:nvSpPr>
          <p:cNvPr id="6" name="Rectangle 5"/>
          <p:cNvSpPr>
            <a:spLocks noChangeArrowheads="1"/>
          </p:cNvSpPr>
          <p:nvPr/>
        </p:nvSpPr>
        <p:spPr bwMode="auto">
          <a:xfrm>
            <a:off x="1297018" y="1481117"/>
            <a:ext cx="7561262" cy="4103687"/>
          </a:xfrm>
          <a:prstGeom prst="rect">
            <a:avLst/>
          </a:prstGeom>
          <a:solidFill>
            <a:schemeClr val="accent1"/>
          </a:solidFill>
          <a:ln w="9525">
            <a:solidFill>
              <a:schemeClr val="tx1"/>
            </a:solidFill>
            <a:miter lim="800000"/>
            <a:headEnd/>
            <a:tailEnd/>
          </a:ln>
          <a:effectLst/>
        </p:spPr>
        <p:txBody>
          <a:bodyPr wrap="none" anchor="ctr"/>
          <a:lstStyle/>
          <a:p>
            <a:endParaRPr lang="fr-FR"/>
          </a:p>
        </p:txBody>
      </p:sp>
      <p:sp>
        <p:nvSpPr>
          <p:cNvPr id="7" name="Line 6"/>
          <p:cNvSpPr>
            <a:spLocks noChangeShapeType="1"/>
          </p:cNvSpPr>
          <p:nvPr/>
        </p:nvSpPr>
        <p:spPr bwMode="auto">
          <a:xfrm>
            <a:off x="1873280" y="1481117"/>
            <a:ext cx="0" cy="4103687"/>
          </a:xfrm>
          <a:prstGeom prst="line">
            <a:avLst/>
          </a:prstGeom>
          <a:noFill/>
          <a:ln w="9525">
            <a:solidFill>
              <a:schemeClr val="tx1"/>
            </a:solidFill>
            <a:round/>
            <a:headEnd/>
            <a:tailEnd/>
          </a:ln>
          <a:effectLst/>
        </p:spPr>
        <p:txBody>
          <a:bodyPr/>
          <a:lstStyle/>
          <a:p>
            <a:endParaRPr lang="fr-FR"/>
          </a:p>
        </p:txBody>
      </p:sp>
      <p:sp>
        <p:nvSpPr>
          <p:cNvPr id="8" name="Line 7"/>
          <p:cNvSpPr>
            <a:spLocks noChangeShapeType="1"/>
          </p:cNvSpPr>
          <p:nvPr/>
        </p:nvSpPr>
        <p:spPr bwMode="auto">
          <a:xfrm>
            <a:off x="2449543" y="1481117"/>
            <a:ext cx="0" cy="4103687"/>
          </a:xfrm>
          <a:prstGeom prst="line">
            <a:avLst/>
          </a:prstGeom>
          <a:noFill/>
          <a:ln w="9525">
            <a:solidFill>
              <a:schemeClr val="tx1"/>
            </a:solidFill>
            <a:round/>
            <a:headEnd/>
            <a:tailEnd/>
          </a:ln>
          <a:effectLst/>
        </p:spPr>
        <p:txBody>
          <a:bodyPr/>
          <a:lstStyle/>
          <a:p>
            <a:endParaRPr lang="fr-FR"/>
          </a:p>
        </p:txBody>
      </p:sp>
      <p:sp>
        <p:nvSpPr>
          <p:cNvPr id="9" name="Line 8"/>
          <p:cNvSpPr>
            <a:spLocks noChangeShapeType="1"/>
          </p:cNvSpPr>
          <p:nvPr/>
        </p:nvSpPr>
        <p:spPr bwMode="auto">
          <a:xfrm>
            <a:off x="3025805" y="1481117"/>
            <a:ext cx="0" cy="4103687"/>
          </a:xfrm>
          <a:prstGeom prst="line">
            <a:avLst/>
          </a:prstGeom>
          <a:noFill/>
          <a:ln w="9525">
            <a:solidFill>
              <a:schemeClr val="tx1"/>
            </a:solidFill>
            <a:round/>
            <a:headEnd/>
            <a:tailEnd/>
          </a:ln>
          <a:effectLst/>
        </p:spPr>
        <p:txBody>
          <a:bodyPr/>
          <a:lstStyle/>
          <a:p>
            <a:endParaRPr lang="fr-FR"/>
          </a:p>
        </p:txBody>
      </p:sp>
      <p:sp>
        <p:nvSpPr>
          <p:cNvPr id="10" name="Line 9"/>
          <p:cNvSpPr>
            <a:spLocks noChangeShapeType="1"/>
          </p:cNvSpPr>
          <p:nvPr/>
        </p:nvSpPr>
        <p:spPr bwMode="auto">
          <a:xfrm>
            <a:off x="3602068" y="1481117"/>
            <a:ext cx="0" cy="4103687"/>
          </a:xfrm>
          <a:prstGeom prst="line">
            <a:avLst/>
          </a:prstGeom>
          <a:noFill/>
          <a:ln w="9525">
            <a:solidFill>
              <a:schemeClr val="tx1"/>
            </a:solidFill>
            <a:round/>
            <a:headEnd/>
            <a:tailEnd/>
          </a:ln>
          <a:effectLst/>
        </p:spPr>
        <p:txBody>
          <a:bodyPr/>
          <a:lstStyle/>
          <a:p>
            <a:endParaRPr lang="fr-FR"/>
          </a:p>
        </p:txBody>
      </p:sp>
      <p:sp>
        <p:nvSpPr>
          <p:cNvPr id="11" name="Line 10"/>
          <p:cNvSpPr>
            <a:spLocks noChangeShapeType="1"/>
          </p:cNvSpPr>
          <p:nvPr/>
        </p:nvSpPr>
        <p:spPr bwMode="auto">
          <a:xfrm>
            <a:off x="4178330" y="1481117"/>
            <a:ext cx="0" cy="4103687"/>
          </a:xfrm>
          <a:prstGeom prst="line">
            <a:avLst/>
          </a:prstGeom>
          <a:noFill/>
          <a:ln w="9525">
            <a:solidFill>
              <a:schemeClr val="tx1"/>
            </a:solidFill>
            <a:round/>
            <a:headEnd/>
            <a:tailEnd/>
          </a:ln>
          <a:effectLst/>
        </p:spPr>
        <p:txBody>
          <a:bodyPr/>
          <a:lstStyle/>
          <a:p>
            <a:endParaRPr lang="fr-FR"/>
          </a:p>
        </p:txBody>
      </p:sp>
      <p:sp>
        <p:nvSpPr>
          <p:cNvPr id="12" name="Line 11"/>
          <p:cNvSpPr>
            <a:spLocks noChangeShapeType="1"/>
          </p:cNvSpPr>
          <p:nvPr/>
        </p:nvSpPr>
        <p:spPr bwMode="auto">
          <a:xfrm>
            <a:off x="4754593" y="1481117"/>
            <a:ext cx="0" cy="4103687"/>
          </a:xfrm>
          <a:prstGeom prst="line">
            <a:avLst/>
          </a:prstGeom>
          <a:noFill/>
          <a:ln w="9525">
            <a:solidFill>
              <a:schemeClr val="tx1"/>
            </a:solidFill>
            <a:round/>
            <a:headEnd/>
            <a:tailEnd/>
          </a:ln>
          <a:effectLst/>
        </p:spPr>
        <p:txBody>
          <a:bodyPr/>
          <a:lstStyle/>
          <a:p>
            <a:endParaRPr lang="fr-FR"/>
          </a:p>
        </p:txBody>
      </p:sp>
      <p:sp>
        <p:nvSpPr>
          <p:cNvPr id="13" name="Line 12"/>
          <p:cNvSpPr>
            <a:spLocks noChangeShapeType="1"/>
          </p:cNvSpPr>
          <p:nvPr/>
        </p:nvSpPr>
        <p:spPr bwMode="auto">
          <a:xfrm>
            <a:off x="5329268" y="1481117"/>
            <a:ext cx="0" cy="4103687"/>
          </a:xfrm>
          <a:prstGeom prst="line">
            <a:avLst/>
          </a:prstGeom>
          <a:noFill/>
          <a:ln w="9525">
            <a:solidFill>
              <a:schemeClr val="tx1"/>
            </a:solidFill>
            <a:round/>
            <a:headEnd/>
            <a:tailEnd/>
          </a:ln>
          <a:effectLst/>
        </p:spPr>
        <p:txBody>
          <a:bodyPr/>
          <a:lstStyle/>
          <a:p>
            <a:endParaRPr lang="fr-FR"/>
          </a:p>
        </p:txBody>
      </p:sp>
      <p:sp>
        <p:nvSpPr>
          <p:cNvPr id="14" name="Line 13"/>
          <p:cNvSpPr>
            <a:spLocks noChangeShapeType="1"/>
          </p:cNvSpPr>
          <p:nvPr/>
        </p:nvSpPr>
        <p:spPr bwMode="auto">
          <a:xfrm>
            <a:off x="5905530" y="1481117"/>
            <a:ext cx="0" cy="4103687"/>
          </a:xfrm>
          <a:prstGeom prst="line">
            <a:avLst/>
          </a:prstGeom>
          <a:noFill/>
          <a:ln w="9525">
            <a:solidFill>
              <a:schemeClr val="tx1"/>
            </a:solidFill>
            <a:round/>
            <a:headEnd/>
            <a:tailEnd/>
          </a:ln>
          <a:effectLst/>
        </p:spPr>
        <p:txBody>
          <a:bodyPr/>
          <a:lstStyle/>
          <a:p>
            <a:endParaRPr lang="fr-FR"/>
          </a:p>
        </p:txBody>
      </p:sp>
      <p:sp>
        <p:nvSpPr>
          <p:cNvPr id="15" name="Line 14"/>
          <p:cNvSpPr>
            <a:spLocks noChangeShapeType="1"/>
          </p:cNvSpPr>
          <p:nvPr/>
        </p:nvSpPr>
        <p:spPr bwMode="auto">
          <a:xfrm>
            <a:off x="6554818" y="1481117"/>
            <a:ext cx="0" cy="4103687"/>
          </a:xfrm>
          <a:prstGeom prst="line">
            <a:avLst/>
          </a:prstGeom>
          <a:noFill/>
          <a:ln w="9525">
            <a:solidFill>
              <a:schemeClr val="tx1"/>
            </a:solidFill>
            <a:round/>
            <a:headEnd/>
            <a:tailEnd/>
          </a:ln>
          <a:effectLst/>
        </p:spPr>
        <p:txBody>
          <a:bodyPr/>
          <a:lstStyle/>
          <a:p>
            <a:endParaRPr lang="fr-FR"/>
          </a:p>
        </p:txBody>
      </p:sp>
      <p:sp>
        <p:nvSpPr>
          <p:cNvPr id="16" name="Line 15"/>
          <p:cNvSpPr>
            <a:spLocks noChangeShapeType="1"/>
          </p:cNvSpPr>
          <p:nvPr/>
        </p:nvSpPr>
        <p:spPr bwMode="auto">
          <a:xfrm>
            <a:off x="7129493" y="1481117"/>
            <a:ext cx="0" cy="4103687"/>
          </a:xfrm>
          <a:prstGeom prst="line">
            <a:avLst/>
          </a:prstGeom>
          <a:noFill/>
          <a:ln w="9525">
            <a:solidFill>
              <a:schemeClr val="tx1"/>
            </a:solidFill>
            <a:round/>
            <a:headEnd/>
            <a:tailEnd/>
          </a:ln>
          <a:effectLst/>
        </p:spPr>
        <p:txBody>
          <a:bodyPr/>
          <a:lstStyle/>
          <a:p>
            <a:endParaRPr lang="fr-FR"/>
          </a:p>
        </p:txBody>
      </p:sp>
      <p:sp>
        <p:nvSpPr>
          <p:cNvPr id="17" name="Line 16"/>
          <p:cNvSpPr>
            <a:spLocks noChangeShapeType="1"/>
          </p:cNvSpPr>
          <p:nvPr/>
        </p:nvSpPr>
        <p:spPr bwMode="auto">
          <a:xfrm>
            <a:off x="7705755" y="1481117"/>
            <a:ext cx="0" cy="4103687"/>
          </a:xfrm>
          <a:prstGeom prst="line">
            <a:avLst/>
          </a:prstGeom>
          <a:noFill/>
          <a:ln w="9525">
            <a:solidFill>
              <a:schemeClr val="tx1"/>
            </a:solidFill>
            <a:round/>
            <a:headEnd/>
            <a:tailEnd/>
          </a:ln>
          <a:effectLst/>
        </p:spPr>
        <p:txBody>
          <a:bodyPr/>
          <a:lstStyle/>
          <a:p>
            <a:endParaRPr lang="fr-FR"/>
          </a:p>
        </p:txBody>
      </p:sp>
      <p:sp>
        <p:nvSpPr>
          <p:cNvPr id="18" name="Line 17"/>
          <p:cNvSpPr>
            <a:spLocks noChangeShapeType="1"/>
          </p:cNvSpPr>
          <p:nvPr/>
        </p:nvSpPr>
        <p:spPr bwMode="auto">
          <a:xfrm>
            <a:off x="8282018" y="1481117"/>
            <a:ext cx="0" cy="4103687"/>
          </a:xfrm>
          <a:prstGeom prst="line">
            <a:avLst/>
          </a:prstGeom>
          <a:noFill/>
          <a:ln w="9525">
            <a:solidFill>
              <a:schemeClr val="tx1"/>
            </a:solidFill>
            <a:round/>
            <a:headEnd/>
            <a:tailEnd/>
          </a:ln>
          <a:effectLst/>
        </p:spPr>
        <p:txBody>
          <a:bodyPr/>
          <a:lstStyle/>
          <a:p>
            <a:endParaRPr lang="fr-FR"/>
          </a:p>
        </p:txBody>
      </p:sp>
      <p:sp>
        <p:nvSpPr>
          <p:cNvPr id="19" name="Line 18"/>
          <p:cNvSpPr>
            <a:spLocks noChangeShapeType="1"/>
          </p:cNvSpPr>
          <p:nvPr/>
        </p:nvSpPr>
        <p:spPr bwMode="auto">
          <a:xfrm>
            <a:off x="1297018" y="2128817"/>
            <a:ext cx="7561262" cy="0"/>
          </a:xfrm>
          <a:prstGeom prst="line">
            <a:avLst/>
          </a:prstGeom>
          <a:noFill/>
          <a:ln w="9525">
            <a:solidFill>
              <a:schemeClr val="tx1"/>
            </a:solidFill>
            <a:round/>
            <a:headEnd/>
            <a:tailEnd/>
          </a:ln>
          <a:effectLst/>
        </p:spPr>
        <p:txBody>
          <a:bodyPr/>
          <a:lstStyle/>
          <a:p>
            <a:endParaRPr lang="fr-FR"/>
          </a:p>
        </p:txBody>
      </p:sp>
      <p:sp>
        <p:nvSpPr>
          <p:cNvPr id="20" name="Line 19"/>
          <p:cNvSpPr>
            <a:spLocks noChangeShapeType="1"/>
          </p:cNvSpPr>
          <p:nvPr/>
        </p:nvSpPr>
        <p:spPr bwMode="auto">
          <a:xfrm>
            <a:off x="1297018" y="2705079"/>
            <a:ext cx="7561262" cy="0"/>
          </a:xfrm>
          <a:prstGeom prst="line">
            <a:avLst/>
          </a:prstGeom>
          <a:noFill/>
          <a:ln w="9525">
            <a:solidFill>
              <a:schemeClr val="tx1"/>
            </a:solidFill>
            <a:round/>
            <a:headEnd/>
            <a:tailEnd/>
          </a:ln>
          <a:effectLst/>
        </p:spPr>
        <p:txBody>
          <a:bodyPr/>
          <a:lstStyle/>
          <a:p>
            <a:endParaRPr lang="fr-FR"/>
          </a:p>
        </p:txBody>
      </p:sp>
      <p:sp>
        <p:nvSpPr>
          <p:cNvPr id="21" name="Line 20"/>
          <p:cNvSpPr>
            <a:spLocks noChangeShapeType="1"/>
          </p:cNvSpPr>
          <p:nvPr/>
        </p:nvSpPr>
        <p:spPr bwMode="auto">
          <a:xfrm>
            <a:off x="1297018" y="3281342"/>
            <a:ext cx="7561262" cy="0"/>
          </a:xfrm>
          <a:prstGeom prst="line">
            <a:avLst/>
          </a:prstGeom>
          <a:noFill/>
          <a:ln w="9525">
            <a:solidFill>
              <a:schemeClr val="tx1"/>
            </a:solidFill>
            <a:round/>
            <a:headEnd/>
            <a:tailEnd/>
          </a:ln>
          <a:effectLst/>
        </p:spPr>
        <p:txBody>
          <a:bodyPr/>
          <a:lstStyle/>
          <a:p>
            <a:endParaRPr lang="fr-FR"/>
          </a:p>
        </p:txBody>
      </p:sp>
      <p:sp>
        <p:nvSpPr>
          <p:cNvPr id="22" name="Line 21"/>
          <p:cNvSpPr>
            <a:spLocks noChangeShapeType="1"/>
          </p:cNvSpPr>
          <p:nvPr/>
        </p:nvSpPr>
        <p:spPr bwMode="auto">
          <a:xfrm>
            <a:off x="1297018" y="3857604"/>
            <a:ext cx="7561262" cy="0"/>
          </a:xfrm>
          <a:prstGeom prst="line">
            <a:avLst/>
          </a:prstGeom>
          <a:noFill/>
          <a:ln w="9525">
            <a:solidFill>
              <a:schemeClr val="tx1"/>
            </a:solidFill>
            <a:round/>
            <a:headEnd/>
            <a:tailEnd/>
          </a:ln>
          <a:effectLst/>
        </p:spPr>
        <p:txBody>
          <a:bodyPr/>
          <a:lstStyle/>
          <a:p>
            <a:endParaRPr lang="fr-FR"/>
          </a:p>
        </p:txBody>
      </p:sp>
      <p:sp>
        <p:nvSpPr>
          <p:cNvPr id="23" name="Line 22"/>
          <p:cNvSpPr>
            <a:spLocks noChangeShapeType="1"/>
          </p:cNvSpPr>
          <p:nvPr/>
        </p:nvSpPr>
        <p:spPr bwMode="auto">
          <a:xfrm>
            <a:off x="1297018" y="4432279"/>
            <a:ext cx="7561262" cy="0"/>
          </a:xfrm>
          <a:prstGeom prst="line">
            <a:avLst/>
          </a:prstGeom>
          <a:noFill/>
          <a:ln w="9525">
            <a:solidFill>
              <a:schemeClr val="tx1"/>
            </a:solidFill>
            <a:round/>
            <a:headEnd/>
            <a:tailEnd/>
          </a:ln>
          <a:effectLst/>
        </p:spPr>
        <p:txBody>
          <a:bodyPr/>
          <a:lstStyle/>
          <a:p>
            <a:endParaRPr lang="fr-FR"/>
          </a:p>
        </p:txBody>
      </p:sp>
      <p:sp>
        <p:nvSpPr>
          <p:cNvPr id="24" name="Line 23"/>
          <p:cNvSpPr>
            <a:spLocks noChangeShapeType="1"/>
          </p:cNvSpPr>
          <p:nvPr/>
        </p:nvSpPr>
        <p:spPr bwMode="auto">
          <a:xfrm>
            <a:off x="1297018" y="5008542"/>
            <a:ext cx="7561262" cy="0"/>
          </a:xfrm>
          <a:prstGeom prst="line">
            <a:avLst/>
          </a:prstGeom>
          <a:noFill/>
          <a:ln w="9525">
            <a:solidFill>
              <a:schemeClr val="tx1"/>
            </a:solidFill>
            <a:round/>
            <a:headEnd/>
            <a:tailEnd/>
          </a:ln>
          <a:effectLst/>
        </p:spPr>
        <p:txBody>
          <a:bodyPr/>
          <a:lstStyle/>
          <a:p>
            <a:endParaRPr lang="fr-FR"/>
          </a:p>
        </p:txBody>
      </p:sp>
      <p:sp>
        <p:nvSpPr>
          <p:cNvPr id="25" name="Line 24"/>
          <p:cNvSpPr>
            <a:spLocks noChangeShapeType="1"/>
          </p:cNvSpPr>
          <p:nvPr/>
        </p:nvSpPr>
        <p:spPr bwMode="auto">
          <a:xfrm>
            <a:off x="1297018" y="5584804"/>
            <a:ext cx="7561262" cy="0"/>
          </a:xfrm>
          <a:prstGeom prst="line">
            <a:avLst/>
          </a:prstGeom>
          <a:noFill/>
          <a:ln w="9525">
            <a:solidFill>
              <a:schemeClr val="tx1"/>
            </a:solidFill>
            <a:round/>
            <a:headEnd/>
            <a:tailEnd/>
          </a:ln>
          <a:effectLst/>
        </p:spPr>
        <p:txBody>
          <a:bodyPr/>
          <a:lstStyle/>
          <a:p>
            <a:endParaRPr lang="fr-FR"/>
          </a:p>
        </p:txBody>
      </p:sp>
      <p:sp>
        <p:nvSpPr>
          <p:cNvPr id="41" name="Rectangle 40"/>
          <p:cNvSpPr>
            <a:spLocks noChangeArrowheads="1"/>
          </p:cNvSpPr>
          <p:nvPr/>
        </p:nvSpPr>
        <p:spPr bwMode="auto">
          <a:xfrm>
            <a:off x="5329268" y="2128817"/>
            <a:ext cx="577850"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43" name="Rectangle 42"/>
          <p:cNvSpPr>
            <a:spLocks noChangeArrowheads="1"/>
          </p:cNvSpPr>
          <p:nvPr/>
        </p:nvSpPr>
        <p:spPr bwMode="auto">
          <a:xfrm>
            <a:off x="7705755" y="4433867"/>
            <a:ext cx="577850"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44" name="Rectangle 43"/>
          <p:cNvSpPr>
            <a:spLocks noChangeArrowheads="1"/>
          </p:cNvSpPr>
          <p:nvPr/>
        </p:nvSpPr>
        <p:spPr bwMode="auto">
          <a:xfrm>
            <a:off x="7129493" y="2130404"/>
            <a:ext cx="577850"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45" name="Rectangle 44"/>
          <p:cNvSpPr>
            <a:spLocks noChangeArrowheads="1"/>
          </p:cNvSpPr>
          <p:nvPr/>
        </p:nvSpPr>
        <p:spPr bwMode="auto">
          <a:xfrm>
            <a:off x="1441480" y="5802292"/>
            <a:ext cx="577850"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46" name="Text Box 45"/>
          <p:cNvSpPr txBox="1">
            <a:spLocks noChangeArrowheads="1"/>
          </p:cNvSpPr>
          <p:nvPr/>
        </p:nvSpPr>
        <p:spPr bwMode="auto">
          <a:xfrm>
            <a:off x="2141568" y="5945167"/>
            <a:ext cx="2489200" cy="366712"/>
          </a:xfrm>
          <a:prstGeom prst="rect">
            <a:avLst/>
          </a:prstGeom>
          <a:noFill/>
          <a:ln w="9525">
            <a:noFill/>
            <a:miter lim="800000"/>
            <a:headEnd/>
            <a:tailEnd/>
          </a:ln>
          <a:effectLst/>
        </p:spPr>
        <p:txBody>
          <a:bodyPr wrap="none">
            <a:spAutoFit/>
          </a:bodyPr>
          <a:lstStyle/>
          <a:p>
            <a:r>
              <a:rPr lang="fr-FR"/>
              <a:t>= espèce pas détectée</a:t>
            </a:r>
          </a:p>
        </p:txBody>
      </p:sp>
      <p:sp>
        <p:nvSpPr>
          <p:cNvPr id="47" name="Rectangle 46"/>
          <p:cNvSpPr>
            <a:spLocks noChangeArrowheads="1"/>
          </p:cNvSpPr>
          <p:nvPr/>
        </p:nvSpPr>
        <p:spPr bwMode="auto">
          <a:xfrm>
            <a:off x="5186393" y="5800704"/>
            <a:ext cx="576262" cy="574675"/>
          </a:xfrm>
          <a:prstGeom prst="rect">
            <a:avLst/>
          </a:prstGeom>
          <a:solidFill>
            <a:schemeClr val="hlink"/>
          </a:solidFill>
          <a:ln w="57150">
            <a:solidFill>
              <a:schemeClr val="tx1"/>
            </a:solidFill>
            <a:miter lim="800000"/>
            <a:headEnd/>
            <a:tailEnd/>
          </a:ln>
          <a:effectLst/>
        </p:spPr>
        <p:txBody>
          <a:bodyPr wrap="none" anchor="ctr"/>
          <a:lstStyle/>
          <a:p>
            <a:endParaRPr lang="fr-FR"/>
          </a:p>
        </p:txBody>
      </p:sp>
      <p:sp>
        <p:nvSpPr>
          <p:cNvPr id="48" name="Text Box 47"/>
          <p:cNvSpPr txBox="1">
            <a:spLocks noChangeArrowheads="1"/>
          </p:cNvSpPr>
          <p:nvPr/>
        </p:nvSpPr>
        <p:spPr bwMode="auto">
          <a:xfrm>
            <a:off x="5978555" y="5938817"/>
            <a:ext cx="2057400" cy="366712"/>
          </a:xfrm>
          <a:prstGeom prst="rect">
            <a:avLst/>
          </a:prstGeom>
          <a:noFill/>
          <a:ln w="9525">
            <a:noFill/>
            <a:miter lim="800000"/>
            <a:headEnd/>
            <a:tailEnd/>
          </a:ln>
          <a:effectLst/>
        </p:spPr>
        <p:txBody>
          <a:bodyPr wrap="none">
            <a:spAutoFit/>
          </a:bodyPr>
          <a:lstStyle/>
          <a:p>
            <a:r>
              <a:rPr lang="fr-FR"/>
              <a:t>= espèce détectée</a:t>
            </a:r>
          </a:p>
        </p:txBody>
      </p:sp>
      <p:sp>
        <p:nvSpPr>
          <p:cNvPr id="49" name="ZoneTexte 48"/>
          <p:cNvSpPr txBox="1"/>
          <p:nvPr/>
        </p:nvSpPr>
        <p:spPr>
          <a:xfrm>
            <a:off x="0" y="0"/>
            <a:ext cx="3499676" cy="677108"/>
          </a:xfrm>
          <a:prstGeom prst="rect">
            <a:avLst/>
          </a:prstGeom>
          <a:noFill/>
        </p:spPr>
        <p:txBody>
          <a:bodyPr wrap="none" rtlCol="0">
            <a:spAutoFit/>
          </a:bodyPr>
          <a:lstStyle/>
          <a:p>
            <a:r>
              <a:rPr lang="fr-FR" sz="3800" b="1" dirty="0" smtClean="0"/>
              <a:t>Echantillonner</a:t>
            </a:r>
            <a:endParaRPr lang="fr-FR" sz="3800" b="1"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a:spLocks noChangeArrowheads="1"/>
          </p:cNvSpPr>
          <p:nvPr/>
        </p:nvSpPr>
        <p:spPr bwMode="auto">
          <a:xfrm>
            <a:off x="2809905" y="500042"/>
            <a:ext cx="4165600" cy="549275"/>
          </a:xfrm>
          <a:prstGeom prst="rect">
            <a:avLst/>
          </a:prstGeom>
          <a:noFill/>
          <a:ln w="9525">
            <a:noFill/>
            <a:miter lim="800000"/>
            <a:headEnd/>
            <a:tailEnd/>
          </a:ln>
          <a:effectLst/>
        </p:spPr>
        <p:txBody>
          <a:bodyPr wrap="none">
            <a:spAutoFit/>
          </a:bodyPr>
          <a:lstStyle/>
          <a:p>
            <a:r>
              <a:rPr lang="fr-FR" sz="3000" b="1"/>
              <a:t>Adaptive Sampling - 2</a:t>
            </a:r>
          </a:p>
        </p:txBody>
      </p:sp>
      <p:sp>
        <p:nvSpPr>
          <p:cNvPr id="6" name="Rectangle 5"/>
          <p:cNvSpPr>
            <a:spLocks noChangeArrowheads="1"/>
          </p:cNvSpPr>
          <p:nvPr/>
        </p:nvSpPr>
        <p:spPr bwMode="auto">
          <a:xfrm>
            <a:off x="1297018" y="1481117"/>
            <a:ext cx="7561262" cy="4103687"/>
          </a:xfrm>
          <a:prstGeom prst="rect">
            <a:avLst/>
          </a:prstGeom>
          <a:solidFill>
            <a:schemeClr val="accent1"/>
          </a:solidFill>
          <a:ln w="9525">
            <a:solidFill>
              <a:schemeClr val="tx1"/>
            </a:solidFill>
            <a:miter lim="800000"/>
            <a:headEnd/>
            <a:tailEnd/>
          </a:ln>
          <a:effectLst/>
        </p:spPr>
        <p:txBody>
          <a:bodyPr wrap="none" anchor="ctr"/>
          <a:lstStyle/>
          <a:p>
            <a:endParaRPr lang="fr-FR"/>
          </a:p>
        </p:txBody>
      </p:sp>
      <p:sp>
        <p:nvSpPr>
          <p:cNvPr id="7" name="Line 6"/>
          <p:cNvSpPr>
            <a:spLocks noChangeShapeType="1"/>
          </p:cNvSpPr>
          <p:nvPr/>
        </p:nvSpPr>
        <p:spPr bwMode="auto">
          <a:xfrm>
            <a:off x="1873280" y="1481117"/>
            <a:ext cx="0" cy="4103687"/>
          </a:xfrm>
          <a:prstGeom prst="line">
            <a:avLst/>
          </a:prstGeom>
          <a:noFill/>
          <a:ln w="9525">
            <a:solidFill>
              <a:schemeClr val="tx1"/>
            </a:solidFill>
            <a:round/>
            <a:headEnd/>
            <a:tailEnd/>
          </a:ln>
          <a:effectLst/>
        </p:spPr>
        <p:txBody>
          <a:bodyPr/>
          <a:lstStyle/>
          <a:p>
            <a:endParaRPr lang="fr-FR"/>
          </a:p>
        </p:txBody>
      </p:sp>
      <p:sp>
        <p:nvSpPr>
          <p:cNvPr id="8" name="Line 7"/>
          <p:cNvSpPr>
            <a:spLocks noChangeShapeType="1"/>
          </p:cNvSpPr>
          <p:nvPr/>
        </p:nvSpPr>
        <p:spPr bwMode="auto">
          <a:xfrm>
            <a:off x="2449543" y="1481117"/>
            <a:ext cx="0" cy="4103687"/>
          </a:xfrm>
          <a:prstGeom prst="line">
            <a:avLst/>
          </a:prstGeom>
          <a:noFill/>
          <a:ln w="9525">
            <a:solidFill>
              <a:schemeClr val="tx1"/>
            </a:solidFill>
            <a:round/>
            <a:headEnd/>
            <a:tailEnd/>
          </a:ln>
          <a:effectLst/>
        </p:spPr>
        <p:txBody>
          <a:bodyPr/>
          <a:lstStyle/>
          <a:p>
            <a:endParaRPr lang="fr-FR"/>
          </a:p>
        </p:txBody>
      </p:sp>
      <p:sp>
        <p:nvSpPr>
          <p:cNvPr id="9" name="Line 8"/>
          <p:cNvSpPr>
            <a:spLocks noChangeShapeType="1"/>
          </p:cNvSpPr>
          <p:nvPr/>
        </p:nvSpPr>
        <p:spPr bwMode="auto">
          <a:xfrm>
            <a:off x="3025805" y="1481117"/>
            <a:ext cx="0" cy="4103687"/>
          </a:xfrm>
          <a:prstGeom prst="line">
            <a:avLst/>
          </a:prstGeom>
          <a:noFill/>
          <a:ln w="9525">
            <a:solidFill>
              <a:schemeClr val="tx1"/>
            </a:solidFill>
            <a:round/>
            <a:headEnd/>
            <a:tailEnd/>
          </a:ln>
          <a:effectLst/>
        </p:spPr>
        <p:txBody>
          <a:bodyPr/>
          <a:lstStyle/>
          <a:p>
            <a:endParaRPr lang="fr-FR"/>
          </a:p>
        </p:txBody>
      </p:sp>
      <p:sp>
        <p:nvSpPr>
          <p:cNvPr id="10" name="Line 9"/>
          <p:cNvSpPr>
            <a:spLocks noChangeShapeType="1"/>
          </p:cNvSpPr>
          <p:nvPr/>
        </p:nvSpPr>
        <p:spPr bwMode="auto">
          <a:xfrm>
            <a:off x="3602068" y="1481117"/>
            <a:ext cx="0" cy="4103687"/>
          </a:xfrm>
          <a:prstGeom prst="line">
            <a:avLst/>
          </a:prstGeom>
          <a:noFill/>
          <a:ln w="9525">
            <a:solidFill>
              <a:schemeClr val="tx1"/>
            </a:solidFill>
            <a:round/>
            <a:headEnd/>
            <a:tailEnd/>
          </a:ln>
          <a:effectLst/>
        </p:spPr>
        <p:txBody>
          <a:bodyPr/>
          <a:lstStyle/>
          <a:p>
            <a:endParaRPr lang="fr-FR"/>
          </a:p>
        </p:txBody>
      </p:sp>
      <p:sp>
        <p:nvSpPr>
          <p:cNvPr id="11" name="Line 10"/>
          <p:cNvSpPr>
            <a:spLocks noChangeShapeType="1"/>
          </p:cNvSpPr>
          <p:nvPr/>
        </p:nvSpPr>
        <p:spPr bwMode="auto">
          <a:xfrm>
            <a:off x="4178330" y="1481117"/>
            <a:ext cx="0" cy="4103687"/>
          </a:xfrm>
          <a:prstGeom prst="line">
            <a:avLst/>
          </a:prstGeom>
          <a:noFill/>
          <a:ln w="9525">
            <a:solidFill>
              <a:schemeClr val="tx1"/>
            </a:solidFill>
            <a:round/>
            <a:headEnd/>
            <a:tailEnd/>
          </a:ln>
          <a:effectLst/>
        </p:spPr>
        <p:txBody>
          <a:bodyPr/>
          <a:lstStyle/>
          <a:p>
            <a:endParaRPr lang="fr-FR"/>
          </a:p>
        </p:txBody>
      </p:sp>
      <p:sp>
        <p:nvSpPr>
          <p:cNvPr id="12" name="Line 11"/>
          <p:cNvSpPr>
            <a:spLocks noChangeShapeType="1"/>
          </p:cNvSpPr>
          <p:nvPr/>
        </p:nvSpPr>
        <p:spPr bwMode="auto">
          <a:xfrm>
            <a:off x="4754593" y="1481117"/>
            <a:ext cx="0" cy="4103687"/>
          </a:xfrm>
          <a:prstGeom prst="line">
            <a:avLst/>
          </a:prstGeom>
          <a:noFill/>
          <a:ln w="9525">
            <a:solidFill>
              <a:schemeClr val="tx1"/>
            </a:solidFill>
            <a:round/>
            <a:headEnd/>
            <a:tailEnd/>
          </a:ln>
          <a:effectLst/>
        </p:spPr>
        <p:txBody>
          <a:bodyPr/>
          <a:lstStyle/>
          <a:p>
            <a:endParaRPr lang="fr-FR"/>
          </a:p>
        </p:txBody>
      </p:sp>
      <p:sp>
        <p:nvSpPr>
          <p:cNvPr id="13" name="Line 12"/>
          <p:cNvSpPr>
            <a:spLocks noChangeShapeType="1"/>
          </p:cNvSpPr>
          <p:nvPr/>
        </p:nvSpPr>
        <p:spPr bwMode="auto">
          <a:xfrm>
            <a:off x="5329268" y="1481117"/>
            <a:ext cx="0" cy="4103687"/>
          </a:xfrm>
          <a:prstGeom prst="line">
            <a:avLst/>
          </a:prstGeom>
          <a:noFill/>
          <a:ln w="9525">
            <a:solidFill>
              <a:schemeClr val="tx1"/>
            </a:solidFill>
            <a:round/>
            <a:headEnd/>
            <a:tailEnd/>
          </a:ln>
          <a:effectLst/>
        </p:spPr>
        <p:txBody>
          <a:bodyPr/>
          <a:lstStyle/>
          <a:p>
            <a:endParaRPr lang="fr-FR"/>
          </a:p>
        </p:txBody>
      </p:sp>
      <p:sp>
        <p:nvSpPr>
          <p:cNvPr id="14" name="Line 13"/>
          <p:cNvSpPr>
            <a:spLocks noChangeShapeType="1"/>
          </p:cNvSpPr>
          <p:nvPr/>
        </p:nvSpPr>
        <p:spPr bwMode="auto">
          <a:xfrm>
            <a:off x="5905530" y="1481117"/>
            <a:ext cx="0" cy="4103687"/>
          </a:xfrm>
          <a:prstGeom prst="line">
            <a:avLst/>
          </a:prstGeom>
          <a:noFill/>
          <a:ln w="9525">
            <a:solidFill>
              <a:schemeClr val="tx1"/>
            </a:solidFill>
            <a:round/>
            <a:headEnd/>
            <a:tailEnd/>
          </a:ln>
          <a:effectLst/>
        </p:spPr>
        <p:txBody>
          <a:bodyPr/>
          <a:lstStyle/>
          <a:p>
            <a:endParaRPr lang="fr-FR"/>
          </a:p>
        </p:txBody>
      </p:sp>
      <p:sp>
        <p:nvSpPr>
          <p:cNvPr id="15" name="Line 14"/>
          <p:cNvSpPr>
            <a:spLocks noChangeShapeType="1"/>
          </p:cNvSpPr>
          <p:nvPr/>
        </p:nvSpPr>
        <p:spPr bwMode="auto">
          <a:xfrm>
            <a:off x="6554818" y="1481117"/>
            <a:ext cx="0" cy="4103687"/>
          </a:xfrm>
          <a:prstGeom prst="line">
            <a:avLst/>
          </a:prstGeom>
          <a:noFill/>
          <a:ln w="9525">
            <a:solidFill>
              <a:schemeClr val="tx1"/>
            </a:solidFill>
            <a:round/>
            <a:headEnd/>
            <a:tailEnd/>
          </a:ln>
          <a:effectLst/>
        </p:spPr>
        <p:txBody>
          <a:bodyPr/>
          <a:lstStyle/>
          <a:p>
            <a:endParaRPr lang="fr-FR"/>
          </a:p>
        </p:txBody>
      </p:sp>
      <p:sp>
        <p:nvSpPr>
          <p:cNvPr id="16" name="Line 15"/>
          <p:cNvSpPr>
            <a:spLocks noChangeShapeType="1"/>
          </p:cNvSpPr>
          <p:nvPr/>
        </p:nvSpPr>
        <p:spPr bwMode="auto">
          <a:xfrm>
            <a:off x="7129493" y="1481117"/>
            <a:ext cx="0" cy="4103687"/>
          </a:xfrm>
          <a:prstGeom prst="line">
            <a:avLst/>
          </a:prstGeom>
          <a:noFill/>
          <a:ln w="9525">
            <a:solidFill>
              <a:schemeClr val="tx1"/>
            </a:solidFill>
            <a:round/>
            <a:headEnd/>
            <a:tailEnd/>
          </a:ln>
          <a:effectLst/>
        </p:spPr>
        <p:txBody>
          <a:bodyPr/>
          <a:lstStyle/>
          <a:p>
            <a:endParaRPr lang="fr-FR"/>
          </a:p>
        </p:txBody>
      </p:sp>
      <p:sp>
        <p:nvSpPr>
          <p:cNvPr id="17" name="Line 16"/>
          <p:cNvSpPr>
            <a:spLocks noChangeShapeType="1"/>
          </p:cNvSpPr>
          <p:nvPr/>
        </p:nvSpPr>
        <p:spPr bwMode="auto">
          <a:xfrm>
            <a:off x="7705755" y="1481117"/>
            <a:ext cx="0" cy="4103687"/>
          </a:xfrm>
          <a:prstGeom prst="line">
            <a:avLst/>
          </a:prstGeom>
          <a:noFill/>
          <a:ln w="9525">
            <a:solidFill>
              <a:schemeClr val="tx1"/>
            </a:solidFill>
            <a:round/>
            <a:headEnd/>
            <a:tailEnd/>
          </a:ln>
          <a:effectLst/>
        </p:spPr>
        <p:txBody>
          <a:bodyPr/>
          <a:lstStyle/>
          <a:p>
            <a:endParaRPr lang="fr-FR"/>
          </a:p>
        </p:txBody>
      </p:sp>
      <p:sp>
        <p:nvSpPr>
          <p:cNvPr id="18" name="Line 17"/>
          <p:cNvSpPr>
            <a:spLocks noChangeShapeType="1"/>
          </p:cNvSpPr>
          <p:nvPr/>
        </p:nvSpPr>
        <p:spPr bwMode="auto">
          <a:xfrm>
            <a:off x="8282018" y="1481117"/>
            <a:ext cx="0" cy="4103687"/>
          </a:xfrm>
          <a:prstGeom prst="line">
            <a:avLst/>
          </a:prstGeom>
          <a:noFill/>
          <a:ln w="9525">
            <a:solidFill>
              <a:schemeClr val="tx1"/>
            </a:solidFill>
            <a:round/>
            <a:headEnd/>
            <a:tailEnd/>
          </a:ln>
          <a:effectLst/>
        </p:spPr>
        <p:txBody>
          <a:bodyPr/>
          <a:lstStyle/>
          <a:p>
            <a:endParaRPr lang="fr-FR"/>
          </a:p>
        </p:txBody>
      </p:sp>
      <p:sp>
        <p:nvSpPr>
          <p:cNvPr id="19" name="Line 18"/>
          <p:cNvSpPr>
            <a:spLocks noChangeShapeType="1"/>
          </p:cNvSpPr>
          <p:nvPr/>
        </p:nvSpPr>
        <p:spPr bwMode="auto">
          <a:xfrm>
            <a:off x="1297018" y="2128817"/>
            <a:ext cx="7561262" cy="0"/>
          </a:xfrm>
          <a:prstGeom prst="line">
            <a:avLst/>
          </a:prstGeom>
          <a:noFill/>
          <a:ln w="9525">
            <a:solidFill>
              <a:schemeClr val="tx1"/>
            </a:solidFill>
            <a:round/>
            <a:headEnd/>
            <a:tailEnd/>
          </a:ln>
          <a:effectLst/>
        </p:spPr>
        <p:txBody>
          <a:bodyPr/>
          <a:lstStyle/>
          <a:p>
            <a:endParaRPr lang="fr-FR"/>
          </a:p>
        </p:txBody>
      </p:sp>
      <p:sp>
        <p:nvSpPr>
          <p:cNvPr id="20" name="Line 19"/>
          <p:cNvSpPr>
            <a:spLocks noChangeShapeType="1"/>
          </p:cNvSpPr>
          <p:nvPr/>
        </p:nvSpPr>
        <p:spPr bwMode="auto">
          <a:xfrm>
            <a:off x="1297018" y="2705079"/>
            <a:ext cx="7561262" cy="0"/>
          </a:xfrm>
          <a:prstGeom prst="line">
            <a:avLst/>
          </a:prstGeom>
          <a:noFill/>
          <a:ln w="9525">
            <a:solidFill>
              <a:schemeClr val="tx1"/>
            </a:solidFill>
            <a:round/>
            <a:headEnd/>
            <a:tailEnd/>
          </a:ln>
          <a:effectLst/>
        </p:spPr>
        <p:txBody>
          <a:bodyPr/>
          <a:lstStyle/>
          <a:p>
            <a:endParaRPr lang="fr-FR"/>
          </a:p>
        </p:txBody>
      </p:sp>
      <p:sp>
        <p:nvSpPr>
          <p:cNvPr id="21" name="Line 20"/>
          <p:cNvSpPr>
            <a:spLocks noChangeShapeType="1"/>
          </p:cNvSpPr>
          <p:nvPr/>
        </p:nvSpPr>
        <p:spPr bwMode="auto">
          <a:xfrm>
            <a:off x="1297018" y="3281342"/>
            <a:ext cx="7561262" cy="0"/>
          </a:xfrm>
          <a:prstGeom prst="line">
            <a:avLst/>
          </a:prstGeom>
          <a:noFill/>
          <a:ln w="9525">
            <a:solidFill>
              <a:schemeClr val="tx1"/>
            </a:solidFill>
            <a:round/>
            <a:headEnd/>
            <a:tailEnd/>
          </a:ln>
          <a:effectLst/>
        </p:spPr>
        <p:txBody>
          <a:bodyPr/>
          <a:lstStyle/>
          <a:p>
            <a:endParaRPr lang="fr-FR"/>
          </a:p>
        </p:txBody>
      </p:sp>
      <p:sp>
        <p:nvSpPr>
          <p:cNvPr id="22" name="Line 21"/>
          <p:cNvSpPr>
            <a:spLocks noChangeShapeType="1"/>
          </p:cNvSpPr>
          <p:nvPr/>
        </p:nvSpPr>
        <p:spPr bwMode="auto">
          <a:xfrm>
            <a:off x="1297018" y="3857604"/>
            <a:ext cx="7561262" cy="0"/>
          </a:xfrm>
          <a:prstGeom prst="line">
            <a:avLst/>
          </a:prstGeom>
          <a:noFill/>
          <a:ln w="9525">
            <a:solidFill>
              <a:schemeClr val="tx1"/>
            </a:solidFill>
            <a:round/>
            <a:headEnd/>
            <a:tailEnd/>
          </a:ln>
          <a:effectLst/>
        </p:spPr>
        <p:txBody>
          <a:bodyPr/>
          <a:lstStyle/>
          <a:p>
            <a:endParaRPr lang="fr-FR"/>
          </a:p>
        </p:txBody>
      </p:sp>
      <p:sp>
        <p:nvSpPr>
          <p:cNvPr id="23" name="Line 22"/>
          <p:cNvSpPr>
            <a:spLocks noChangeShapeType="1"/>
          </p:cNvSpPr>
          <p:nvPr/>
        </p:nvSpPr>
        <p:spPr bwMode="auto">
          <a:xfrm>
            <a:off x="1297018" y="4432279"/>
            <a:ext cx="7561262" cy="0"/>
          </a:xfrm>
          <a:prstGeom prst="line">
            <a:avLst/>
          </a:prstGeom>
          <a:noFill/>
          <a:ln w="9525">
            <a:solidFill>
              <a:schemeClr val="tx1"/>
            </a:solidFill>
            <a:round/>
            <a:headEnd/>
            <a:tailEnd/>
          </a:ln>
          <a:effectLst/>
        </p:spPr>
        <p:txBody>
          <a:bodyPr/>
          <a:lstStyle/>
          <a:p>
            <a:endParaRPr lang="fr-FR"/>
          </a:p>
        </p:txBody>
      </p:sp>
      <p:sp>
        <p:nvSpPr>
          <p:cNvPr id="24" name="Line 23"/>
          <p:cNvSpPr>
            <a:spLocks noChangeShapeType="1"/>
          </p:cNvSpPr>
          <p:nvPr/>
        </p:nvSpPr>
        <p:spPr bwMode="auto">
          <a:xfrm>
            <a:off x="1297018" y="5008542"/>
            <a:ext cx="7561262" cy="0"/>
          </a:xfrm>
          <a:prstGeom prst="line">
            <a:avLst/>
          </a:prstGeom>
          <a:noFill/>
          <a:ln w="9525">
            <a:solidFill>
              <a:schemeClr val="tx1"/>
            </a:solidFill>
            <a:round/>
            <a:headEnd/>
            <a:tailEnd/>
          </a:ln>
          <a:effectLst/>
        </p:spPr>
        <p:txBody>
          <a:bodyPr/>
          <a:lstStyle/>
          <a:p>
            <a:endParaRPr lang="fr-FR"/>
          </a:p>
        </p:txBody>
      </p:sp>
      <p:sp>
        <p:nvSpPr>
          <p:cNvPr id="25" name="Line 24"/>
          <p:cNvSpPr>
            <a:spLocks noChangeShapeType="1"/>
          </p:cNvSpPr>
          <p:nvPr/>
        </p:nvSpPr>
        <p:spPr bwMode="auto">
          <a:xfrm>
            <a:off x="1297018" y="5584804"/>
            <a:ext cx="7561262" cy="0"/>
          </a:xfrm>
          <a:prstGeom prst="line">
            <a:avLst/>
          </a:prstGeom>
          <a:noFill/>
          <a:ln w="9525">
            <a:solidFill>
              <a:schemeClr val="tx1"/>
            </a:solidFill>
            <a:round/>
            <a:headEnd/>
            <a:tailEnd/>
          </a:ln>
          <a:effectLst/>
        </p:spPr>
        <p:txBody>
          <a:bodyPr/>
          <a:lstStyle/>
          <a:p>
            <a:endParaRPr lang="fr-FR"/>
          </a:p>
        </p:txBody>
      </p:sp>
      <p:sp>
        <p:nvSpPr>
          <p:cNvPr id="31" name="Rectangle 30"/>
          <p:cNvSpPr>
            <a:spLocks noChangeArrowheads="1"/>
          </p:cNvSpPr>
          <p:nvPr/>
        </p:nvSpPr>
        <p:spPr bwMode="auto">
          <a:xfrm>
            <a:off x="2449543" y="2705079"/>
            <a:ext cx="577850" cy="574675"/>
          </a:xfrm>
          <a:prstGeom prst="rect">
            <a:avLst/>
          </a:prstGeom>
          <a:solidFill>
            <a:schemeClr val="hlink"/>
          </a:solidFill>
          <a:ln w="57150">
            <a:solidFill>
              <a:schemeClr val="tx1"/>
            </a:solidFill>
            <a:miter lim="800000"/>
            <a:headEnd/>
            <a:tailEnd/>
          </a:ln>
          <a:effectLst/>
        </p:spPr>
        <p:txBody>
          <a:bodyPr wrap="none" anchor="ctr"/>
          <a:lstStyle/>
          <a:p>
            <a:endParaRPr lang="fr-FR"/>
          </a:p>
        </p:txBody>
      </p:sp>
      <p:sp>
        <p:nvSpPr>
          <p:cNvPr id="41" name="Rectangle 40"/>
          <p:cNvSpPr>
            <a:spLocks noChangeArrowheads="1"/>
          </p:cNvSpPr>
          <p:nvPr/>
        </p:nvSpPr>
        <p:spPr bwMode="auto">
          <a:xfrm>
            <a:off x="5329268" y="2128817"/>
            <a:ext cx="577850"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43" name="Rectangle 42"/>
          <p:cNvSpPr>
            <a:spLocks noChangeArrowheads="1"/>
          </p:cNvSpPr>
          <p:nvPr/>
        </p:nvSpPr>
        <p:spPr bwMode="auto">
          <a:xfrm>
            <a:off x="7705755" y="4433867"/>
            <a:ext cx="577850"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44" name="Rectangle 43"/>
          <p:cNvSpPr>
            <a:spLocks noChangeArrowheads="1"/>
          </p:cNvSpPr>
          <p:nvPr/>
        </p:nvSpPr>
        <p:spPr bwMode="auto">
          <a:xfrm>
            <a:off x="7129493" y="2130404"/>
            <a:ext cx="577850"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45" name="Rectangle 44"/>
          <p:cNvSpPr>
            <a:spLocks noChangeArrowheads="1"/>
          </p:cNvSpPr>
          <p:nvPr/>
        </p:nvSpPr>
        <p:spPr bwMode="auto">
          <a:xfrm>
            <a:off x="1441480" y="5802292"/>
            <a:ext cx="577850"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46" name="Text Box 45"/>
          <p:cNvSpPr txBox="1">
            <a:spLocks noChangeArrowheads="1"/>
          </p:cNvSpPr>
          <p:nvPr/>
        </p:nvSpPr>
        <p:spPr bwMode="auto">
          <a:xfrm>
            <a:off x="2141568" y="5945167"/>
            <a:ext cx="2489200" cy="366712"/>
          </a:xfrm>
          <a:prstGeom prst="rect">
            <a:avLst/>
          </a:prstGeom>
          <a:noFill/>
          <a:ln w="9525">
            <a:noFill/>
            <a:miter lim="800000"/>
            <a:headEnd/>
            <a:tailEnd/>
          </a:ln>
          <a:effectLst/>
        </p:spPr>
        <p:txBody>
          <a:bodyPr wrap="none">
            <a:spAutoFit/>
          </a:bodyPr>
          <a:lstStyle/>
          <a:p>
            <a:r>
              <a:rPr lang="fr-FR"/>
              <a:t>= espèce pas détectée</a:t>
            </a:r>
          </a:p>
        </p:txBody>
      </p:sp>
      <p:sp>
        <p:nvSpPr>
          <p:cNvPr id="47" name="Rectangle 46"/>
          <p:cNvSpPr>
            <a:spLocks noChangeArrowheads="1"/>
          </p:cNvSpPr>
          <p:nvPr/>
        </p:nvSpPr>
        <p:spPr bwMode="auto">
          <a:xfrm>
            <a:off x="5186393" y="5800704"/>
            <a:ext cx="576262" cy="574675"/>
          </a:xfrm>
          <a:prstGeom prst="rect">
            <a:avLst/>
          </a:prstGeom>
          <a:solidFill>
            <a:schemeClr val="hlink"/>
          </a:solidFill>
          <a:ln w="57150">
            <a:solidFill>
              <a:schemeClr val="tx1"/>
            </a:solidFill>
            <a:miter lim="800000"/>
            <a:headEnd/>
            <a:tailEnd/>
          </a:ln>
          <a:effectLst/>
        </p:spPr>
        <p:txBody>
          <a:bodyPr wrap="none" anchor="ctr"/>
          <a:lstStyle/>
          <a:p>
            <a:endParaRPr lang="fr-FR"/>
          </a:p>
        </p:txBody>
      </p:sp>
      <p:sp>
        <p:nvSpPr>
          <p:cNvPr id="48" name="Text Box 47"/>
          <p:cNvSpPr txBox="1">
            <a:spLocks noChangeArrowheads="1"/>
          </p:cNvSpPr>
          <p:nvPr/>
        </p:nvSpPr>
        <p:spPr bwMode="auto">
          <a:xfrm>
            <a:off x="5978555" y="5938817"/>
            <a:ext cx="2057400" cy="366712"/>
          </a:xfrm>
          <a:prstGeom prst="rect">
            <a:avLst/>
          </a:prstGeom>
          <a:noFill/>
          <a:ln w="9525">
            <a:noFill/>
            <a:miter lim="800000"/>
            <a:headEnd/>
            <a:tailEnd/>
          </a:ln>
          <a:effectLst/>
        </p:spPr>
        <p:txBody>
          <a:bodyPr wrap="none">
            <a:spAutoFit/>
          </a:bodyPr>
          <a:lstStyle/>
          <a:p>
            <a:r>
              <a:rPr lang="fr-FR"/>
              <a:t>= espèce détectée</a:t>
            </a:r>
          </a:p>
        </p:txBody>
      </p:sp>
      <p:sp>
        <p:nvSpPr>
          <p:cNvPr id="49" name="ZoneTexte 48"/>
          <p:cNvSpPr txBox="1"/>
          <p:nvPr/>
        </p:nvSpPr>
        <p:spPr>
          <a:xfrm>
            <a:off x="0" y="0"/>
            <a:ext cx="3499676" cy="677108"/>
          </a:xfrm>
          <a:prstGeom prst="rect">
            <a:avLst/>
          </a:prstGeom>
          <a:noFill/>
        </p:spPr>
        <p:txBody>
          <a:bodyPr wrap="none" rtlCol="0">
            <a:spAutoFit/>
          </a:bodyPr>
          <a:lstStyle/>
          <a:p>
            <a:r>
              <a:rPr lang="fr-FR" sz="3800" b="1" dirty="0" smtClean="0"/>
              <a:t>Echantillonner</a:t>
            </a:r>
            <a:endParaRPr lang="fr-FR" sz="3800" b="1"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a:spLocks noChangeArrowheads="1"/>
          </p:cNvSpPr>
          <p:nvPr/>
        </p:nvSpPr>
        <p:spPr bwMode="auto">
          <a:xfrm>
            <a:off x="2809905" y="500042"/>
            <a:ext cx="4165600" cy="549275"/>
          </a:xfrm>
          <a:prstGeom prst="rect">
            <a:avLst/>
          </a:prstGeom>
          <a:noFill/>
          <a:ln w="9525">
            <a:noFill/>
            <a:miter lim="800000"/>
            <a:headEnd/>
            <a:tailEnd/>
          </a:ln>
          <a:effectLst/>
        </p:spPr>
        <p:txBody>
          <a:bodyPr wrap="none">
            <a:spAutoFit/>
          </a:bodyPr>
          <a:lstStyle/>
          <a:p>
            <a:r>
              <a:rPr lang="fr-FR" sz="3000" b="1"/>
              <a:t>Adaptive Sampling - 2</a:t>
            </a:r>
          </a:p>
        </p:txBody>
      </p:sp>
      <p:sp>
        <p:nvSpPr>
          <p:cNvPr id="6" name="Rectangle 5"/>
          <p:cNvSpPr>
            <a:spLocks noChangeArrowheads="1"/>
          </p:cNvSpPr>
          <p:nvPr/>
        </p:nvSpPr>
        <p:spPr bwMode="auto">
          <a:xfrm>
            <a:off x="1297018" y="1481117"/>
            <a:ext cx="7561262" cy="4103687"/>
          </a:xfrm>
          <a:prstGeom prst="rect">
            <a:avLst/>
          </a:prstGeom>
          <a:solidFill>
            <a:schemeClr val="accent1"/>
          </a:solidFill>
          <a:ln w="9525">
            <a:solidFill>
              <a:schemeClr val="tx1"/>
            </a:solidFill>
            <a:miter lim="800000"/>
            <a:headEnd/>
            <a:tailEnd/>
          </a:ln>
          <a:effectLst/>
        </p:spPr>
        <p:txBody>
          <a:bodyPr wrap="none" anchor="ctr"/>
          <a:lstStyle/>
          <a:p>
            <a:endParaRPr lang="fr-FR"/>
          </a:p>
        </p:txBody>
      </p:sp>
      <p:sp>
        <p:nvSpPr>
          <p:cNvPr id="7" name="Line 6"/>
          <p:cNvSpPr>
            <a:spLocks noChangeShapeType="1"/>
          </p:cNvSpPr>
          <p:nvPr/>
        </p:nvSpPr>
        <p:spPr bwMode="auto">
          <a:xfrm>
            <a:off x="1873280" y="1481117"/>
            <a:ext cx="0" cy="4103687"/>
          </a:xfrm>
          <a:prstGeom prst="line">
            <a:avLst/>
          </a:prstGeom>
          <a:noFill/>
          <a:ln w="9525">
            <a:solidFill>
              <a:schemeClr val="tx1"/>
            </a:solidFill>
            <a:round/>
            <a:headEnd/>
            <a:tailEnd/>
          </a:ln>
          <a:effectLst/>
        </p:spPr>
        <p:txBody>
          <a:bodyPr/>
          <a:lstStyle/>
          <a:p>
            <a:endParaRPr lang="fr-FR"/>
          </a:p>
        </p:txBody>
      </p:sp>
      <p:sp>
        <p:nvSpPr>
          <p:cNvPr id="8" name="Line 7"/>
          <p:cNvSpPr>
            <a:spLocks noChangeShapeType="1"/>
          </p:cNvSpPr>
          <p:nvPr/>
        </p:nvSpPr>
        <p:spPr bwMode="auto">
          <a:xfrm>
            <a:off x="2449543" y="1481117"/>
            <a:ext cx="0" cy="4103687"/>
          </a:xfrm>
          <a:prstGeom prst="line">
            <a:avLst/>
          </a:prstGeom>
          <a:noFill/>
          <a:ln w="9525">
            <a:solidFill>
              <a:schemeClr val="tx1"/>
            </a:solidFill>
            <a:round/>
            <a:headEnd/>
            <a:tailEnd/>
          </a:ln>
          <a:effectLst/>
        </p:spPr>
        <p:txBody>
          <a:bodyPr/>
          <a:lstStyle/>
          <a:p>
            <a:endParaRPr lang="fr-FR"/>
          </a:p>
        </p:txBody>
      </p:sp>
      <p:sp>
        <p:nvSpPr>
          <p:cNvPr id="9" name="Line 8"/>
          <p:cNvSpPr>
            <a:spLocks noChangeShapeType="1"/>
          </p:cNvSpPr>
          <p:nvPr/>
        </p:nvSpPr>
        <p:spPr bwMode="auto">
          <a:xfrm>
            <a:off x="3025805" y="1481117"/>
            <a:ext cx="0" cy="4103687"/>
          </a:xfrm>
          <a:prstGeom prst="line">
            <a:avLst/>
          </a:prstGeom>
          <a:noFill/>
          <a:ln w="9525">
            <a:solidFill>
              <a:schemeClr val="tx1"/>
            </a:solidFill>
            <a:round/>
            <a:headEnd/>
            <a:tailEnd/>
          </a:ln>
          <a:effectLst/>
        </p:spPr>
        <p:txBody>
          <a:bodyPr/>
          <a:lstStyle/>
          <a:p>
            <a:endParaRPr lang="fr-FR"/>
          </a:p>
        </p:txBody>
      </p:sp>
      <p:sp>
        <p:nvSpPr>
          <p:cNvPr id="10" name="Line 9"/>
          <p:cNvSpPr>
            <a:spLocks noChangeShapeType="1"/>
          </p:cNvSpPr>
          <p:nvPr/>
        </p:nvSpPr>
        <p:spPr bwMode="auto">
          <a:xfrm>
            <a:off x="3602068" y="1481117"/>
            <a:ext cx="0" cy="4103687"/>
          </a:xfrm>
          <a:prstGeom prst="line">
            <a:avLst/>
          </a:prstGeom>
          <a:noFill/>
          <a:ln w="9525">
            <a:solidFill>
              <a:schemeClr val="tx1"/>
            </a:solidFill>
            <a:round/>
            <a:headEnd/>
            <a:tailEnd/>
          </a:ln>
          <a:effectLst/>
        </p:spPr>
        <p:txBody>
          <a:bodyPr/>
          <a:lstStyle/>
          <a:p>
            <a:endParaRPr lang="fr-FR"/>
          </a:p>
        </p:txBody>
      </p:sp>
      <p:sp>
        <p:nvSpPr>
          <p:cNvPr id="11" name="Line 10"/>
          <p:cNvSpPr>
            <a:spLocks noChangeShapeType="1"/>
          </p:cNvSpPr>
          <p:nvPr/>
        </p:nvSpPr>
        <p:spPr bwMode="auto">
          <a:xfrm>
            <a:off x="4178330" y="1481117"/>
            <a:ext cx="0" cy="4103687"/>
          </a:xfrm>
          <a:prstGeom prst="line">
            <a:avLst/>
          </a:prstGeom>
          <a:noFill/>
          <a:ln w="9525">
            <a:solidFill>
              <a:schemeClr val="tx1"/>
            </a:solidFill>
            <a:round/>
            <a:headEnd/>
            <a:tailEnd/>
          </a:ln>
          <a:effectLst/>
        </p:spPr>
        <p:txBody>
          <a:bodyPr/>
          <a:lstStyle/>
          <a:p>
            <a:endParaRPr lang="fr-FR"/>
          </a:p>
        </p:txBody>
      </p:sp>
      <p:sp>
        <p:nvSpPr>
          <p:cNvPr id="12" name="Line 11"/>
          <p:cNvSpPr>
            <a:spLocks noChangeShapeType="1"/>
          </p:cNvSpPr>
          <p:nvPr/>
        </p:nvSpPr>
        <p:spPr bwMode="auto">
          <a:xfrm>
            <a:off x="4754593" y="1481117"/>
            <a:ext cx="0" cy="4103687"/>
          </a:xfrm>
          <a:prstGeom prst="line">
            <a:avLst/>
          </a:prstGeom>
          <a:noFill/>
          <a:ln w="9525">
            <a:solidFill>
              <a:schemeClr val="tx1"/>
            </a:solidFill>
            <a:round/>
            <a:headEnd/>
            <a:tailEnd/>
          </a:ln>
          <a:effectLst/>
        </p:spPr>
        <p:txBody>
          <a:bodyPr/>
          <a:lstStyle/>
          <a:p>
            <a:endParaRPr lang="fr-FR"/>
          </a:p>
        </p:txBody>
      </p:sp>
      <p:sp>
        <p:nvSpPr>
          <p:cNvPr id="13" name="Line 12"/>
          <p:cNvSpPr>
            <a:spLocks noChangeShapeType="1"/>
          </p:cNvSpPr>
          <p:nvPr/>
        </p:nvSpPr>
        <p:spPr bwMode="auto">
          <a:xfrm>
            <a:off x="5329268" y="1481117"/>
            <a:ext cx="0" cy="4103687"/>
          </a:xfrm>
          <a:prstGeom prst="line">
            <a:avLst/>
          </a:prstGeom>
          <a:noFill/>
          <a:ln w="9525">
            <a:solidFill>
              <a:schemeClr val="tx1"/>
            </a:solidFill>
            <a:round/>
            <a:headEnd/>
            <a:tailEnd/>
          </a:ln>
          <a:effectLst/>
        </p:spPr>
        <p:txBody>
          <a:bodyPr/>
          <a:lstStyle/>
          <a:p>
            <a:endParaRPr lang="fr-FR"/>
          </a:p>
        </p:txBody>
      </p:sp>
      <p:sp>
        <p:nvSpPr>
          <p:cNvPr id="14" name="Line 13"/>
          <p:cNvSpPr>
            <a:spLocks noChangeShapeType="1"/>
          </p:cNvSpPr>
          <p:nvPr/>
        </p:nvSpPr>
        <p:spPr bwMode="auto">
          <a:xfrm>
            <a:off x="5905530" y="1481117"/>
            <a:ext cx="0" cy="4103687"/>
          </a:xfrm>
          <a:prstGeom prst="line">
            <a:avLst/>
          </a:prstGeom>
          <a:noFill/>
          <a:ln w="9525">
            <a:solidFill>
              <a:schemeClr val="tx1"/>
            </a:solidFill>
            <a:round/>
            <a:headEnd/>
            <a:tailEnd/>
          </a:ln>
          <a:effectLst/>
        </p:spPr>
        <p:txBody>
          <a:bodyPr/>
          <a:lstStyle/>
          <a:p>
            <a:endParaRPr lang="fr-FR"/>
          </a:p>
        </p:txBody>
      </p:sp>
      <p:sp>
        <p:nvSpPr>
          <p:cNvPr id="15" name="Line 14"/>
          <p:cNvSpPr>
            <a:spLocks noChangeShapeType="1"/>
          </p:cNvSpPr>
          <p:nvPr/>
        </p:nvSpPr>
        <p:spPr bwMode="auto">
          <a:xfrm>
            <a:off x="6554818" y="1481117"/>
            <a:ext cx="0" cy="4103687"/>
          </a:xfrm>
          <a:prstGeom prst="line">
            <a:avLst/>
          </a:prstGeom>
          <a:noFill/>
          <a:ln w="9525">
            <a:solidFill>
              <a:schemeClr val="tx1"/>
            </a:solidFill>
            <a:round/>
            <a:headEnd/>
            <a:tailEnd/>
          </a:ln>
          <a:effectLst/>
        </p:spPr>
        <p:txBody>
          <a:bodyPr/>
          <a:lstStyle/>
          <a:p>
            <a:endParaRPr lang="fr-FR"/>
          </a:p>
        </p:txBody>
      </p:sp>
      <p:sp>
        <p:nvSpPr>
          <p:cNvPr id="16" name="Line 15"/>
          <p:cNvSpPr>
            <a:spLocks noChangeShapeType="1"/>
          </p:cNvSpPr>
          <p:nvPr/>
        </p:nvSpPr>
        <p:spPr bwMode="auto">
          <a:xfrm>
            <a:off x="7129493" y="1481117"/>
            <a:ext cx="0" cy="4103687"/>
          </a:xfrm>
          <a:prstGeom prst="line">
            <a:avLst/>
          </a:prstGeom>
          <a:noFill/>
          <a:ln w="9525">
            <a:solidFill>
              <a:schemeClr val="tx1"/>
            </a:solidFill>
            <a:round/>
            <a:headEnd/>
            <a:tailEnd/>
          </a:ln>
          <a:effectLst/>
        </p:spPr>
        <p:txBody>
          <a:bodyPr/>
          <a:lstStyle/>
          <a:p>
            <a:endParaRPr lang="fr-FR"/>
          </a:p>
        </p:txBody>
      </p:sp>
      <p:sp>
        <p:nvSpPr>
          <p:cNvPr id="17" name="Line 16"/>
          <p:cNvSpPr>
            <a:spLocks noChangeShapeType="1"/>
          </p:cNvSpPr>
          <p:nvPr/>
        </p:nvSpPr>
        <p:spPr bwMode="auto">
          <a:xfrm>
            <a:off x="7705755" y="1481117"/>
            <a:ext cx="0" cy="4103687"/>
          </a:xfrm>
          <a:prstGeom prst="line">
            <a:avLst/>
          </a:prstGeom>
          <a:noFill/>
          <a:ln w="9525">
            <a:solidFill>
              <a:schemeClr val="tx1"/>
            </a:solidFill>
            <a:round/>
            <a:headEnd/>
            <a:tailEnd/>
          </a:ln>
          <a:effectLst/>
        </p:spPr>
        <p:txBody>
          <a:bodyPr/>
          <a:lstStyle/>
          <a:p>
            <a:endParaRPr lang="fr-FR"/>
          </a:p>
        </p:txBody>
      </p:sp>
      <p:sp>
        <p:nvSpPr>
          <p:cNvPr id="18" name="Line 17"/>
          <p:cNvSpPr>
            <a:spLocks noChangeShapeType="1"/>
          </p:cNvSpPr>
          <p:nvPr/>
        </p:nvSpPr>
        <p:spPr bwMode="auto">
          <a:xfrm>
            <a:off x="8282018" y="1481117"/>
            <a:ext cx="0" cy="4103687"/>
          </a:xfrm>
          <a:prstGeom prst="line">
            <a:avLst/>
          </a:prstGeom>
          <a:noFill/>
          <a:ln w="9525">
            <a:solidFill>
              <a:schemeClr val="tx1"/>
            </a:solidFill>
            <a:round/>
            <a:headEnd/>
            <a:tailEnd/>
          </a:ln>
          <a:effectLst/>
        </p:spPr>
        <p:txBody>
          <a:bodyPr/>
          <a:lstStyle/>
          <a:p>
            <a:endParaRPr lang="fr-FR"/>
          </a:p>
        </p:txBody>
      </p:sp>
      <p:sp>
        <p:nvSpPr>
          <p:cNvPr id="19" name="Line 18"/>
          <p:cNvSpPr>
            <a:spLocks noChangeShapeType="1"/>
          </p:cNvSpPr>
          <p:nvPr/>
        </p:nvSpPr>
        <p:spPr bwMode="auto">
          <a:xfrm>
            <a:off x="1297018" y="2128817"/>
            <a:ext cx="7561262" cy="0"/>
          </a:xfrm>
          <a:prstGeom prst="line">
            <a:avLst/>
          </a:prstGeom>
          <a:noFill/>
          <a:ln w="9525">
            <a:solidFill>
              <a:schemeClr val="tx1"/>
            </a:solidFill>
            <a:round/>
            <a:headEnd/>
            <a:tailEnd/>
          </a:ln>
          <a:effectLst/>
        </p:spPr>
        <p:txBody>
          <a:bodyPr/>
          <a:lstStyle/>
          <a:p>
            <a:endParaRPr lang="fr-FR"/>
          </a:p>
        </p:txBody>
      </p:sp>
      <p:sp>
        <p:nvSpPr>
          <p:cNvPr id="20" name="Line 19"/>
          <p:cNvSpPr>
            <a:spLocks noChangeShapeType="1"/>
          </p:cNvSpPr>
          <p:nvPr/>
        </p:nvSpPr>
        <p:spPr bwMode="auto">
          <a:xfrm>
            <a:off x="1297018" y="2705079"/>
            <a:ext cx="7561262" cy="0"/>
          </a:xfrm>
          <a:prstGeom prst="line">
            <a:avLst/>
          </a:prstGeom>
          <a:noFill/>
          <a:ln w="9525">
            <a:solidFill>
              <a:schemeClr val="tx1"/>
            </a:solidFill>
            <a:round/>
            <a:headEnd/>
            <a:tailEnd/>
          </a:ln>
          <a:effectLst/>
        </p:spPr>
        <p:txBody>
          <a:bodyPr/>
          <a:lstStyle/>
          <a:p>
            <a:endParaRPr lang="fr-FR"/>
          </a:p>
        </p:txBody>
      </p:sp>
      <p:sp>
        <p:nvSpPr>
          <p:cNvPr id="21" name="Line 20"/>
          <p:cNvSpPr>
            <a:spLocks noChangeShapeType="1"/>
          </p:cNvSpPr>
          <p:nvPr/>
        </p:nvSpPr>
        <p:spPr bwMode="auto">
          <a:xfrm>
            <a:off x="1297018" y="3281342"/>
            <a:ext cx="7561262" cy="0"/>
          </a:xfrm>
          <a:prstGeom prst="line">
            <a:avLst/>
          </a:prstGeom>
          <a:noFill/>
          <a:ln w="9525">
            <a:solidFill>
              <a:schemeClr val="tx1"/>
            </a:solidFill>
            <a:round/>
            <a:headEnd/>
            <a:tailEnd/>
          </a:ln>
          <a:effectLst/>
        </p:spPr>
        <p:txBody>
          <a:bodyPr/>
          <a:lstStyle/>
          <a:p>
            <a:endParaRPr lang="fr-FR"/>
          </a:p>
        </p:txBody>
      </p:sp>
      <p:sp>
        <p:nvSpPr>
          <p:cNvPr id="22" name="Line 21"/>
          <p:cNvSpPr>
            <a:spLocks noChangeShapeType="1"/>
          </p:cNvSpPr>
          <p:nvPr/>
        </p:nvSpPr>
        <p:spPr bwMode="auto">
          <a:xfrm>
            <a:off x="1297018" y="3857604"/>
            <a:ext cx="7561262" cy="0"/>
          </a:xfrm>
          <a:prstGeom prst="line">
            <a:avLst/>
          </a:prstGeom>
          <a:noFill/>
          <a:ln w="9525">
            <a:solidFill>
              <a:schemeClr val="tx1"/>
            </a:solidFill>
            <a:round/>
            <a:headEnd/>
            <a:tailEnd/>
          </a:ln>
          <a:effectLst/>
        </p:spPr>
        <p:txBody>
          <a:bodyPr/>
          <a:lstStyle/>
          <a:p>
            <a:endParaRPr lang="fr-FR"/>
          </a:p>
        </p:txBody>
      </p:sp>
      <p:sp>
        <p:nvSpPr>
          <p:cNvPr id="23" name="Line 22"/>
          <p:cNvSpPr>
            <a:spLocks noChangeShapeType="1"/>
          </p:cNvSpPr>
          <p:nvPr/>
        </p:nvSpPr>
        <p:spPr bwMode="auto">
          <a:xfrm>
            <a:off x="1297018" y="4432279"/>
            <a:ext cx="7561262" cy="0"/>
          </a:xfrm>
          <a:prstGeom prst="line">
            <a:avLst/>
          </a:prstGeom>
          <a:noFill/>
          <a:ln w="9525">
            <a:solidFill>
              <a:schemeClr val="tx1"/>
            </a:solidFill>
            <a:round/>
            <a:headEnd/>
            <a:tailEnd/>
          </a:ln>
          <a:effectLst/>
        </p:spPr>
        <p:txBody>
          <a:bodyPr/>
          <a:lstStyle/>
          <a:p>
            <a:endParaRPr lang="fr-FR"/>
          </a:p>
        </p:txBody>
      </p:sp>
      <p:sp>
        <p:nvSpPr>
          <p:cNvPr id="24" name="Line 23"/>
          <p:cNvSpPr>
            <a:spLocks noChangeShapeType="1"/>
          </p:cNvSpPr>
          <p:nvPr/>
        </p:nvSpPr>
        <p:spPr bwMode="auto">
          <a:xfrm>
            <a:off x="1297018" y="5008542"/>
            <a:ext cx="7561262" cy="0"/>
          </a:xfrm>
          <a:prstGeom prst="line">
            <a:avLst/>
          </a:prstGeom>
          <a:noFill/>
          <a:ln w="9525">
            <a:solidFill>
              <a:schemeClr val="tx1"/>
            </a:solidFill>
            <a:round/>
            <a:headEnd/>
            <a:tailEnd/>
          </a:ln>
          <a:effectLst/>
        </p:spPr>
        <p:txBody>
          <a:bodyPr/>
          <a:lstStyle/>
          <a:p>
            <a:endParaRPr lang="fr-FR"/>
          </a:p>
        </p:txBody>
      </p:sp>
      <p:sp>
        <p:nvSpPr>
          <p:cNvPr id="25" name="Line 24"/>
          <p:cNvSpPr>
            <a:spLocks noChangeShapeType="1"/>
          </p:cNvSpPr>
          <p:nvPr/>
        </p:nvSpPr>
        <p:spPr bwMode="auto">
          <a:xfrm>
            <a:off x="1297018" y="5584804"/>
            <a:ext cx="7561262" cy="0"/>
          </a:xfrm>
          <a:prstGeom prst="line">
            <a:avLst/>
          </a:prstGeom>
          <a:noFill/>
          <a:ln w="9525">
            <a:solidFill>
              <a:schemeClr val="tx1"/>
            </a:solidFill>
            <a:round/>
            <a:headEnd/>
            <a:tailEnd/>
          </a:ln>
          <a:effectLst/>
        </p:spPr>
        <p:txBody>
          <a:bodyPr/>
          <a:lstStyle/>
          <a:p>
            <a:endParaRPr lang="fr-FR"/>
          </a:p>
        </p:txBody>
      </p:sp>
      <p:sp>
        <p:nvSpPr>
          <p:cNvPr id="31" name="Rectangle 30"/>
          <p:cNvSpPr>
            <a:spLocks noChangeArrowheads="1"/>
          </p:cNvSpPr>
          <p:nvPr/>
        </p:nvSpPr>
        <p:spPr bwMode="auto">
          <a:xfrm>
            <a:off x="2449543" y="2705079"/>
            <a:ext cx="577850" cy="574675"/>
          </a:xfrm>
          <a:prstGeom prst="rect">
            <a:avLst/>
          </a:prstGeom>
          <a:solidFill>
            <a:schemeClr val="hlink"/>
          </a:solidFill>
          <a:ln w="57150">
            <a:solidFill>
              <a:schemeClr val="tx1"/>
            </a:solidFill>
            <a:miter lim="800000"/>
            <a:headEnd/>
            <a:tailEnd/>
          </a:ln>
          <a:effectLst/>
        </p:spPr>
        <p:txBody>
          <a:bodyPr wrap="none" anchor="ctr"/>
          <a:lstStyle/>
          <a:p>
            <a:endParaRPr lang="fr-FR"/>
          </a:p>
        </p:txBody>
      </p:sp>
      <p:sp>
        <p:nvSpPr>
          <p:cNvPr id="32" name="Rectangle 31"/>
          <p:cNvSpPr>
            <a:spLocks noChangeArrowheads="1"/>
          </p:cNvSpPr>
          <p:nvPr/>
        </p:nvSpPr>
        <p:spPr bwMode="auto">
          <a:xfrm>
            <a:off x="3025805" y="2705079"/>
            <a:ext cx="576263" cy="574675"/>
          </a:xfrm>
          <a:prstGeom prst="rect">
            <a:avLst/>
          </a:prstGeom>
          <a:solidFill>
            <a:schemeClr val="hlink"/>
          </a:solidFill>
          <a:ln w="57150">
            <a:solidFill>
              <a:schemeClr val="tx1"/>
            </a:solidFill>
            <a:miter lim="800000"/>
            <a:headEnd/>
            <a:tailEnd/>
          </a:ln>
          <a:effectLst/>
        </p:spPr>
        <p:txBody>
          <a:bodyPr wrap="none" anchor="ctr"/>
          <a:lstStyle/>
          <a:p>
            <a:endParaRPr lang="fr-FR"/>
          </a:p>
        </p:txBody>
      </p:sp>
      <p:sp>
        <p:nvSpPr>
          <p:cNvPr id="38" name="Rectangle 37"/>
          <p:cNvSpPr>
            <a:spLocks noChangeArrowheads="1"/>
          </p:cNvSpPr>
          <p:nvPr/>
        </p:nvSpPr>
        <p:spPr bwMode="auto">
          <a:xfrm>
            <a:off x="2449543" y="3281342"/>
            <a:ext cx="577850"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39" name="Rectangle 38"/>
          <p:cNvSpPr>
            <a:spLocks noChangeArrowheads="1"/>
          </p:cNvSpPr>
          <p:nvPr/>
        </p:nvSpPr>
        <p:spPr bwMode="auto">
          <a:xfrm>
            <a:off x="2449543" y="2128817"/>
            <a:ext cx="577850"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40" name="Rectangle 39"/>
          <p:cNvSpPr>
            <a:spLocks noChangeArrowheads="1"/>
          </p:cNvSpPr>
          <p:nvPr/>
        </p:nvSpPr>
        <p:spPr bwMode="auto">
          <a:xfrm>
            <a:off x="1873280" y="2705079"/>
            <a:ext cx="577850"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41" name="Rectangle 40"/>
          <p:cNvSpPr>
            <a:spLocks noChangeArrowheads="1"/>
          </p:cNvSpPr>
          <p:nvPr/>
        </p:nvSpPr>
        <p:spPr bwMode="auto">
          <a:xfrm>
            <a:off x="5329268" y="2128817"/>
            <a:ext cx="577850"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43" name="Rectangle 42"/>
          <p:cNvSpPr>
            <a:spLocks noChangeArrowheads="1"/>
          </p:cNvSpPr>
          <p:nvPr/>
        </p:nvSpPr>
        <p:spPr bwMode="auto">
          <a:xfrm>
            <a:off x="7705755" y="4433867"/>
            <a:ext cx="577850"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44" name="Rectangle 43"/>
          <p:cNvSpPr>
            <a:spLocks noChangeArrowheads="1"/>
          </p:cNvSpPr>
          <p:nvPr/>
        </p:nvSpPr>
        <p:spPr bwMode="auto">
          <a:xfrm>
            <a:off x="7129493" y="2130404"/>
            <a:ext cx="577850"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45" name="Rectangle 44"/>
          <p:cNvSpPr>
            <a:spLocks noChangeArrowheads="1"/>
          </p:cNvSpPr>
          <p:nvPr/>
        </p:nvSpPr>
        <p:spPr bwMode="auto">
          <a:xfrm>
            <a:off x="1441480" y="5802292"/>
            <a:ext cx="577850"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46" name="Text Box 45"/>
          <p:cNvSpPr txBox="1">
            <a:spLocks noChangeArrowheads="1"/>
          </p:cNvSpPr>
          <p:nvPr/>
        </p:nvSpPr>
        <p:spPr bwMode="auto">
          <a:xfrm>
            <a:off x="2141568" y="5945167"/>
            <a:ext cx="2489200" cy="366712"/>
          </a:xfrm>
          <a:prstGeom prst="rect">
            <a:avLst/>
          </a:prstGeom>
          <a:noFill/>
          <a:ln w="9525">
            <a:noFill/>
            <a:miter lim="800000"/>
            <a:headEnd/>
            <a:tailEnd/>
          </a:ln>
          <a:effectLst/>
        </p:spPr>
        <p:txBody>
          <a:bodyPr wrap="none">
            <a:spAutoFit/>
          </a:bodyPr>
          <a:lstStyle/>
          <a:p>
            <a:r>
              <a:rPr lang="fr-FR"/>
              <a:t>= espèce pas détectée</a:t>
            </a:r>
          </a:p>
        </p:txBody>
      </p:sp>
      <p:sp>
        <p:nvSpPr>
          <p:cNvPr id="47" name="Rectangle 46"/>
          <p:cNvSpPr>
            <a:spLocks noChangeArrowheads="1"/>
          </p:cNvSpPr>
          <p:nvPr/>
        </p:nvSpPr>
        <p:spPr bwMode="auto">
          <a:xfrm>
            <a:off x="5186393" y="5800704"/>
            <a:ext cx="576262" cy="574675"/>
          </a:xfrm>
          <a:prstGeom prst="rect">
            <a:avLst/>
          </a:prstGeom>
          <a:solidFill>
            <a:schemeClr val="hlink"/>
          </a:solidFill>
          <a:ln w="57150">
            <a:solidFill>
              <a:schemeClr val="tx1"/>
            </a:solidFill>
            <a:miter lim="800000"/>
            <a:headEnd/>
            <a:tailEnd/>
          </a:ln>
          <a:effectLst/>
        </p:spPr>
        <p:txBody>
          <a:bodyPr wrap="none" anchor="ctr"/>
          <a:lstStyle/>
          <a:p>
            <a:endParaRPr lang="fr-FR"/>
          </a:p>
        </p:txBody>
      </p:sp>
      <p:sp>
        <p:nvSpPr>
          <p:cNvPr id="48" name="Text Box 47"/>
          <p:cNvSpPr txBox="1">
            <a:spLocks noChangeArrowheads="1"/>
          </p:cNvSpPr>
          <p:nvPr/>
        </p:nvSpPr>
        <p:spPr bwMode="auto">
          <a:xfrm>
            <a:off x="5978555" y="5938817"/>
            <a:ext cx="2057400" cy="366712"/>
          </a:xfrm>
          <a:prstGeom prst="rect">
            <a:avLst/>
          </a:prstGeom>
          <a:noFill/>
          <a:ln w="9525">
            <a:noFill/>
            <a:miter lim="800000"/>
            <a:headEnd/>
            <a:tailEnd/>
          </a:ln>
          <a:effectLst/>
        </p:spPr>
        <p:txBody>
          <a:bodyPr wrap="none">
            <a:spAutoFit/>
          </a:bodyPr>
          <a:lstStyle/>
          <a:p>
            <a:r>
              <a:rPr lang="fr-FR"/>
              <a:t>= espèce détectée</a:t>
            </a:r>
          </a:p>
        </p:txBody>
      </p:sp>
      <p:sp>
        <p:nvSpPr>
          <p:cNvPr id="49" name="ZoneTexte 48"/>
          <p:cNvSpPr txBox="1"/>
          <p:nvPr/>
        </p:nvSpPr>
        <p:spPr>
          <a:xfrm>
            <a:off x="0" y="0"/>
            <a:ext cx="3499676" cy="677108"/>
          </a:xfrm>
          <a:prstGeom prst="rect">
            <a:avLst/>
          </a:prstGeom>
          <a:noFill/>
        </p:spPr>
        <p:txBody>
          <a:bodyPr wrap="none" rtlCol="0">
            <a:spAutoFit/>
          </a:bodyPr>
          <a:lstStyle/>
          <a:p>
            <a:r>
              <a:rPr lang="fr-FR" sz="3800" b="1" dirty="0" smtClean="0"/>
              <a:t>Echantillonner</a:t>
            </a:r>
            <a:endParaRPr lang="fr-FR" sz="3800" b="1"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1000100" y="1214422"/>
            <a:ext cx="8143900" cy="2246769"/>
          </a:xfrm>
          <a:prstGeom prst="rect">
            <a:avLst/>
          </a:prstGeom>
          <a:noFill/>
          <a:ln w="9525">
            <a:noFill/>
            <a:miter lim="800000"/>
            <a:headEnd/>
            <a:tailEnd/>
          </a:ln>
          <a:effectLst/>
        </p:spPr>
        <p:txBody>
          <a:bodyPr wrap="square">
            <a:spAutoFit/>
          </a:bodyPr>
          <a:lstStyle/>
          <a:p>
            <a:r>
              <a:rPr lang="fr-FR" sz="2000" dirty="0"/>
              <a:t>Observation de décroissance des effectifs d’une espèce…</a:t>
            </a:r>
          </a:p>
          <a:p>
            <a:endParaRPr lang="fr-FR" sz="2000" dirty="0"/>
          </a:p>
          <a:p>
            <a:r>
              <a:rPr lang="fr-FR" sz="2000" dirty="0"/>
              <a:t>	- Souvent des espèces faciles à suivre (critère de taille, d’effectifs…)</a:t>
            </a:r>
          </a:p>
          <a:p>
            <a:endParaRPr lang="fr-FR" sz="2000" dirty="0"/>
          </a:p>
          <a:p>
            <a:r>
              <a:rPr lang="fr-FR" sz="2000" dirty="0"/>
              <a:t>	- et souvent des espèces emblématiques (intérêt des naturalistes)</a:t>
            </a:r>
          </a:p>
          <a:p>
            <a:r>
              <a:rPr lang="fr-FR" sz="2000" dirty="0"/>
              <a:t>	</a:t>
            </a:r>
          </a:p>
          <a:p>
            <a:r>
              <a:rPr lang="fr-FR" sz="2000" dirty="0"/>
              <a:t>		</a:t>
            </a:r>
          </a:p>
        </p:txBody>
      </p:sp>
      <p:pic>
        <p:nvPicPr>
          <p:cNvPr id="4" name="Picture 12" descr="8972%20++"/>
          <p:cNvPicPr>
            <a:picLocks noChangeAspect="1" noChangeArrowheads="1"/>
          </p:cNvPicPr>
          <p:nvPr/>
        </p:nvPicPr>
        <p:blipFill>
          <a:blip r:embed="rId2" cstate="print"/>
          <a:srcRect/>
          <a:stretch>
            <a:fillRect/>
          </a:stretch>
        </p:blipFill>
        <p:spPr bwMode="auto">
          <a:xfrm>
            <a:off x="1142976" y="3429001"/>
            <a:ext cx="3627223" cy="2564498"/>
          </a:xfrm>
          <a:prstGeom prst="rect">
            <a:avLst/>
          </a:prstGeom>
          <a:noFill/>
        </p:spPr>
      </p:pic>
      <p:pic>
        <p:nvPicPr>
          <p:cNvPr id="5" name="Picture 13" descr="ours-polaire"/>
          <p:cNvPicPr>
            <a:picLocks noChangeAspect="1" noChangeArrowheads="1"/>
          </p:cNvPicPr>
          <p:nvPr/>
        </p:nvPicPr>
        <p:blipFill>
          <a:blip r:embed="rId3" cstate="print"/>
          <a:srcRect/>
          <a:stretch>
            <a:fillRect/>
          </a:stretch>
        </p:blipFill>
        <p:spPr bwMode="auto">
          <a:xfrm>
            <a:off x="5175227" y="3429001"/>
            <a:ext cx="3759520" cy="2571767"/>
          </a:xfrm>
          <a:prstGeom prst="rect">
            <a:avLst/>
          </a:prstGeom>
          <a:noFill/>
        </p:spPr>
      </p:pic>
      <p:sp>
        <p:nvSpPr>
          <p:cNvPr id="6" name="Text Box 14"/>
          <p:cNvSpPr txBox="1">
            <a:spLocks noChangeArrowheads="1"/>
          </p:cNvSpPr>
          <p:nvPr/>
        </p:nvSpPr>
        <p:spPr bwMode="auto">
          <a:xfrm>
            <a:off x="1697033" y="6072206"/>
            <a:ext cx="2232025" cy="366712"/>
          </a:xfrm>
          <a:prstGeom prst="rect">
            <a:avLst/>
          </a:prstGeom>
          <a:noFill/>
          <a:ln w="9525">
            <a:noFill/>
            <a:miter lim="800000"/>
            <a:headEnd/>
            <a:tailEnd/>
          </a:ln>
          <a:effectLst/>
        </p:spPr>
        <p:txBody>
          <a:bodyPr>
            <a:spAutoFit/>
          </a:bodyPr>
          <a:lstStyle/>
          <a:p>
            <a:pPr algn="ctr">
              <a:spcBef>
                <a:spcPct val="50000"/>
              </a:spcBef>
            </a:pPr>
            <a:r>
              <a:rPr lang="fr-FR" dirty="0"/>
              <a:t>Aigle de  </a:t>
            </a:r>
            <a:r>
              <a:rPr lang="fr-FR" dirty="0" err="1"/>
              <a:t>Bonelli</a:t>
            </a:r>
            <a:endParaRPr lang="fr-FR" dirty="0"/>
          </a:p>
        </p:txBody>
      </p:sp>
      <p:sp>
        <p:nvSpPr>
          <p:cNvPr id="7" name="Text Box 15"/>
          <p:cNvSpPr txBox="1">
            <a:spLocks noChangeArrowheads="1"/>
          </p:cNvSpPr>
          <p:nvPr/>
        </p:nvSpPr>
        <p:spPr bwMode="auto">
          <a:xfrm>
            <a:off x="5840437" y="6062684"/>
            <a:ext cx="2232025" cy="366712"/>
          </a:xfrm>
          <a:prstGeom prst="rect">
            <a:avLst/>
          </a:prstGeom>
          <a:noFill/>
          <a:ln w="9525">
            <a:noFill/>
            <a:miter lim="800000"/>
            <a:headEnd/>
            <a:tailEnd/>
          </a:ln>
          <a:effectLst/>
        </p:spPr>
        <p:txBody>
          <a:bodyPr>
            <a:spAutoFit/>
          </a:bodyPr>
          <a:lstStyle/>
          <a:p>
            <a:pPr algn="ctr">
              <a:spcBef>
                <a:spcPct val="50000"/>
              </a:spcBef>
            </a:pPr>
            <a:r>
              <a:rPr lang="fr-FR" dirty="0"/>
              <a:t>Ours polaire</a:t>
            </a:r>
          </a:p>
        </p:txBody>
      </p:sp>
      <p:sp>
        <p:nvSpPr>
          <p:cNvPr id="8" name="ZoneTexte 7"/>
          <p:cNvSpPr txBox="1"/>
          <p:nvPr/>
        </p:nvSpPr>
        <p:spPr>
          <a:xfrm rot="16200000">
            <a:off x="-1037158" y="4823317"/>
            <a:ext cx="3037113" cy="677108"/>
          </a:xfrm>
          <a:prstGeom prst="rect">
            <a:avLst/>
          </a:prstGeom>
          <a:noFill/>
        </p:spPr>
        <p:txBody>
          <a:bodyPr wrap="none" rtlCol="0">
            <a:spAutoFit/>
          </a:bodyPr>
          <a:lstStyle/>
          <a:p>
            <a:r>
              <a:rPr lang="fr-FR" sz="3800" b="1" dirty="0" smtClean="0"/>
              <a:t>Introduction</a:t>
            </a:r>
            <a:endParaRPr lang="fr-FR" sz="3800" b="1" dirty="0"/>
          </a:p>
        </p:txBody>
      </p:sp>
      <p:sp>
        <p:nvSpPr>
          <p:cNvPr id="9" name="ZoneTexte 8"/>
          <p:cNvSpPr txBox="1"/>
          <p:nvPr/>
        </p:nvSpPr>
        <p:spPr>
          <a:xfrm>
            <a:off x="683568" y="404664"/>
            <a:ext cx="8064324" cy="523220"/>
          </a:xfrm>
          <a:prstGeom prst="rect">
            <a:avLst/>
          </a:prstGeom>
          <a:noFill/>
        </p:spPr>
        <p:txBody>
          <a:bodyPr wrap="none" rtlCol="0">
            <a:spAutoFit/>
          </a:bodyPr>
          <a:lstStyle/>
          <a:p>
            <a:r>
              <a:rPr lang="fr-FR" sz="2800" b="1" dirty="0" smtClean="0"/>
              <a:t>La gestion des population: une science quantitative…</a:t>
            </a:r>
            <a:endParaRPr lang="fr-FR" sz="2800" b="1"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a:spLocks noChangeArrowheads="1"/>
          </p:cNvSpPr>
          <p:nvPr/>
        </p:nvSpPr>
        <p:spPr bwMode="auto">
          <a:xfrm>
            <a:off x="2809905" y="500042"/>
            <a:ext cx="4165600" cy="549275"/>
          </a:xfrm>
          <a:prstGeom prst="rect">
            <a:avLst/>
          </a:prstGeom>
          <a:noFill/>
          <a:ln w="9525">
            <a:noFill/>
            <a:miter lim="800000"/>
            <a:headEnd/>
            <a:tailEnd/>
          </a:ln>
          <a:effectLst/>
        </p:spPr>
        <p:txBody>
          <a:bodyPr wrap="none">
            <a:spAutoFit/>
          </a:bodyPr>
          <a:lstStyle/>
          <a:p>
            <a:r>
              <a:rPr lang="fr-FR" sz="3000" b="1"/>
              <a:t>Adaptive Sampling - 2</a:t>
            </a:r>
          </a:p>
        </p:txBody>
      </p:sp>
      <p:sp>
        <p:nvSpPr>
          <p:cNvPr id="6" name="Rectangle 5"/>
          <p:cNvSpPr>
            <a:spLocks noChangeArrowheads="1"/>
          </p:cNvSpPr>
          <p:nvPr/>
        </p:nvSpPr>
        <p:spPr bwMode="auto">
          <a:xfrm>
            <a:off x="1297018" y="1481117"/>
            <a:ext cx="7561262" cy="4103687"/>
          </a:xfrm>
          <a:prstGeom prst="rect">
            <a:avLst/>
          </a:prstGeom>
          <a:solidFill>
            <a:schemeClr val="accent1"/>
          </a:solidFill>
          <a:ln w="9525">
            <a:solidFill>
              <a:schemeClr val="tx1"/>
            </a:solidFill>
            <a:miter lim="800000"/>
            <a:headEnd/>
            <a:tailEnd/>
          </a:ln>
          <a:effectLst/>
        </p:spPr>
        <p:txBody>
          <a:bodyPr wrap="none" anchor="ctr"/>
          <a:lstStyle/>
          <a:p>
            <a:endParaRPr lang="fr-FR"/>
          </a:p>
        </p:txBody>
      </p:sp>
      <p:sp>
        <p:nvSpPr>
          <p:cNvPr id="7" name="Line 6"/>
          <p:cNvSpPr>
            <a:spLocks noChangeShapeType="1"/>
          </p:cNvSpPr>
          <p:nvPr/>
        </p:nvSpPr>
        <p:spPr bwMode="auto">
          <a:xfrm>
            <a:off x="1873280" y="1481117"/>
            <a:ext cx="0" cy="4103687"/>
          </a:xfrm>
          <a:prstGeom prst="line">
            <a:avLst/>
          </a:prstGeom>
          <a:noFill/>
          <a:ln w="9525">
            <a:solidFill>
              <a:schemeClr val="tx1"/>
            </a:solidFill>
            <a:round/>
            <a:headEnd/>
            <a:tailEnd/>
          </a:ln>
          <a:effectLst/>
        </p:spPr>
        <p:txBody>
          <a:bodyPr/>
          <a:lstStyle/>
          <a:p>
            <a:endParaRPr lang="fr-FR"/>
          </a:p>
        </p:txBody>
      </p:sp>
      <p:sp>
        <p:nvSpPr>
          <p:cNvPr id="8" name="Line 7"/>
          <p:cNvSpPr>
            <a:spLocks noChangeShapeType="1"/>
          </p:cNvSpPr>
          <p:nvPr/>
        </p:nvSpPr>
        <p:spPr bwMode="auto">
          <a:xfrm>
            <a:off x="2449543" y="1481117"/>
            <a:ext cx="0" cy="4103687"/>
          </a:xfrm>
          <a:prstGeom prst="line">
            <a:avLst/>
          </a:prstGeom>
          <a:noFill/>
          <a:ln w="9525">
            <a:solidFill>
              <a:schemeClr val="tx1"/>
            </a:solidFill>
            <a:round/>
            <a:headEnd/>
            <a:tailEnd/>
          </a:ln>
          <a:effectLst/>
        </p:spPr>
        <p:txBody>
          <a:bodyPr/>
          <a:lstStyle/>
          <a:p>
            <a:endParaRPr lang="fr-FR"/>
          </a:p>
        </p:txBody>
      </p:sp>
      <p:sp>
        <p:nvSpPr>
          <p:cNvPr id="9" name="Line 8"/>
          <p:cNvSpPr>
            <a:spLocks noChangeShapeType="1"/>
          </p:cNvSpPr>
          <p:nvPr/>
        </p:nvSpPr>
        <p:spPr bwMode="auto">
          <a:xfrm>
            <a:off x="3025805" y="1481117"/>
            <a:ext cx="0" cy="4103687"/>
          </a:xfrm>
          <a:prstGeom prst="line">
            <a:avLst/>
          </a:prstGeom>
          <a:noFill/>
          <a:ln w="9525">
            <a:solidFill>
              <a:schemeClr val="tx1"/>
            </a:solidFill>
            <a:round/>
            <a:headEnd/>
            <a:tailEnd/>
          </a:ln>
          <a:effectLst/>
        </p:spPr>
        <p:txBody>
          <a:bodyPr/>
          <a:lstStyle/>
          <a:p>
            <a:endParaRPr lang="fr-FR"/>
          </a:p>
        </p:txBody>
      </p:sp>
      <p:sp>
        <p:nvSpPr>
          <p:cNvPr id="10" name="Line 9"/>
          <p:cNvSpPr>
            <a:spLocks noChangeShapeType="1"/>
          </p:cNvSpPr>
          <p:nvPr/>
        </p:nvSpPr>
        <p:spPr bwMode="auto">
          <a:xfrm>
            <a:off x="3602068" y="1481117"/>
            <a:ext cx="0" cy="4103687"/>
          </a:xfrm>
          <a:prstGeom prst="line">
            <a:avLst/>
          </a:prstGeom>
          <a:noFill/>
          <a:ln w="9525">
            <a:solidFill>
              <a:schemeClr val="tx1"/>
            </a:solidFill>
            <a:round/>
            <a:headEnd/>
            <a:tailEnd/>
          </a:ln>
          <a:effectLst/>
        </p:spPr>
        <p:txBody>
          <a:bodyPr/>
          <a:lstStyle/>
          <a:p>
            <a:endParaRPr lang="fr-FR"/>
          </a:p>
        </p:txBody>
      </p:sp>
      <p:sp>
        <p:nvSpPr>
          <p:cNvPr id="11" name="Line 10"/>
          <p:cNvSpPr>
            <a:spLocks noChangeShapeType="1"/>
          </p:cNvSpPr>
          <p:nvPr/>
        </p:nvSpPr>
        <p:spPr bwMode="auto">
          <a:xfrm>
            <a:off x="4178330" y="1481117"/>
            <a:ext cx="0" cy="4103687"/>
          </a:xfrm>
          <a:prstGeom prst="line">
            <a:avLst/>
          </a:prstGeom>
          <a:noFill/>
          <a:ln w="9525">
            <a:solidFill>
              <a:schemeClr val="tx1"/>
            </a:solidFill>
            <a:round/>
            <a:headEnd/>
            <a:tailEnd/>
          </a:ln>
          <a:effectLst/>
        </p:spPr>
        <p:txBody>
          <a:bodyPr/>
          <a:lstStyle/>
          <a:p>
            <a:endParaRPr lang="fr-FR"/>
          </a:p>
        </p:txBody>
      </p:sp>
      <p:sp>
        <p:nvSpPr>
          <p:cNvPr id="12" name="Line 11"/>
          <p:cNvSpPr>
            <a:spLocks noChangeShapeType="1"/>
          </p:cNvSpPr>
          <p:nvPr/>
        </p:nvSpPr>
        <p:spPr bwMode="auto">
          <a:xfrm>
            <a:off x="4754593" y="1481117"/>
            <a:ext cx="0" cy="4103687"/>
          </a:xfrm>
          <a:prstGeom prst="line">
            <a:avLst/>
          </a:prstGeom>
          <a:noFill/>
          <a:ln w="9525">
            <a:solidFill>
              <a:schemeClr val="tx1"/>
            </a:solidFill>
            <a:round/>
            <a:headEnd/>
            <a:tailEnd/>
          </a:ln>
          <a:effectLst/>
        </p:spPr>
        <p:txBody>
          <a:bodyPr/>
          <a:lstStyle/>
          <a:p>
            <a:endParaRPr lang="fr-FR"/>
          </a:p>
        </p:txBody>
      </p:sp>
      <p:sp>
        <p:nvSpPr>
          <p:cNvPr id="13" name="Line 12"/>
          <p:cNvSpPr>
            <a:spLocks noChangeShapeType="1"/>
          </p:cNvSpPr>
          <p:nvPr/>
        </p:nvSpPr>
        <p:spPr bwMode="auto">
          <a:xfrm>
            <a:off x="5329268" y="1481117"/>
            <a:ext cx="0" cy="4103687"/>
          </a:xfrm>
          <a:prstGeom prst="line">
            <a:avLst/>
          </a:prstGeom>
          <a:noFill/>
          <a:ln w="9525">
            <a:solidFill>
              <a:schemeClr val="tx1"/>
            </a:solidFill>
            <a:round/>
            <a:headEnd/>
            <a:tailEnd/>
          </a:ln>
          <a:effectLst/>
        </p:spPr>
        <p:txBody>
          <a:bodyPr/>
          <a:lstStyle/>
          <a:p>
            <a:endParaRPr lang="fr-FR"/>
          </a:p>
        </p:txBody>
      </p:sp>
      <p:sp>
        <p:nvSpPr>
          <p:cNvPr id="14" name="Line 13"/>
          <p:cNvSpPr>
            <a:spLocks noChangeShapeType="1"/>
          </p:cNvSpPr>
          <p:nvPr/>
        </p:nvSpPr>
        <p:spPr bwMode="auto">
          <a:xfrm>
            <a:off x="5905530" y="1481117"/>
            <a:ext cx="0" cy="4103687"/>
          </a:xfrm>
          <a:prstGeom prst="line">
            <a:avLst/>
          </a:prstGeom>
          <a:noFill/>
          <a:ln w="9525">
            <a:solidFill>
              <a:schemeClr val="tx1"/>
            </a:solidFill>
            <a:round/>
            <a:headEnd/>
            <a:tailEnd/>
          </a:ln>
          <a:effectLst/>
        </p:spPr>
        <p:txBody>
          <a:bodyPr/>
          <a:lstStyle/>
          <a:p>
            <a:endParaRPr lang="fr-FR"/>
          </a:p>
        </p:txBody>
      </p:sp>
      <p:sp>
        <p:nvSpPr>
          <p:cNvPr id="15" name="Line 14"/>
          <p:cNvSpPr>
            <a:spLocks noChangeShapeType="1"/>
          </p:cNvSpPr>
          <p:nvPr/>
        </p:nvSpPr>
        <p:spPr bwMode="auto">
          <a:xfrm>
            <a:off x="6554818" y="1481117"/>
            <a:ext cx="0" cy="4103687"/>
          </a:xfrm>
          <a:prstGeom prst="line">
            <a:avLst/>
          </a:prstGeom>
          <a:noFill/>
          <a:ln w="9525">
            <a:solidFill>
              <a:schemeClr val="tx1"/>
            </a:solidFill>
            <a:round/>
            <a:headEnd/>
            <a:tailEnd/>
          </a:ln>
          <a:effectLst/>
        </p:spPr>
        <p:txBody>
          <a:bodyPr/>
          <a:lstStyle/>
          <a:p>
            <a:endParaRPr lang="fr-FR"/>
          </a:p>
        </p:txBody>
      </p:sp>
      <p:sp>
        <p:nvSpPr>
          <p:cNvPr id="16" name="Line 15"/>
          <p:cNvSpPr>
            <a:spLocks noChangeShapeType="1"/>
          </p:cNvSpPr>
          <p:nvPr/>
        </p:nvSpPr>
        <p:spPr bwMode="auto">
          <a:xfrm>
            <a:off x="7129493" y="1481117"/>
            <a:ext cx="0" cy="4103687"/>
          </a:xfrm>
          <a:prstGeom prst="line">
            <a:avLst/>
          </a:prstGeom>
          <a:noFill/>
          <a:ln w="9525">
            <a:solidFill>
              <a:schemeClr val="tx1"/>
            </a:solidFill>
            <a:round/>
            <a:headEnd/>
            <a:tailEnd/>
          </a:ln>
          <a:effectLst/>
        </p:spPr>
        <p:txBody>
          <a:bodyPr/>
          <a:lstStyle/>
          <a:p>
            <a:endParaRPr lang="fr-FR"/>
          </a:p>
        </p:txBody>
      </p:sp>
      <p:sp>
        <p:nvSpPr>
          <p:cNvPr id="17" name="Line 16"/>
          <p:cNvSpPr>
            <a:spLocks noChangeShapeType="1"/>
          </p:cNvSpPr>
          <p:nvPr/>
        </p:nvSpPr>
        <p:spPr bwMode="auto">
          <a:xfrm>
            <a:off x="7705755" y="1481117"/>
            <a:ext cx="0" cy="4103687"/>
          </a:xfrm>
          <a:prstGeom prst="line">
            <a:avLst/>
          </a:prstGeom>
          <a:noFill/>
          <a:ln w="9525">
            <a:solidFill>
              <a:schemeClr val="tx1"/>
            </a:solidFill>
            <a:round/>
            <a:headEnd/>
            <a:tailEnd/>
          </a:ln>
          <a:effectLst/>
        </p:spPr>
        <p:txBody>
          <a:bodyPr/>
          <a:lstStyle/>
          <a:p>
            <a:endParaRPr lang="fr-FR"/>
          </a:p>
        </p:txBody>
      </p:sp>
      <p:sp>
        <p:nvSpPr>
          <p:cNvPr id="18" name="Line 17"/>
          <p:cNvSpPr>
            <a:spLocks noChangeShapeType="1"/>
          </p:cNvSpPr>
          <p:nvPr/>
        </p:nvSpPr>
        <p:spPr bwMode="auto">
          <a:xfrm>
            <a:off x="8282018" y="1481117"/>
            <a:ext cx="0" cy="4103687"/>
          </a:xfrm>
          <a:prstGeom prst="line">
            <a:avLst/>
          </a:prstGeom>
          <a:noFill/>
          <a:ln w="9525">
            <a:solidFill>
              <a:schemeClr val="tx1"/>
            </a:solidFill>
            <a:round/>
            <a:headEnd/>
            <a:tailEnd/>
          </a:ln>
          <a:effectLst/>
        </p:spPr>
        <p:txBody>
          <a:bodyPr/>
          <a:lstStyle/>
          <a:p>
            <a:endParaRPr lang="fr-FR"/>
          </a:p>
        </p:txBody>
      </p:sp>
      <p:sp>
        <p:nvSpPr>
          <p:cNvPr id="19" name="Line 18"/>
          <p:cNvSpPr>
            <a:spLocks noChangeShapeType="1"/>
          </p:cNvSpPr>
          <p:nvPr/>
        </p:nvSpPr>
        <p:spPr bwMode="auto">
          <a:xfrm>
            <a:off x="1297018" y="2128817"/>
            <a:ext cx="7561262" cy="0"/>
          </a:xfrm>
          <a:prstGeom prst="line">
            <a:avLst/>
          </a:prstGeom>
          <a:noFill/>
          <a:ln w="9525">
            <a:solidFill>
              <a:schemeClr val="tx1"/>
            </a:solidFill>
            <a:round/>
            <a:headEnd/>
            <a:tailEnd/>
          </a:ln>
          <a:effectLst/>
        </p:spPr>
        <p:txBody>
          <a:bodyPr/>
          <a:lstStyle/>
          <a:p>
            <a:endParaRPr lang="fr-FR"/>
          </a:p>
        </p:txBody>
      </p:sp>
      <p:sp>
        <p:nvSpPr>
          <p:cNvPr id="20" name="Line 19"/>
          <p:cNvSpPr>
            <a:spLocks noChangeShapeType="1"/>
          </p:cNvSpPr>
          <p:nvPr/>
        </p:nvSpPr>
        <p:spPr bwMode="auto">
          <a:xfrm>
            <a:off x="1297018" y="2705079"/>
            <a:ext cx="7561262" cy="0"/>
          </a:xfrm>
          <a:prstGeom prst="line">
            <a:avLst/>
          </a:prstGeom>
          <a:noFill/>
          <a:ln w="9525">
            <a:solidFill>
              <a:schemeClr val="tx1"/>
            </a:solidFill>
            <a:round/>
            <a:headEnd/>
            <a:tailEnd/>
          </a:ln>
          <a:effectLst/>
        </p:spPr>
        <p:txBody>
          <a:bodyPr/>
          <a:lstStyle/>
          <a:p>
            <a:endParaRPr lang="fr-FR"/>
          </a:p>
        </p:txBody>
      </p:sp>
      <p:sp>
        <p:nvSpPr>
          <p:cNvPr id="21" name="Line 20"/>
          <p:cNvSpPr>
            <a:spLocks noChangeShapeType="1"/>
          </p:cNvSpPr>
          <p:nvPr/>
        </p:nvSpPr>
        <p:spPr bwMode="auto">
          <a:xfrm>
            <a:off x="1297018" y="3281342"/>
            <a:ext cx="7561262" cy="0"/>
          </a:xfrm>
          <a:prstGeom prst="line">
            <a:avLst/>
          </a:prstGeom>
          <a:noFill/>
          <a:ln w="9525">
            <a:solidFill>
              <a:schemeClr val="tx1"/>
            </a:solidFill>
            <a:round/>
            <a:headEnd/>
            <a:tailEnd/>
          </a:ln>
          <a:effectLst/>
        </p:spPr>
        <p:txBody>
          <a:bodyPr/>
          <a:lstStyle/>
          <a:p>
            <a:endParaRPr lang="fr-FR"/>
          </a:p>
        </p:txBody>
      </p:sp>
      <p:sp>
        <p:nvSpPr>
          <p:cNvPr id="22" name="Line 21"/>
          <p:cNvSpPr>
            <a:spLocks noChangeShapeType="1"/>
          </p:cNvSpPr>
          <p:nvPr/>
        </p:nvSpPr>
        <p:spPr bwMode="auto">
          <a:xfrm>
            <a:off x="1297018" y="3857604"/>
            <a:ext cx="7561262" cy="0"/>
          </a:xfrm>
          <a:prstGeom prst="line">
            <a:avLst/>
          </a:prstGeom>
          <a:noFill/>
          <a:ln w="9525">
            <a:solidFill>
              <a:schemeClr val="tx1"/>
            </a:solidFill>
            <a:round/>
            <a:headEnd/>
            <a:tailEnd/>
          </a:ln>
          <a:effectLst/>
        </p:spPr>
        <p:txBody>
          <a:bodyPr/>
          <a:lstStyle/>
          <a:p>
            <a:endParaRPr lang="fr-FR"/>
          </a:p>
        </p:txBody>
      </p:sp>
      <p:sp>
        <p:nvSpPr>
          <p:cNvPr id="23" name="Line 22"/>
          <p:cNvSpPr>
            <a:spLocks noChangeShapeType="1"/>
          </p:cNvSpPr>
          <p:nvPr/>
        </p:nvSpPr>
        <p:spPr bwMode="auto">
          <a:xfrm>
            <a:off x="1297018" y="4432279"/>
            <a:ext cx="7561262" cy="0"/>
          </a:xfrm>
          <a:prstGeom prst="line">
            <a:avLst/>
          </a:prstGeom>
          <a:noFill/>
          <a:ln w="9525">
            <a:solidFill>
              <a:schemeClr val="tx1"/>
            </a:solidFill>
            <a:round/>
            <a:headEnd/>
            <a:tailEnd/>
          </a:ln>
          <a:effectLst/>
        </p:spPr>
        <p:txBody>
          <a:bodyPr/>
          <a:lstStyle/>
          <a:p>
            <a:endParaRPr lang="fr-FR"/>
          </a:p>
        </p:txBody>
      </p:sp>
      <p:sp>
        <p:nvSpPr>
          <p:cNvPr id="24" name="Line 23"/>
          <p:cNvSpPr>
            <a:spLocks noChangeShapeType="1"/>
          </p:cNvSpPr>
          <p:nvPr/>
        </p:nvSpPr>
        <p:spPr bwMode="auto">
          <a:xfrm>
            <a:off x="1297018" y="5008542"/>
            <a:ext cx="7561262" cy="0"/>
          </a:xfrm>
          <a:prstGeom prst="line">
            <a:avLst/>
          </a:prstGeom>
          <a:noFill/>
          <a:ln w="9525">
            <a:solidFill>
              <a:schemeClr val="tx1"/>
            </a:solidFill>
            <a:round/>
            <a:headEnd/>
            <a:tailEnd/>
          </a:ln>
          <a:effectLst/>
        </p:spPr>
        <p:txBody>
          <a:bodyPr/>
          <a:lstStyle/>
          <a:p>
            <a:endParaRPr lang="fr-FR"/>
          </a:p>
        </p:txBody>
      </p:sp>
      <p:sp>
        <p:nvSpPr>
          <p:cNvPr id="25" name="Line 24"/>
          <p:cNvSpPr>
            <a:spLocks noChangeShapeType="1"/>
          </p:cNvSpPr>
          <p:nvPr/>
        </p:nvSpPr>
        <p:spPr bwMode="auto">
          <a:xfrm>
            <a:off x="1297018" y="5584804"/>
            <a:ext cx="7561262" cy="0"/>
          </a:xfrm>
          <a:prstGeom prst="line">
            <a:avLst/>
          </a:prstGeom>
          <a:noFill/>
          <a:ln w="9525">
            <a:solidFill>
              <a:schemeClr val="tx1"/>
            </a:solidFill>
            <a:round/>
            <a:headEnd/>
            <a:tailEnd/>
          </a:ln>
          <a:effectLst/>
        </p:spPr>
        <p:txBody>
          <a:bodyPr/>
          <a:lstStyle/>
          <a:p>
            <a:endParaRPr lang="fr-FR"/>
          </a:p>
        </p:txBody>
      </p:sp>
      <p:sp>
        <p:nvSpPr>
          <p:cNvPr id="31" name="Rectangle 30"/>
          <p:cNvSpPr>
            <a:spLocks noChangeArrowheads="1"/>
          </p:cNvSpPr>
          <p:nvPr/>
        </p:nvSpPr>
        <p:spPr bwMode="auto">
          <a:xfrm>
            <a:off x="2449543" y="2705079"/>
            <a:ext cx="577850" cy="574675"/>
          </a:xfrm>
          <a:prstGeom prst="rect">
            <a:avLst/>
          </a:prstGeom>
          <a:solidFill>
            <a:schemeClr val="hlink"/>
          </a:solidFill>
          <a:ln w="57150">
            <a:solidFill>
              <a:schemeClr val="tx1"/>
            </a:solidFill>
            <a:miter lim="800000"/>
            <a:headEnd/>
            <a:tailEnd/>
          </a:ln>
          <a:effectLst/>
        </p:spPr>
        <p:txBody>
          <a:bodyPr wrap="none" anchor="ctr"/>
          <a:lstStyle/>
          <a:p>
            <a:endParaRPr lang="fr-FR"/>
          </a:p>
        </p:txBody>
      </p:sp>
      <p:sp>
        <p:nvSpPr>
          <p:cNvPr id="32" name="Rectangle 31"/>
          <p:cNvSpPr>
            <a:spLocks noChangeArrowheads="1"/>
          </p:cNvSpPr>
          <p:nvPr/>
        </p:nvSpPr>
        <p:spPr bwMode="auto">
          <a:xfrm>
            <a:off x="3025805" y="2705079"/>
            <a:ext cx="576263" cy="574675"/>
          </a:xfrm>
          <a:prstGeom prst="rect">
            <a:avLst/>
          </a:prstGeom>
          <a:solidFill>
            <a:schemeClr val="hlink"/>
          </a:solidFill>
          <a:ln w="57150">
            <a:solidFill>
              <a:schemeClr val="tx1"/>
            </a:solidFill>
            <a:miter lim="800000"/>
            <a:headEnd/>
            <a:tailEnd/>
          </a:ln>
          <a:effectLst/>
        </p:spPr>
        <p:txBody>
          <a:bodyPr wrap="none" anchor="ctr"/>
          <a:lstStyle/>
          <a:p>
            <a:endParaRPr lang="fr-FR"/>
          </a:p>
        </p:txBody>
      </p:sp>
      <p:sp>
        <p:nvSpPr>
          <p:cNvPr id="33" name="Rectangle 32"/>
          <p:cNvSpPr>
            <a:spLocks noChangeArrowheads="1"/>
          </p:cNvSpPr>
          <p:nvPr/>
        </p:nvSpPr>
        <p:spPr bwMode="auto">
          <a:xfrm>
            <a:off x="3025805" y="3281342"/>
            <a:ext cx="576263" cy="574675"/>
          </a:xfrm>
          <a:prstGeom prst="rect">
            <a:avLst/>
          </a:prstGeom>
          <a:solidFill>
            <a:schemeClr val="hlink"/>
          </a:solidFill>
          <a:ln w="57150">
            <a:solidFill>
              <a:schemeClr val="tx1"/>
            </a:solidFill>
            <a:miter lim="800000"/>
            <a:headEnd/>
            <a:tailEnd/>
          </a:ln>
          <a:effectLst/>
        </p:spPr>
        <p:txBody>
          <a:bodyPr wrap="none" anchor="ctr"/>
          <a:lstStyle/>
          <a:p>
            <a:endParaRPr lang="fr-FR"/>
          </a:p>
        </p:txBody>
      </p:sp>
      <p:sp>
        <p:nvSpPr>
          <p:cNvPr id="34" name="Rectangle 33"/>
          <p:cNvSpPr>
            <a:spLocks noChangeArrowheads="1"/>
          </p:cNvSpPr>
          <p:nvPr/>
        </p:nvSpPr>
        <p:spPr bwMode="auto">
          <a:xfrm>
            <a:off x="3602068" y="2705079"/>
            <a:ext cx="577850"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35" name="Rectangle 34"/>
          <p:cNvSpPr>
            <a:spLocks noChangeArrowheads="1"/>
          </p:cNvSpPr>
          <p:nvPr/>
        </p:nvSpPr>
        <p:spPr bwMode="auto">
          <a:xfrm>
            <a:off x="3024218" y="2128817"/>
            <a:ext cx="577850"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38" name="Rectangle 37"/>
          <p:cNvSpPr>
            <a:spLocks noChangeArrowheads="1"/>
          </p:cNvSpPr>
          <p:nvPr/>
        </p:nvSpPr>
        <p:spPr bwMode="auto">
          <a:xfrm>
            <a:off x="2449543" y="3281342"/>
            <a:ext cx="577850"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39" name="Rectangle 38"/>
          <p:cNvSpPr>
            <a:spLocks noChangeArrowheads="1"/>
          </p:cNvSpPr>
          <p:nvPr/>
        </p:nvSpPr>
        <p:spPr bwMode="auto">
          <a:xfrm>
            <a:off x="2449543" y="2128817"/>
            <a:ext cx="577850"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40" name="Rectangle 39"/>
          <p:cNvSpPr>
            <a:spLocks noChangeArrowheads="1"/>
          </p:cNvSpPr>
          <p:nvPr/>
        </p:nvSpPr>
        <p:spPr bwMode="auto">
          <a:xfrm>
            <a:off x="1873280" y="2705079"/>
            <a:ext cx="577850"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41" name="Rectangle 40"/>
          <p:cNvSpPr>
            <a:spLocks noChangeArrowheads="1"/>
          </p:cNvSpPr>
          <p:nvPr/>
        </p:nvSpPr>
        <p:spPr bwMode="auto">
          <a:xfrm>
            <a:off x="5329268" y="2128817"/>
            <a:ext cx="577850"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43" name="Rectangle 42"/>
          <p:cNvSpPr>
            <a:spLocks noChangeArrowheads="1"/>
          </p:cNvSpPr>
          <p:nvPr/>
        </p:nvSpPr>
        <p:spPr bwMode="auto">
          <a:xfrm>
            <a:off x="7705755" y="4433867"/>
            <a:ext cx="577850"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44" name="Rectangle 43"/>
          <p:cNvSpPr>
            <a:spLocks noChangeArrowheads="1"/>
          </p:cNvSpPr>
          <p:nvPr/>
        </p:nvSpPr>
        <p:spPr bwMode="auto">
          <a:xfrm>
            <a:off x="7129493" y="2130404"/>
            <a:ext cx="577850"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45" name="Rectangle 44"/>
          <p:cNvSpPr>
            <a:spLocks noChangeArrowheads="1"/>
          </p:cNvSpPr>
          <p:nvPr/>
        </p:nvSpPr>
        <p:spPr bwMode="auto">
          <a:xfrm>
            <a:off x="1441480" y="5802292"/>
            <a:ext cx="577850"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46" name="Text Box 45"/>
          <p:cNvSpPr txBox="1">
            <a:spLocks noChangeArrowheads="1"/>
          </p:cNvSpPr>
          <p:nvPr/>
        </p:nvSpPr>
        <p:spPr bwMode="auto">
          <a:xfrm>
            <a:off x="2141568" y="5945167"/>
            <a:ext cx="2489200" cy="366712"/>
          </a:xfrm>
          <a:prstGeom prst="rect">
            <a:avLst/>
          </a:prstGeom>
          <a:noFill/>
          <a:ln w="9525">
            <a:noFill/>
            <a:miter lim="800000"/>
            <a:headEnd/>
            <a:tailEnd/>
          </a:ln>
          <a:effectLst/>
        </p:spPr>
        <p:txBody>
          <a:bodyPr wrap="none">
            <a:spAutoFit/>
          </a:bodyPr>
          <a:lstStyle/>
          <a:p>
            <a:r>
              <a:rPr lang="fr-FR"/>
              <a:t>= espèce pas détectée</a:t>
            </a:r>
          </a:p>
        </p:txBody>
      </p:sp>
      <p:sp>
        <p:nvSpPr>
          <p:cNvPr id="47" name="Rectangle 46"/>
          <p:cNvSpPr>
            <a:spLocks noChangeArrowheads="1"/>
          </p:cNvSpPr>
          <p:nvPr/>
        </p:nvSpPr>
        <p:spPr bwMode="auto">
          <a:xfrm>
            <a:off x="5186393" y="5800704"/>
            <a:ext cx="576262" cy="574675"/>
          </a:xfrm>
          <a:prstGeom prst="rect">
            <a:avLst/>
          </a:prstGeom>
          <a:solidFill>
            <a:schemeClr val="hlink"/>
          </a:solidFill>
          <a:ln w="57150">
            <a:solidFill>
              <a:schemeClr val="tx1"/>
            </a:solidFill>
            <a:miter lim="800000"/>
            <a:headEnd/>
            <a:tailEnd/>
          </a:ln>
          <a:effectLst/>
        </p:spPr>
        <p:txBody>
          <a:bodyPr wrap="none" anchor="ctr"/>
          <a:lstStyle/>
          <a:p>
            <a:endParaRPr lang="fr-FR"/>
          </a:p>
        </p:txBody>
      </p:sp>
      <p:sp>
        <p:nvSpPr>
          <p:cNvPr id="48" name="Text Box 47"/>
          <p:cNvSpPr txBox="1">
            <a:spLocks noChangeArrowheads="1"/>
          </p:cNvSpPr>
          <p:nvPr/>
        </p:nvSpPr>
        <p:spPr bwMode="auto">
          <a:xfrm>
            <a:off x="5978555" y="5938817"/>
            <a:ext cx="2057400" cy="366712"/>
          </a:xfrm>
          <a:prstGeom prst="rect">
            <a:avLst/>
          </a:prstGeom>
          <a:noFill/>
          <a:ln w="9525">
            <a:noFill/>
            <a:miter lim="800000"/>
            <a:headEnd/>
            <a:tailEnd/>
          </a:ln>
          <a:effectLst/>
        </p:spPr>
        <p:txBody>
          <a:bodyPr wrap="none">
            <a:spAutoFit/>
          </a:bodyPr>
          <a:lstStyle/>
          <a:p>
            <a:r>
              <a:rPr lang="fr-FR"/>
              <a:t>= espèce détectée</a:t>
            </a:r>
          </a:p>
        </p:txBody>
      </p:sp>
      <p:sp>
        <p:nvSpPr>
          <p:cNvPr id="49" name="ZoneTexte 48"/>
          <p:cNvSpPr txBox="1"/>
          <p:nvPr/>
        </p:nvSpPr>
        <p:spPr>
          <a:xfrm>
            <a:off x="0" y="0"/>
            <a:ext cx="3499676" cy="677108"/>
          </a:xfrm>
          <a:prstGeom prst="rect">
            <a:avLst/>
          </a:prstGeom>
          <a:noFill/>
        </p:spPr>
        <p:txBody>
          <a:bodyPr wrap="none" rtlCol="0">
            <a:spAutoFit/>
          </a:bodyPr>
          <a:lstStyle/>
          <a:p>
            <a:r>
              <a:rPr lang="fr-FR" sz="3800" b="1" dirty="0" smtClean="0"/>
              <a:t>Echantillonner</a:t>
            </a:r>
            <a:endParaRPr lang="fr-FR" sz="3800" b="1"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a:spLocks noChangeArrowheads="1"/>
          </p:cNvSpPr>
          <p:nvPr/>
        </p:nvSpPr>
        <p:spPr bwMode="auto">
          <a:xfrm>
            <a:off x="2809905" y="500042"/>
            <a:ext cx="4165600" cy="549275"/>
          </a:xfrm>
          <a:prstGeom prst="rect">
            <a:avLst/>
          </a:prstGeom>
          <a:noFill/>
          <a:ln w="9525">
            <a:noFill/>
            <a:miter lim="800000"/>
            <a:headEnd/>
            <a:tailEnd/>
          </a:ln>
          <a:effectLst/>
        </p:spPr>
        <p:txBody>
          <a:bodyPr wrap="none">
            <a:spAutoFit/>
          </a:bodyPr>
          <a:lstStyle/>
          <a:p>
            <a:r>
              <a:rPr lang="fr-FR" sz="3000" b="1"/>
              <a:t>Adaptive Sampling - 2</a:t>
            </a:r>
          </a:p>
        </p:txBody>
      </p:sp>
      <p:sp>
        <p:nvSpPr>
          <p:cNvPr id="6" name="Rectangle 5"/>
          <p:cNvSpPr>
            <a:spLocks noChangeArrowheads="1"/>
          </p:cNvSpPr>
          <p:nvPr/>
        </p:nvSpPr>
        <p:spPr bwMode="auto">
          <a:xfrm>
            <a:off x="1297018" y="1481117"/>
            <a:ext cx="7561262" cy="4103687"/>
          </a:xfrm>
          <a:prstGeom prst="rect">
            <a:avLst/>
          </a:prstGeom>
          <a:solidFill>
            <a:schemeClr val="accent1"/>
          </a:solidFill>
          <a:ln w="9525">
            <a:solidFill>
              <a:schemeClr val="tx1"/>
            </a:solidFill>
            <a:miter lim="800000"/>
            <a:headEnd/>
            <a:tailEnd/>
          </a:ln>
          <a:effectLst/>
        </p:spPr>
        <p:txBody>
          <a:bodyPr wrap="none" anchor="ctr"/>
          <a:lstStyle/>
          <a:p>
            <a:endParaRPr lang="fr-FR"/>
          </a:p>
        </p:txBody>
      </p:sp>
      <p:sp>
        <p:nvSpPr>
          <p:cNvPr id="7" name="Line 6"/>
          <p:cNvSpPr>
            <a:spLocks noChangeShapeType="1"/>
          </p:cNvSpPr>
          <p:nvPr/>
        </p:nvSpPr>
        <p:spPr bwMode="auto">
          <a:xfrm>
            <a:off x="1873280" y="1481117"/>
            <a:ext cx="0" cy="4103687"/>
          </a:xfrm>
          <a:prstGeom prst="line">
            <a:avLst/>
          </a:prstGeom>
          <a:noFill/>
          <a:ln w="9525">
            <a:solidFill>
              <a:schemeClr val="tx1"/>
            </a:solidFill>
            <a:round/>
            <a:headEnd/>
            <a:tailEnd/>
          </a:ln>
          <a:effectLst/>
        </p:spPr>
        <p:txBody>
          <a:bodyPr/>
          <a:lstStyle/>
          <a:p>
            <a:endParaRPr lang="fr-FR"/>
          </a:p>
        </p:txBody>
      </p:sp>
      <p:sp>
        <p:nvSpPr>
          <p:cNvPr id="8" name="Line 7"/>
          <p:cNvSpPr>
            <a:spLocks noChangeShapeType="1"/>
          </p:cNvSpPr>
          <p:nvPr/>
        </p:nvSpPr>
        <p:spPr bwMode="auto">
          <a:xfrm>
            <a:off x="2449543" y="1481117"/>
            <a:ext cx="0" cy="4103687"/>
          </a:xfrm>
          <a:prstGeom prst="line">
            <a:avLst/>
          </a:prstGeom>
          <a:noFill/>
          <a:ln w="9525">
            <a:solidFill>
              <a:schemeClr val="tx1"/>
            </a:solidFill>
            <a:round/>
            <a:headEnd/>
            <a:tailEnd/>
          </a:ln>
          <a:effectLst/>
        </p:spPr>
        <p:txBody>
          <a:bodyPr/>
          <a:lstStyle/>
          <a:p>
            <a:endParaRPr lang="fr-FR"/>
          </a:p>
        </p:txBody>
      </p:sp>
      <p:sp>
        <p:nvSpPr>
          <p:cNvPr id="9" name="Line 8"/>
          <p:cNvSpPr>
            <a:spLocks noChangeShapeType="1"/>
          </p:cNvSpPr>
          <p:nvPr/>
        </p:nvSpPr>
        <p:spPr bwMode="auto">
          <a:xfrm>
            <a:off x="3025805" y="1481117"/>
            <a:ext cx="0" cy="4103687"/>
          </a:xfrm>
          <a:prstGeom prst="line">
            <a:avLst/>
          </a:prstGeom>
          <a:noFill/>
          <a:ln w="9525">
            <a:solidFill>
              <a:schemeClr val="tx1"/>
            </a:solidFill>
            <a:round/>
            <a:headEnd/>
            <a:tailEnd/>
          </a:ln>
          <a:effectLst/>
        </p:spPr>
        <p:txBody>
          <a:bodyPr/>
          <a:lstStyle/>
          <a:p>
            <a:endParaRPr lang="fr-FR"/>
          </a:p>
        </p:txBody>
      </p:sp>
      <p:sp>
        <p:nvSpPr>
          <p:cNvPr id="10" name="Line 9"/>
          <p:cNvSpPr>
            <a:spLocks noChangeShapeType="1"/>
          </p:cNvSpPr>
          <p:nvPr/>
        </p:nvSpPr>
        <p:spPr bwMode="auto">
          <a:xfrm>
            <a:off x="3602068" y="1481117"/>
            <a:ext cx="0" cy="4103687"/>
          </a:xfrm>
          <a:prstGeom prst="line">
            <a:avLst/>
          </a:prstGeom>
          <a:noFill/>
          <a:ln w="9525">
            <a:solidFill>
              <a:schemeClr val="tx1"/>
            </a:solidFill>
            <a:round/>
            <a:headEnd/>
            <a:tailEnd/>
          </a:ln>
          <a:effectLst/>
        </p:spPr>
        <p:txBody>
          <a:bodyPr/>
          <a:lstStyle/>
          <a:p>
            <a:endParaRPr lang="fr-FR"/>
          </a:p>
        </p:txBody>
      </p:sp>
      <p:sp>
        <p:nvSpPr>
          <p:cNvPr id="11" name="Line 10"/>
          <p:cNvSpPr>
            <a:spLocks noChangeShapeType="1"/>
          </p:cNvSpPr>
          <p:nvPr/>
        </p:nvSpPr>
        <p:spPr bwMode="auto">
          <a:xfrm>
            <a:off x="4178330" y="1481117"/>
            <a:ext cx="0" cy="4103687"/>
          </a:xfrm>
          <a:prstGeom prst="line">
            <a:avLst/>
          </a:prstGeom>
          <a:noFill/>
          <a:ln w="9525">
            <a:solidFill>
              <a:schemeClr val="tx1"/>
            </a:solidFill>
            <a:round/>
            <a:headEnd/>
            <a:tailEnd/>
          </a:ln>
          <a:effectLst/>
        </p:spPr>
        <p:txBody>
          <a:bodyPr/>
          <a:lstStyle/>
          <a:p>
            <a:endParaRPr lang="fr-FR"/>
          </a:p>
        </p:txBody>
      </p:sp>
      <p:sp>
        <p:nvSpPr>
          <p:cNvPr id="12" name="Line 11"/>
          <p:cNvSpPr>
            <a:spLocks noChangeShapeType="1"/>
          </p:cNvSpPr>
          <p:nvPr/>
        </p:nvSpPr>
        <p:spPr bwMode="auto">
          <a:xfrm>
            <a:off x="4754593" y="1481117"/>
            <a:ext cx="0" cy="4103687"/>
          </a:xfrm>
          <a:prstGeom prst="line">
            <a:avLst/>
          </a:prstGeom>
          <a:noFill/>
          <a:ln w="9525">
            <a:solidFill>
              <a:schemeClr val="tx1"/>
            </a:solidFill>
            <a:round/>
            <a:headEnd/>
            <a:tailEnd/>
          </a:ln>
          <a:effectLst/>
        </p:spPr>
        <p:txBody>
          <a:bodyPr/>
          <a:lstStyle/>
          <a:p>
            <a:endParaRPr lang="fr-FR"/>
          </a:p>
        </p:txBody>
      </p:sp>
      <p:sp>
        <p:nvSpPr>
          <p:cNvPr id="13" name="Line 12"/>
          <p:cNvSpPr>
            <a:spLocks noChangeShapeType="1"/>
          </p:cNvSpPr>
          <p:nvPr/>
        </p:nvSpPr>
        <p:spPr bwMode="auto">
          <a:xfrm>
            <a:off x="5329268" y="1481117"/>
            <a:ext cx="0" cy="4103687"/>
          </a:xfrm>
          <a:prstGeom prst="line">
            <a:avLst/>
          </a:prstGeom>
          <a:noFill/>
          <a:ln w="9525">
            <a:solidFill>
              <a:schemeClr val="tx1"/>
            </a:solidFill>
            <a:round/>
            <a:headEnd/>
            <a:tailEnd/>
          </a:ln>
          <a:effectLst/>
        </p:spPr>
        <p:txBody>
          <a:bodyPr/>
          <a:lstStyle/>
          <a:p>
            <a:endParaRPr lang="fr-FR"/>
          </a:p>
        </p:txBody>
      </p:sp>
      <p:sp>
        <p:nvSpPr>
          <p:cNvPr id="14" name="Line 13"/>
          <p:cNvSpPr>
            <a:spLocks noChangeShapeType="1"/>
          </p:cNvSpPr>
          <p:nvPr/>
        </p:nvSpPr>
        <p:spPr bwMode="auto">
          <a:xfrm>
            <a:off x="5905530" y="1481117"/>
            <a:ext cx="0" cy="4103687"/>
          </a:xfrm>
          <a:prstGeom prst="line">
            <a:avLst/>
          </a:prstGeom>
          <a:noFill/>
          <a:ln w="9525">
            <a:solidFill>
              <a:schemeClr val="tx1"/>
            </a:solidFill>
            <a:round/>
            <a:headEnd/>
            <a:tailEnd/>
          </a:ln>
          <a:effectLst/>
        </p:spPr>
        <p:txBody>
          <a:bodyPr/>
          <a:lstStyle/>
          <a:p>
            <a:endParaRPr lang="fr-FR"/>
          </a:p>
        </p:txBody>
      </p:sp>
      <p:sp>
        <p:nvSpPr>
          <p:cNvPr id="15" name="Line 14"/>
          <p:cNvSpPr>
            <a:spLocks noChangeShapeType="1"/>
          </p:cNvSpPr>
          <p:nvPr/>
        </p:nvSpPr>
        <p:spPr bwMode="auto">
          <a:xfrm>
            <a:off x="6554818" y="1481117"/>
            <a:ext cx="0" cy="4103687"/>
          </a:xfrm>
          <a:prstGeom prst="line">
            <a:avLst/>
          </a:prstGeom>
          <a:noFill/>
          <a:ln w="9525">
            <a:solidFill>
              <a:schemeClr val="tx1"/>
            </a:solidFill>
            <a:round/>
            <a:headEnd/>
            <a:tailEnd/>
          </a:ln>
          <a:effectLst/>
        </p:spPr>
        <p:txBody>
          <a:bodyPr/>
          <a:lstStyle/>
          <a:p>
            <a:endParaRPr lang="fr-FR"/>
          </a:p>
        </p:txBody>
      </p:sp>
      <p:sp>
        <p:nvSpPr>
          <p:cNvPr id="16" name="Line 15"/>
          <p:cNvSpPr>
            <a:spLocks noChangeShapeType="1"/>
          </p:cNvSpPr>
          <p:nvPr/>
        </p:nvSpPr>
        <p:spPr bwMode="auto">
          <a:xfrm>
            <a:off x="7129493" y="1481117"/>
            <a:ext cx="0" cy="4103687"/>
          </a:xfrm>
          <a:prstGeom prst="line">
            <a:avLst/>
          </a:prstGeom>
          <a:noFill/>
          <a:ln w="9525">
            <a:solidFill>
              <a:schemeClr val="tx1"/>
            </a:solidFill>
            <a:round/>
            <a:headEnd/>
            <a:tailEnd/>
          </a:ln>
          <a:effectLst/>
        </p:spPr>
        <p:txBody>
          <a:bodyPr/>
          <a:lstStyle/>
          <a:p>
            <a:endParaRPr lang="fr-FR"/>
          </a:p>
        </p:txBody>
      </p:sp>
      <p:sp>
        <p:nvSpPr>
          <p:cNvPr id="17" name="Line 16"/>
          <p:cNvSpPr>
            <a:spLocks noChangeShapeType="1"/>
          </p:cNvSpPr>
          <p:nvPr/>
        </p:nvSpPr>
        <p:spPr bwMode="auto">
          <a:xfrm>
            <a:off x="7705755" y="1481117"/>
            <a:ext cx="0" cy="4103687"/>
          </a:xfrm>
          <a:prstGeom prst="line">
            <a:avLst/>
          </a:prstGeom>
          <a:noFill/>
          <a:ln w="9525">
            <a:solidFill>
              <a:schemeClr val="tx1"/>
            </a:solidFill>
            <a:round/>
            <a:headEnd/>
            <a:tailEnd/>
          </a:ln>
          <a:effectLst/>
        </p:spPr>
        <p:txBody>
          <a:bodyPr/>
          <a:lstStyle/>
          <a:p>
            <a:endParaRPr lang="fr-FR"/>
          </a:p>
        </p:txBody>
      </p:sp>
      <p:sp>
        <p:nvSpPr>
          <p:cNvPr id="18" name="Line 17"/>
          <p:cNvSpPr>
            <a:spLocks noChangeShapeType="1"/>
          </p:cNvSpPr>
          <p:nvPr/>
        </p:nvSpPr>
        <p:spPr bwMode="auto">
          <a:xfrm>
            <a:off x="8282018" y="1481117"/>
            <a:ext cx="0" cy="4103687"/>
          </a:xfrm>
          <a:prstGeom prst="line">
            <a:avLst/>
          </a:prstGeom>
          <a:noFill/>
          <a:ln w="9525">
            <a:solidFill>
              <a:schemeClr val="tx1"/>
            </a:solidFill>
            <a:round/>
            <a:headEnd/>
            <a:tailEnd/>
          </a:ln>
          <a:effectLst/>
        </p:spPr>
        <p:txBody>
          <a:bodyPr/>
          <a:lstStyle/>
          <a:p>
            <a:endParaRPr lang="fr-FR"/>
          </a:p>
        </p:txBody>
      </p:sp>
      <p:sp>
        <p:nvSpPr>
          <p:cNvPr id="19" name="Line 18"/>
          <p:cNvSpPr>
            <a:spLocks noChangeShapeType="1"/>
          </p:cNvSpPr>
          <p:nvPr/>
        </p:nvSpPr>
        <p:spPr bwMode="auto">
          <a:xfrm>
            <a:off x="1297018" y="2128817"/>
            <a:ext cx="7561262" cy="0"/>
          </a:xfrm>
          <a:prstGeom prst="line">
            <a:avLst/>
          </a:prstGeom>
          <a:noFill/>
          <a:ln w="9525">
            <a:solidFill>
              <a:schemeClr val="tx1"/>
            </a:solidFill>
            <a:round/>
            <a:headEnd/>
            <a:tailEnd/>
          </a:ln>
          <a:effectLst/>
        </p:spPr>
        <p:txBody>
          <a:bodyPr/>
          <a:lstStyle/>
          <a:p>
            <a:endParaRPr lang="fr-FR"/>
          </a:p>
        </p:txBody>
      </p:sp>
      <p:sp>
        <p:nvSpPr>
          <p:cNvPr id="20" name="Line 19"/>
          <p:cNvSpPr>
            <a:spLocks noChangeShapeType="1"/>
          </p:cNvSpPr>
          <p:nvPr/>
        </p:nvSpPr>
        <p:spPr bwMode="auto">
          <a:xfrm>
            <a:off x="1297018" y="2705079"/>
            <a:ext cx="7561262" cy="0"/>
          </a:xfrm>
          <a:prstGeom prst="line">
            <a:avLst/>
          </a:prstGeom>
          <a:noFill/>
          <a:ln w="9525">
            <a:solidFill>
              <a:schemeClr val="tx1"/>
            </a:solidFill>
            <a:round/>
            <a:headEnd/>
            <a:tailEnd/>
          </a:ln>
          <a:effectLst/>
        </p:spPr>
        <p:txBody>
          <a:bodyPr/>
          <a:lstStyle/>
          <a:p>
            <a:endParaRPr lang="fr-FR"/>
          </a:p>
        </p:txBody>
      </p:sp>
      <p:sp>
        <p:nvSpPr>
          <p:cNvPr id="21" name="Line 20"/>
          <p:cNvSpPr>
            <a:spLocks noChangeShapeType="1"/>
          </p:cNvSpPr>
          <p:nvPr/>
        </p:nvSpPr>
        <p:spPr bwMode="auto">
          <a:xfrm>
            <a:off x="1297018" y="3281342"/>
            <a:ext cx="7561262" cy="0"/>
          </a:xfrm>
          <a:prstGeom prst="line">
            <a:avLst/>
          </a:prstGeom>
          <a:noFill/>
          <a:ln w="9525">
            <a:solidFill>
              <a:schemeClr val="tx1"/>
            </a:solidFill>
            <a:round/>
            <a:headEnd/>
            <a:tailEnd/>
          </a:ln>
          <a:effectLst/>
        </p:spPr>
        <p:txBody>
          <a:bodyPr/>
          <a:lstStyle/>
          <a:p>
            <a:endParaRPr lang="fr-FR"/>
          </a:p>
        </p:txBody>
      </p:sp>
      <p:sp>
        <p:nvSpPr>
          <p:cNvPr id="22" name="Line 21"/>
          <p:cNvSpPr>
            <a:spLocks noChangeShapeType="1"/>
          </p:cNvSpPr>
          <p:nvPr/>
        </p:nvSpPr>
        <p:spPr bwMode="auto">
          <a:xfrm>
            <a:off x="1297018" y="3857604"/>
            <a:ext cx="7561262" cy="0"/>
          </a:xfrm>
          <a:prstGeom prst="line">
            <a:avLst/>
          </a:prstGeom>
          <a:noFill/>
          <a:ln w="9525">
            <a:solidFill>
              <a:schemeClr val="tx1"/>
            </a:solidFill>
            <a:round/>
            <a:headEnd/>
            <a:tailEnd/>
          </a:ln>
          <a:effectLst/>
        </p:spPr>
        <p:txBody>
          <a:bodyPr/>
          <a:lstStyle/>
          <a:p>
            <a:endParaRPr lang="fr-FR"/>
          </a:p>
        </p:txBody>
      </p:sp>
      <p:sp>
        <p:nvSpPr>
          <p:cNvPr id="23" name="Line 22"/>
          <p:cNvSpPr>
            <a:spLocks noChangeShapeType="1"/>
          </p:cNvSpPr>
          <p:nvPr/>
        </p:nvSpPr>
        <p:spPr bwMode="auto">
          <a:xfrm>
            <a:off x="1297018" y="4432279"/>
            <a:ext cx="7561262" cy="0"/>
          </a:xfrm>
          <a:prstGeom prst="line">
            <a:avLst/>
          </a:prstGeom>
          <a:noFill/>
          <a:ln w="9525">
            <a:solidFill>
              <a:schemeClr val="tx1"/>
            </a:solidFill>
            <a:round/>
            <a:headEnd/>
            <a:tailEnd/>
          </a:ln>
          <a:effectLst/>
        </p:spPr>
        <p:txBody>
          <a:bodyPr/>
          <a:lstStyle/>
          <a:p>
            <a:endParaRPr lang="fr-FR"/>
          </a:p>
        </p:txBody>
      </p:sp>
      <p:sp>
        <p:nvSpPr>
          <p:cNvPr id="24" name="Line 23"/>
          <p:cNvSpPr>
            <a:spLocks noChangeShapeType="1"/>
          </p:cNvSpPr>
          <p:nvPr/>
        </p:nvSpPr>
        <p:spPr bwMode="auto">
          <a:xfrm>
            <a:off x="1297018" y="5008542"/>
            <a:ext cx="7561262" cy="0"/>
          </a:xfrm>
          <a:prstGeom prst="line">
            <a:avLst/>
          </a:prstGeom>
          <a:noFill/>
          <a:ln w="9525">
            <a:solidFill>
              <a:schemeClr val="tx1"/>
            </a:solidFill>
            <a:round/>
            <a:headEnd/>
            <a:tailEnd/>
          </a:ln>
          <a:effectLst/>
        </p:spPr>
        <p:txBody>
          <a:bodyPr/>
          <a:lstStyle/>
          <a:p>
            <a:endParaRPr lang="fr-FR"/>
          </a:p>
        </p:txBody>
      </p:sp>
      <p:sp>
        <p:nvSpPr>
          <p:cNvPr id="25" name="Line 24"/>
          <p:cNvSpPr>
            <a:spLocks noChangeShapeType="1"/>
          </p:cNvSpPr>
          <p:nvPr/>
        </p:nvSpPr>
        <p:spPr bwMode="auto">
          <a:xfrm>
            <a:off x="1297018" y="5584804"/>
            <a:ext cx="7561262" cy="0"/>
          </a:xfrm>
          <a:prstGeom prst="line">
            <a:avLst/>
          </a:prstGeom>
          <a:noFill/>
          <a:ln w="9525">
            <a:solidFill>
              <a:schemeClr val="tx1"/>
            </a:solidFill>
            <a:round/>
            <a:headEnd/>
            <a:tailEnd/>
          </a:ln>
          <a:effectLst/>
        </p:spPr>
        <p:txBody>
          <a:bodyPr/>
          <a:lstStyle/>
          <a:p>
            <a:endParaRPr lang="fr-FR"/>
          </a:p>
        </p:txBody>
      </p:sp>
      <p:sp>
        <p:nvSpPr>
          <p:cNvPr id="31" name="Rectangle 30"/>
          <p:cNvSpPr>
            <a:spLocks noChangeArrowheads="1"/>
          </p:cNvSpPr>
          <p:nvPr/>
        </p:nvSpPr>
        <p:spPr bwMode="auto">
          <a:xfrm>
            <a:off x="2449543" y="2705079"/>
            <a:ext cx="577850" cy="574675"/>
          </a:xfrm>
          <a:prstGeom prst="rect">
            <a:avLst/>
          </a:prstGeom>
          <a:solidFill>
            <a:schemeClr val="hlink"/>
          </a:solidFill>
          <a:ln w="57150">
            <a:solidFill>
              <a:schemeClr val="tx1"/>
            </a:solidFill>
            <a:miter lim="800000"/>
            <a:headEnd/>
            <a:tailEnd/>
          </a:ln>
          <a:effectLst/>
        </p:spPr>
        <p:txBody>
          <a:bodyPr wrap="none" anchor="ctr"/>
          <a:lstStyle/>
          <a:p>
            <a:endParaRPr lang="fr-FR"/>
          </a:p>
        </p:txBody>
      </p:sp>
      <p:sp>
        <p:nvSpPr>
          <p:cNvPr id="32" name="Rectangle 31"/>
          <p:cNvSpPr>
            <a:spLocks noChangeArrowheads="1"/>
          </p:cNvSpPr>
          <p:nvPr/>
        </p:nvSpPr>
        <p:spPr bwMode="auto">
          <a:xfrm>
            <a:off x="3025805" y="2705079"/>
            <a:ext cx="576263" cy="574675"/>
          </a:xfrm>
          <a:prstGeom prst="rect">
            <a:avLst/>
          </a:prstGeom>
          <a:solidFill>
            <a:schemeClr val="hlink"/>
          </a:solidFill>
          <a:ln w="57150">
            <a:solidFill>
              <a:schemeClr val="tx1"/>
            </a:solidFill>
            <a:miter lim="800000"/>
            <a:headEnd/>
            <a:tailEnd/>
          </a:ln>
          <a:effectLst/>
        </p:spPr>
        <p:txBody>
          <a:bodyPr wrap="none" anchor="ctr"/>
          <a:lstStyle/>
          <a:p>
            <a:endParaRPr lang="fr-FR"/>
          </a:p>
        </p:txBody>
      </p:sp>
      <p:sp>
        <p:nvSpPr>
          <p:cNvPr id="33" name="Rectangle 32"/>
          <p:cNvSpPr>
            <a:spLocks noChangeArrowheads="1"/>
          </p:cNvSpPr>
          <p:nvPr/>
        </p:nvSpPr>
        <p:spPr bwMode="auto">
          <a:xfrm>
            <a:off x="3025805" y="3281342"/>
            <a:ext cx="576263" cy="574675"/>
          </a:xfrm>
          <a:prstGeom prst="rect">
            <a:avLst/>
          </a:prstGeom>
          <a:solidFill>
            <a:schemeClr val="hlink"/>
          </a:solidFill>
          <a:ln w="57150">
            <a:solidFill>
              <a:schemeClr val="tx1"/>
            </a:solidFill>
            <a:miter lim="800000"/>
            <a:headEnd/>
            <a:tailEnd/>
          </a:ln>
          <a:effectLst/>
        </p:spPr>
        <p:txBody>
          <a:bodyPr wrap="none" anchor="ctr"/>
          <a:lstStyle/>
          <a:p>
            <a:endParaRPr lang="fr-FR"/>
          </a:p>
        </p:txBody>
      </p:sp>
      <p:sp>
        <p:nvSpPr>
          <p:cNvPr id="34" name="Rectangle 33"/>
          <p:cNvSpPr>
            <a:spLocks noChangeArrowheads="1"/>
          </p:cNvSpPr>
          <p:nvPr/>
        </p:nvSpPr>
        <p:spPr bwMode="auto">
          <a:xfrm>
            <a:off x="3602068" y="2705079"/>
            <a:ext cx="577850"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35" name="Rectangle 34"/>
          <p:cNvSpPr>
            <a:spLocks noChangeArrowheads="1"/>
          </p:cNvSpPr>
          <p:nvPr/>
        </p:nvSpPr>
        <p:spPr bwMode="auto">
          <a:xfrm>
            <a:off x="3024218" y="2128817"/>
            <a:ext cx="577850"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36" name="Rectangle 35"/>
          <p:cNvSpPr>
            <a:spLocks noChangeArrowheads="1"/>
          </p:cNvSpPr>
          <p:nvPr/>
        </p:nvSpPr>
        <p:spPr bwMode="auto">
          <a:xfrm>
            <a:off x="3602068" y="3281342"/>
            <a:ext cx="577850"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37" name="Rectangle 36"/>
          <p:cNvSpPr>
            <a:spLocks noChangeArrowheads="1"/>
          </p:cNvSpPr>
          <p:nvPr/>
        </p:nvSpPr>
        <p:spPr bwMode="auto">
          <a:xfrm>
            <a:off x="3025805" y="3857604"/>
            <a:ext cx="577850"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38" name="Rectangle 37"/>
          <p:cNvSpPr>
            <a:spLocks noChangeArrowheads="1"/>
          </p:cNvSpPr>
          <p:nvPr/>
        </p:nvSpPr>
        <p:spPr bwMode="auto">
          <a:xfrm>
            <a:off x="2449543" y="3281342"/>
            <a:ext cx="577850"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39" name="Rectangle 38"/>
          <p:cNvSpPr>
            <a:spLocks noChangeArrowheads="1"/>
          </p:cNvSpPr>
          <p:nvPr/>
        </p:nvSpPr>
        <p:spPr bwMode="auto">
          <a:xfrm>
            <a:off x="2449543" y="2128817"/>
            <a:ext cx="577850"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40" name="Rectangle 39"/>
          <p:cNvSpPr>
            <a:spLocks noChangeArrowheads="1"/>
          </p:cNvSpPr>
          <p:nvPr/>
        </p:nvSpPr>
        <p:spPr bwMode="auto">
          <a:xfrm>
            <a:off x="1873280" y="2705079"/>
            <a:ext cx="577850"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41" name="Rectangle 40"/>
          <p:cNvSpPr>
            <a:spLocks noChangeArrowheads="1"/>
          </p:cNvSpPr>
          <p:nvPr/>
        </p:nvSpPr>
        <p:spPr bwMode="auto">
          <a:xfrm>
            <a:off x="5329268" y="2128817"/>
            <a:ext cx="577850"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43" name="Rectangle 42"/>
          <p:cNvSpPr>
            <a:spLocks noChangeArrowheads="1"/>
          </p:cNvSpPr>
          <p:nvPr/>
        </p:nvSpPr>
        <p:spPr bwMode="auto">
          <a:xfrm>
            <a:off x="7705755" y="4433867"/>
            <a:ext cx="577850"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44" name="Rectangle 43"/>
          <p:cNvSpPr>
            <a:spLocks noChangeArrowheads="1"/>
          </p:cNvSpPr>
          <p:nvPr/>
        </p:nvSpPr>
        <p:spPr bwMode="auto">
          <a:xfrm>
            <a:off x="7129493" y="2130404"/>
            <a:ext cx="577850"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45" name="Rectangle 44"/>
          <p:cNvSpPr>
            <a:spLocks noChangeArrowheads="1"/>
          </p:cNvSpPr>
          <p:nvPr/>
        </p:nvSpPr>
        <p:spPr bwMode="auto">
          <a:xfrm>
            <a:off x="1441480" y="5802292"/>
            <a:ext cx="577850"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46" name="Text Box 45"/>
          <p:cNvSpPr txBox="1">
            <a:spLocks noChangeArrowheads="1"/>
          </p:cNvSpPr>
          <p:nvPr/>
        </p:nvSpPr>
        <p:spPr bwMode="auto">
          <a:xfrm>
            <a:off x="2141568" y="5945167"/>
            <a:ext cx="2489200" cy="366712"/>
          </a:xfrm>
          <a:prstGeom prst="rect">
            <a:avLst/>
          </a:prstGeom>
          <a:noFill/>
          <a:ln w="9525">
            <a:noFill/>
            <a:miter lim="800000"/>
            <a:headEnd/>
            <a:tailEnd/>
          </a:ln>
          <a:effectLst/>
        </p:spPr>
        <p:txBody>
          <a:bodyPr wrap="none">
            <a:spAutoFit/>
          </a:bodyPr>
          <a:lstStyle/>
          <a:p>
            <a:r>
              <a:rPr lang="fr-FR"/>
              <a:t>= espèce pas détectée</a:t>
            </a:r>
          </a:p>
        </p:txBody>
      </p:sp>
      <p:sp>
        <p:nvSpPr>
          <p:cNvPr id="47" name="Rectangle 46"/>
          <p:cNvSpPr>
            <a:spLocks noChangeArrowheads="1"/>
          </p:cNvSpPr>
          <p:nvPr/>
        </p:nvSpPr>
        <p:spPr bwMode="auto">
          <a:xfrm>
            <a:off x="5186393" y="5800704"/>
            <a:ext cx="576262" cy="574675"/>
          </a:xfrm>
          <a:prstGeom prst="rect">
            <a:avLst/>
          </a:prstGeom>
          <a:solidFill>
            <a:schemeClr val="hlink"/>
          </a:solidFill>
          <a:ln w="57150">
            <a:solidFill>
              <a:schemeClr val="tx1"/>
            </a:solidFill>
            <a:miter lim="800000"/>
            <a:headEnd/>
            <a:tailEnd/>
          </a:ln>
          <a:effectLst/>
        </p:spPr>
        <p:txBody>
          <a:bodyPr wrap="none" anchor="ctr"/>
          <a:lstStyle/>
          <a:p>
            <a:endParaRPr lang="fr-FR"/>
          </a:p>
        </p:txBody>
      </p:sp>
      <p:sp>
        <p:nvSpPr>
          <p:cNvPr id="48" name="Text Box 47"/>
          <p:cNvSpPr txBox="1">
            <a:spLocks noChangeArrowheads="1"/>
          </p:cNvSpPr>
          <p:nvPr/>
        </p:nvSpPr>
        <p:spPr bwMode="auto">
          <a:xfrm>
            <a:off x="5978555" y="5938817"/>
            <a:ext cx="2057400" cy="366712"/>
          </a:xfrm>
          <a:prstGeom prst="rect">
            <a:avLst/>
          </a:prstGeom>
          <a:noFill/>
          <a:ln w="9525">
            <a:noFill/>
            <a:miter lim="800000"/>
            <a:headEnd/>
            <a:tailEnd/>
          </a:ln>
          <a:effectLst/>
        </p:spPr>
        <p:txBody>
          <a:bodyPr wrap="none">
            <a:spAutoFit/>
          </a:bodyPr>
          <a:lstStyle/>
          <a:p>
            <a:r>
              <a:rPr lang="fr-FR"/>
              <a:t>= espèce détectée</a:t>
            </a:r>
          </a:p>
        </p:txBody>
      </p:sp>
      <p:sp>
        <p:nvSpPr>
          <p:cNvPr id="49" name="ZoneTexte 48"/>
          <p:cNvSpPr txBox="1"/>
          <p:nvPr/>
        </p:nvSpPr>
        <p:spPr>
          <a:xfrm>
            <a:off x="0" y="0"/>
            <a:ext cx="3499676" cy="677108"/>
          </a:xfrm>
          <a:prstGeom prst="rect">
            <a:avLst/>
          </a:prstGeom>
          <a:noFill/>
        </p:spPr>
        <p:txBody>
          <a:bodyPr wrap="none" rtlCol="0">
            <a:spAutoFit/>
          </a:bodyPr>
          <a:lstStyle/>
          <a:p>
            <a:r>
              <a:rPr lang="fr-FR" sz="3800" b="1" dirty="0" smtClean="0"/>
              <a:t>Echantillonner</a:t>
            </a:r>
            <a:endParaRPr lang="fr-FR" sz="3800" b="1"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a:spLocks noChangeArrowheads="1"/>
          </p:cNvSpPr>
          <p:nvPr/>
        </p:nvSpPr>
        <p:spPr bwMode="auto">
          <a:xfrm>
            <a:off x="2809905" y="500042"/>
            <a:ext cx="4165600" cy="549275"/>
          </a:xfrm>
          <a:prstGeom prst="rect">
            <a:avLst/>
          </a:prstGeom>
          <a:noFill/>
          <a:ln w="9525">
            <a:noFill/>
            <a:miter lim="800000"/>
            <a:headEnd/>
            <a:tailEnd/>
          </a:ln>
          <a:effectLst/>
        </p:spPr>
        <p:txBody>
          <a:bodyPr wrap="none">
            <a:spAutoFit/>
          </a:bodyPr>
          <a:lstStyle/>
          <a:p>
            <a:r>
              <a:rPr lang="fr-FR" sz="3000" b="1"/>
              <a:t>Adaptive Sampling - 2</a:t>
            </a:r>
          </a:p>
        </p:txBody>
      </p:sp>
      <p:sp>
        <p:nvSpPr>
          <p:cNvPr id="6" name="Rectangle 5"/>
          <p:cNvSpPr>
            <a:spLocks noChangeArrowheads="1"/>
          </p:cNvSpPr>
          <p:nvPr/>
        </p:nvSpPr>
        <p:spPr bwMode="auto">
          <a:xfrm>
            <a:off x="1297018" y="1481117"/>
            <a:ext cx="7561262" cy="4103687"/>
          </a:xfrm>
          <a:prstGeom prst="rect">
            <a:avLst/>
          </a:prstGeom>
          <a:solidFill>
            <a:schemeClr val="accent1"/>
          </a:solidFill>
          <a:ln w="9525">
            <a:solidFill>
              <a:schemeClr val="tx1"/>
            </a:solidFill>
            <a:miter lim="800000"/>
            <a:headEnd/>
            <a:tailEnd/>
          </a:ln>
          <a:effectLst/>
        </p:spPr>
        <p:txBody>
          <a:bodyPr wrap="none" anchor="ctr"/>
          <a:lstStyle/>
          <a:p>
            <a:endParaRPr lang="fr-FR"/>
          </a:p>
        </p:txBody>
      </p:sp>
      <p:sp>
        <p:nvSpPr>
          <p:cNvPr id="7" name="Line 6"/>
          <p:cNvSpPr>
            <a:spLocks noChangeShapeType="1"/>
          </p:cNvSpPr>
          <p:nvPr/>
        </p:nvSpPr>
        <p:spPr bwMode="auto">
          <a:xfrm>
            <a:off x="1873280" y="1481117"/>
            <a:ext cx="0" cy="4103687"/>
          </a:xfrm>
          <a:prstGeom prst="line">
            <a:avLst/>
          </a:prstGeom>
          <a:noFill/>
          <a:ln w="9525">
            <a:solidFill>
              <a:schemeClr val="tx1"/>
            </a:solidFill>
            <a:round/>
            <a:headEnd/>
            <a:tailEnd/>
          </a:ln>
          <a:effectLst/>
        </p:spPr>
        <p:txBody>
          <a:bodyPr/>
          <a:lstStyle/>
          <a:p>
            <a:endParaRPr lang="fr-FR"/>
          </a:p>
        </p:txBody>
      </p:sp>
      <p:sp>
        <p:nvSpPr>
          <p:cNvPr id="8" name="Line 7"/>
          <p:cNvSpPr>
            <a:spLocks noChangeShapeType="1"/>
          </p:cNvSpPr>
          <p:nvPr/>
        </p:nvSpPr>
        <p:spPr bwMode="auto">
          <a:xfrm>
            <a:off x="2449543" y="1481117"/>
            <a:ext cx="0" cy="4103687"/>
          </a:xfrm>
          <a:prstGeom prst="line">
            <a:avLst/>
          </a:prstGeom>
          <a:noFill/>
          <a:ln w="9525">
            <a:solidFill>
              <a:schemeClr val="tx1"/>
            </a:solidFill>
            <a:round/>
            <a:headEnd/>
            <a:tailEnd/>
          </a:ln>
          <a:effectLst/>
        </p:spPr>
        <p:txBody>
          <a:bodyPr/>
          <a:lstStyle/>
          <a:p>
            <a:endParaRPr lang="fr-FR"/>
          </a:p>
        </p:txBody>
      </p:sp>
      <p:sp>
        <p:nvSpPr>
          <p:cNvPr id="9" name="Line 8"/>
          <p:cNvSpPr>
            <a:spLocks noChangeShapeType="1"/>
          </p:cNvSpPr>
          <p:nvPr/>
        </p:nvSpPr>
        <p:spPr bwMode="auto">
          <a:xfrm>
            <a:off x="3025805" y="1481117"/>
            <a:ext cx="0" cy="4103687"/>
          </a:xfrm>
          <a:prstGeom prst="line">
            <a:avLst/>
          </a:prstGeom>
          <a:noFill/>
          <a:ln w="9525">
            <a:solidFill>
              <a:schemeClr val="tx1"/>
            </a:solidFill>
            <a:round/>
            <a:headEnd/>
            <a:tailEnd/>
          </a:ln>
          <a:effectLst/>
        </p:spPr>
        <p:txBody>
          <a:bodyPr/>
          <a:lstStyle/>
          <a:p>
            <a:endParaRPr lang="fr-FR"/>
          </a:p>
        </p:txBody>
      </p:sp>
      <p:sp>
        <p:nvSpPr>
          <p:cNvPr id="10" name="Line 9"/>
          <p:cNvSpPr>
            <a:spLocks noChangeShapeType="1"/>
          </p:cNvSpPr>
          <p:nvPr/>
        </p:nvSpPr>
        <p:spPr bwMode="auto">
          <a:xfrm>
            <a:off x="3602068" y="1481117"/>
            <a:ext cx="0" cy="4103687"/>
          </a:xfrm>
          <a:prstGeom prst="line">
            <a:avLst/>
          </a:prstGeom>
          <a:noFill/>
          <a:ln w="9525">
            <a:solidFill>
              <a:schemeClr val="tx1"/>
            </a:solidFill>
            <a:round/>
            <a:headEnd/>
            <a:tailEnd/>
          </a:ln>
          <a:effectLst/>
        </p:spPr>
        <p:txBody>
          <a:bodyPr/>
          <a:lstStyle/>
          <a:p>
            <a:endParaRPr lang="fr-FR"/>
          </a:p>
        </p:txBody>
      </p:sp>
      <p:sp>
        <p:nvSpPr>
          <p:cNvPr id="11" name="Line 10"/>
          <p:cNvSpPr>
            <a:spLocks noChangeShapeType="1"/>
          </p:cNvSpPr>
          <p:nvPr/>
        </p:nvSpPr>
        <p:spPr bwMode="auto">
          <a:xfrm>
            <a:off x="4178330" y="1481117"/>
            <a:ext cx="0" cy="4103687"/>
          </a:xfrm>
          <a:prstGeom prst="line">
            <a:avLst/>
          </a:prstGeom>
          <a:noFill/>
          <a:ln w="9525">
            <a:solidFill>
              <a:schemeClr val="tx1"/>
            </a:solidFill>
            <a:round/>
            <a:headEnd/>
            <a:tailEnd/>
          </a:ln>
          <a:effectLst/>
        </p:spPr>
        <p:txBody>
          <a:bodyPr/>
          <a:lstStyle/>
          <a:p>
            <a:endParaRPr lang="fr-FR"/>
          </a:p>
        </p:txBody>
      </p:sp>
      <p:sp>
        <p:nvSpPr>
          <p:cNvPr id="12" name="Line 11"/>
          <p:cNvSpPr>
            <a:spLocks noChangeShapeType="1"/>
          </p:cNvSpPr>
          <p:nvPr/>
        </p:nvSpPr>
        <p:spPr bwMode="auto">
          <a:xfrm>
            <a:off x="4754593" y="1481117"/>
            <a:ext cx="0" cy="4103687"/>
          </a:xfrm>
          <a:prstGeom prst="line">
            <a:avLst/>
          </a:prstGeom>
          <a:noFill/>
          <a:ln w="9525">
            <a:solidFill>
              <a:schemeClr val="tx1"/>
            </a:solidFill>
            <a:round/>
            <a:headEnd/>
            <a:tailEnd/>
          </a:ln>
          <a:effectLst/>
        </p:spPr>
        <p:txBody>
          <a:bodyPr/>
          <a:lstStyle/>
          <a:p>
            <a:endParaRPr lang="fr-FR"/>
          </a:p>
        </p:txBody>
      </p:sp>
      <p:sp>
        <p:nvSpPr>
          <p:cNvPr id="13" name="Line 12"/>
          <p:cNvSpPr>
            <a:spLocks noChangeShapeType="1"/>
          </p:cNvSpPr>
          <p:nvPr/>
        </p:nvSpPr>
        <p:spPr bwMode="auto">
          <a:xfrm>
            <a:off x="5329268" y="1481117"/>
            <a:ext cx="0" cy="4103687"/>
          </a:xfrm>
          <a:prstGeom prst="line">
            <a:avLst/>
          </a:prstGeom>
          <a:noFill/>
          <a:ln w="9525">
            <a:solidFill>
              <a:schemeClr val="tx1"/>
            </a:solidFill>
            <a:round/>
            <a:headEnd/>
            <a:tailEnd/>
          </a:ln>
          <a:effectLst/>
        </p:spPr>
        <p:txBody>
          <a:bodyPr/>
          <a:lstStyle/>
          <a:p>
            <a:endParaRPr lang="fr-FR"/>
          </a:p>
        </p:txBody>
      </p:sp>
      <p:sp>
        <p:nvSpPr>
          <p:cNvPr id="14" name="Line 13"/>
          <p:cNvSpPr>
            <a:spLocks noChangeShapeType="1"/>
          </p:cNvSpPr>
          <p:nvPr/>
        </p:nvSpPr>
        <p:spPr bwMode="auto">
          <a:xfrm>
            <a:off x="5905530" y="1481117"/>
            <a:ext cx="0" cy="4103687"/>
          </a:xfrm>
          <a:prstGeom prst="line">
            <a:avLst/>
          </a:prstGeom>
          <a:noFill/>
          <a:ln w="9525">
            <a:solidFill>
              <a:schemeClr val="tx1"/>
            </a:solidFill>
            <a:round/>
            <a:headEnd/>
            <a:tailEnd/>
          </a:ln>
          <a:effectLst/>
        </p:spPr>
        <p:txBody>
          <a:bodyPr/>
          <a:lstStyle/>
          <a:p>
            <a:endParaRPr lang="fr-FR"/>
          </a:p>
        </p:txBody>
      </p:sp>
      <p:sp>
        <p:nvSpPr>
          <p:cNvPr id="15" name="Line 14"/>
          <p:cNvSpPr>
            <a:spLocks noChangeShapeType="1"/>
          </p:cNvSpPr>
          <p:nvPr/>
        </p:nvSpPr>
        <p:spPr bwMode="auto">
          <a:xfrm>
            <a:off x="6554818" y="1481117"/>
            <a:ext cx="0" cy="4103687"/>
          </a:xfrm>
          <a:prstGeom prst="line">
            <a:avLst/>
          </a:prstGeom>
          <a:noFill/>
          <a:ln w="9525">
            <a:solidFill>
              <a:schemeClr val="tx1"/>
            </a:solidFill>
            <a:round/>
            <a:headEnd/>
            <a:tailEnd/>
          </a:ln>
          <a:effectLst/>
        </p:spPr>
        <p:txBody>
          <a:bodyPr/>
          <a:lstStyle/>
          <a:p>
            <a:endParaRPr lang="fr-FR"/>
          </a:p>
        </p:txBody>
      </p:sp>
      <p:sp>
        <p:nvSpPr>
          <p:cNvPr id="16" name="Line 15"/>
          <p:cNvSpPr>
            <a:spLocks noChangeShapeType="1"/>
          </p:cNvSpPr>
          <p:nvPr/>
        </p:nvSpPr>
        <p:spPr bwMode="auto">
          <a:xfrm>
            <a:off x="7129493" y="1481117"/>
            <a:ext cx="0" cy="4103687"/>
          </a:xfrm>
          <a:prstGeom prst="line">
            <a:avLst/>
          </a:prstGeom>
          <a:noFill/>
          <a:ln w="9525">
            <a:solidFill>
              <a:schemeClr val="tx1"/>
            </a:solidFill>
            <a:round/>
            <a:headEnd/>
            <a:tailEnd/>
          </a:ln>
          <a:effectLst/>
        </p:spPr>
        <p:txBody>
          <a:bodyPr/>
          <a:lstStyle/>
          <a:p>
            <a:endParaRPr lang="fr-FR"/>
          </a:p>
        </p:txBody>
      </p:sp>
      <p:sp>
        <p:nvSpPr>
          <p:cNvPr id="17" name="Line 16"/>
          <p:cNvSpPr>
            <a:spLocks noChangeShapeType="1"/>
          </p:cNvSpPr>
          <p:nvPr/>
        </p:nvSpPr>
        <p:spPr bwMode="auto">
          <a:xfrm>
            <a:off x="7705755" y="1481117"/>
            <a:ext cx="0" cy="4103687"/>
          </a:xfrm>
          <a:prstGeom prst="line">
            <a:avLst/>
          </a:prstGeom>
          <a:noFill/>
          <a:ln w="9525">
            <a:solidFill>
              <a:schemeClr val="tx1"/>
            </a:solidFill>
            <a:round/>
            <a:headEnd/>
            <a:tailEnd/>
          </a:ln>
          <a:effectLst/>
        </p:spPr>
        <p:txBody>
          <a:bodyPr/>
          <a:lstStyle/>
          <a:p>
            <a:endParaRPr lang="fr-FR"/>
          </a:p>
        </p:txBody>
      </p:sp>
      <p:sp>
        <p:nvSpPr>
          <p:cNvPr id="18" name="Line 17"/>
          <p:cNvSpPr>
            <a:spLocks noChangeShapeType="1"/>
          </p:cNvSpPr>
          <p:nvPr/>
        </p:nvSpPr>
        <p:spPr bwMode="auto">
          <a:xfrm>
            <a:off x="8282018" y="1481117"/>
            <a:ext cx="0" cy="4103687"/>
          </a:xfrm>
          <a:prstGeom prst="line">
            <a:avLst/>
          </a:prstGeom>
          <a:noFill/>
          <a:ln w="9525">
            <a:solidFill>
              <a:schemeClr val="tx1"/>
            </a:solidFill>
            <a:round/>
            <a:headEnd/>
            <a:tailEnd/>
          </a:ln>
          <a:effectLst/>
        </p:spPr>
        <p:txBody>
          <a:bodyPr/>
          <a:lstStyle/>
          <a:p>
            <a:endParaRPr lang="fr-FR"/>
          </a:p>
        </p:txBody>
      </p:sp>
      <p:sp>
        <p:nvSpPr>
          <p:cNvPr id="19" name="Line 18"/>
          <p:cNvSpPr>
            <a:spLocks noChangeShapeType="1"/>
          </p:cNvSpPr>
          <p:nvPr/>
        </p:nvSpPr>
        <p:spPr bwMode="auto">
          <a:xfrm>
            <a:off x="1297018" y="2128817"/>
            <a:ext cx="7561262" cy="0"/>
          </a:xfrm>
          <a:prstGeom prst="line">
            <a:avLst/>
          </a:prstGeom>
          <a:noFill/>
          <a:ln w="9525">
            <a:solidFill>
              <a:schemeClr val="tx1"/>
            </a:solidFill>
            <a:round/>
            <a:headEnd/>
            <a:tailEnd/>
          </a:ln>
          <a:effectLst/>
        </p:spPr>
        <p:txBody>
          <a:bodyPr/>
          <a:lstStyle/>
          <a:p>
            <a:endParaRPr lang="fr-FR"/>
          </a:p>
        </p:txBody>
      </p:sp>
      <p:sp>
        <p:nvSpPr>
          <p:cNvPr id="20" name="Line 19"/>
          <p:cNvSpPr>
            <a:spLocks noChangeShapeType="1"/>
          </p:cNvSpPr>
          <p:nvPr/>
        </p:nvSpPr>
        <p:spPr bwMode="auto">
          <a:xfrm>
            <a:off x="1297018" y="2705079"/>
            <a:ext cx="7561262" cy="0"/>
          </a:xfrm>
          <a:prstGeom prst="line">
            <a:avLst/>
          </a:prstGeom>
          <a:noFill/>
          <a:ln w="9525">
            <a:solidFill>
              <a:schemeClr val="tx1"/>
            </a:solidFill>
            <a:round/>
            <a:headEnd/>
            <a:tailEnd/>
          </a:ln>
          <a:effectLst/>
        </p:spPr>
        <p:txBody>
          <a:bodyPr/>
          <a:lstStyle/>
          <a:p>
            <a:endParaRPr lang="fr-FR"/>
          </a:p>
        </p:txBody>
      </p:sp>
      <p:sp>
        <p:nvSpPr>
          <p:cNvPr id="21" name="Line 20"/>
          <p:cNvSpPr>
            <a:spLocks noChangeShapeType="1"/>
          </p:cNvSpPr>
          <p:nvPr/>
        </p:nvSpPr>
        <p:spPr bwMode="auto">
          <a:xfrm>
            <a:off x="1297018" y="3281342"/>
            <a:ext cx="7561262" cy="0"/>
          </a:xfrm>
          <a:prstGeom prst="line">
            <a:avLst/>
          </a:prstGeom>
          <a:noFill/>
          <a:ln w="9525">
            <a:solidFill>
              <a:schemeClr val="tx1"/>
            </a:solidFill>
            <a:round/>
            <a:headEnd/>
            <a:tailEnd/>
          </a:ln>
          <a:effectLst/>
        </p:spPr>
        <p:txBody>
          <a:bodyPr/>
          <a:lstStyle/>
          <a:p>
            <a:endParaRPr lang="fr-FR"/>
          </a:p>
        </p:txBody>
      </p:sp>
      <p:sp>
        <p:nvSpPr>
          <p:cNvPr id="22" name="Line 21"/>
          <p:cNvSpPr>
            <a:spLocks noChangeShapeType="1"/>
          </p:cNvSpPr>
          <p:nvPr/>
        </p:nvSpPr>
        <p:spPr bwMode="auto">
          <a:xfrm>
            <a:off x="1297018" y="3857604"/>
            <a:ext cx="7561262" cy="0"/>
          </a:xfrm>
          <a:prstGeom prst="line">
            <a:avLst/>
          </a:prstGeom>
          <a:noFill/>
          <a:ln w="9525">
            <a:solidFill>
              <a:schemeClr val="tx1"/>
            </a:solidFill>
            <a:round/>
            <a:headEnd/>
            <a:tailEnd/>
          </a:ln>
          <a:effectLst/>
        </p:spPr>
        <p:txBody>
          <a:bodyPr/>
          <a:lstStyle/>
          <a:p>
            <a:endParaRPr lang="fr-FR"/>
          </a:p>
        </p:txBody>
      </p:sp>
      <p:sp>
        <p:nvSpPr>
          <p:cNvPr id="23" name="Line 22"/>
          <p:cNvSpPr>
            <a:spLocks noChangeShapeType="1"/>
          </p:cNvSpPr>
          <p:nvPr/>
        </p:nvSpPr>
        <p:spPr bwMode="auto">
          <a:xfrm>
            <a:off x="1297018" y="4432279"/>
            <a:ext cx="7561262" cy="0"/>
          </a:xfrm>
          <a:prstGeom prst="line">
            <a:avLst/>
          </a:prstGeom>
          <a:noFill/>
          <a:ln w="9525">
            <a:solidFill>
              <a:schemeClr val="tx1"/>
            </a:solidFill>
            <a:round/>
            <a:headEnd/>
            <a:tailEnd/>
          </a:ln>
          <a:effectLst/>
        </p:spPr>
        <p:txBody>
          <a:bodyPr/>
          <a:lstStyle/>
          <a:p>
            <a:endParaRPr lang="fr-FR"/>
          </a:p>
        </p:txBody>
      </p:sp>
      <p:sp>
        <p:nvSpPr>
          <p:cNvPr id="24" name="Line 23"/>
          <p:cNvSpPr>
            <a:spLocks noChangeShapeType="1"/>
          </p:cNvSpPr>
          <p:nvPr/>
        </p:nvSpPr>
        <p:spPr bwMode="auto">
          <a:xfrm>
            <a:off x="1297018" y="5008542"/>
            <a:ext cx="7561262" cy="0"/>
          </a:xfrm>
          <a:prstGeom prst="line">
            <a:avLst/>
          </a:prstGeom>
          <a:noFill/>
          <a:ln w="9525">
            <a:solidFill>
              <a:schemeClr val="tx1"/>
            </a:solidFill>
            <a:round/>
            <a:headEnd/>
            <a:tailEnd/>
          </a:ln>
          <a:effectLst/>
        </p:spPr>
        <p:txBody>
          <a:bodyPr/>
          <a:lstStyle/>
          <a:p>
            <a:endParaRPr lang="fr-FR"/>
          </a:p>
        </p:txBody>
      </p:sp>
      <p:sp>
        <p:nvSpPr>
          <p:cNvPr id="25" name="Line 24"/>
          <p:cNvSpPr>
            <a:spLocks noChangeShapeType="1"/>
          </p:cNvSpPr>
          <p:nvPr/>
        </p:nvSpPr>
        <p:spPr bwMode="auto">
          <a:xfrm>
            <a:off x="1297018" y="5584804"/>
            <a:ext cx="7561262" cy="0"/>
          </a:xfrm>
          <a:prstGeom prst="line">
            <a:avLst/>
          </a:prstGeom>
          <a:noFill/>
          <a:ln w="9525">
            <a:solidFill>
              <a:schemeClr val="tx1"/>
            </a:solidFill>
            <a:round/>
            <a:headEnd/>
            <a:tailEnd/>
          </a:ln>
          <a:effectLst/>
        </p:spPr>
        <p:txBody>
          <a:bodyPr/>
          <a:lstStyle/>
          <a:p>
            <a:endParaRPr lang="fr-FR"/>
          </a:p>
        </p:txBody>
      </p:sp>
      <p:sp>
        <p:nvSpPr>
          <p:cNvPr id="26" name="Rectangle 25"/>
          <p:cNvSpPr>
            <a:spLocks noChangeArrowheads="1"/>
          </p:cNvSpPr>
          <p:nvPr/>
        </p:nvSpPr>
        <p:spPr bwMode="auto">
          <a:xfrm>
            <a:off x="5905530" y="3857604"/>
            <a:ext cx="649288" cy="574675"/>
          </a:xfrm>
          <a:prstGeom prst="rect">
            <a:avLst/>
          </a:prstGeom>
          <a:solidFill>
            <a:schemeClr val="hlink"/>
          </a:solidFill>
          <a:ln w="57150">
            <a:solidFill>
              <a:schemeClr val="tx1"/>
            </a:solidFill>
            <a:miter lim="800000"/>
            <a:headEnd/>
            <a:tailEnd/>
          </a:ln>
          <a:effectLst/>
        </p:spPr>
        <p:txBody>
          <a:bodyPr wrap="none" anchor="ctr"/>
          <a:lstStyle/>
          <a:p>
            <a:endParaRPr lang="fr-FR"/>
          </a:p>
        </p:txBody>
      </p:sp>
      <p:sp>
        <p:nvSpPr>
          <p:cNvPr id="31" name="Rectangle 30"/>
          <p:cNvSpPr>
            <a:spLocks noChangeArrowheads="1"/>
          </p:cNvSpPr>
          <p:nvPr/>
        </p:nvSpPr>
        <p:spPr bwMode="auto">
          <a:xfrm>
            <a:off x="2449543" y="2705079"/>
            <a:ext cx="577850" cy="574675"/>
          </a:xfrm>
          <a:prstGeom prst="rect">
            <a:avLst/>
          </a:prstGeom>
          <a:solidFill>
            <a:schemeClr val="hlink"/>
          </a:solidFill>
          <a:ln w="57150">
            <a:solidFill>
              <a:schemeClr val="tx1"/>
            </a:solidFill>
            <a:miter lim="800000"/>
            <a:headEnd/>
            <a:tailEnd/>
          </a:ln>
          <a:effectLst/>
        </p:spPr>
        <p:txBody>
          <a:bodyPr wrap="none" anchor="ctr"/>
          <a:lstStyle/>
          <a:p>
            <a:endParaRPr lang="fr-FR"/>
          </a:p>
        </p:txBody>
      </p:sp>
      <p:sp>
        <p:nvSpPr>
          <p:cNvPr id="32" name="Rectangle 31"/>
          <p:cNvSpPr>
            <a:spLocks noChangeArrowheads="1"/>
          </p:cNvSpPr>
          <p:nvPr/>
        </p:nvSpPr>
        <p:spPr bwMode="auto">
          <a:xfrm>
            <a:off x="3025805" y="2705079"/>
            <a:ext cx="576263" cy="574675"/>
          </a:xfrm>
          <a:prstGeom prst="rect">
            <a:avLst/>
          </a:prstGeom>
          <a:solidFill>
            <a:schemeClr val="hlink"/>
          </a:solidFill>
          <a:ln w="57150">
            <a:solidFill>
              <a:schemeClr val="tx1"/>
            </a:solidFill>
            <a:miter lim="800000"/>
            <a:headEnd/>
            <a:tailEnd/>
          </a:ln>
          <a:effectLst/>
        </p:spPr>
        <p:txBody>
          <a:bodyPr wrap="none" anchor="ctr"/>
          <a:lstStyle/>
          <a:p>
            <a:endParaRPr lang="fr-FR"/>
          </a:p>
        </p:txBody>
      </p:sp>
      <p:sp>
        <p:nvSpPr>
          <p:cNvPr id="33" name="Rectangle 32"/>
          <p:cNvSpPr>
            <a:spLocks noChangeArrowheads="1"/>
          </p:cNvSpPr>
          <p:nvPr/>
        </p:nvSpPr>
        <p:spPr bwMode="auto">
          <a:xfrm>
            <a:off x="3025805" y="3281342"/>
            <a:ext cx="576263" cy="574675"/>
          </a:xfrm>
          <a:prstGeom prst="rect">
            <a:avLst/>
          </a:prstGeom>
          <a:solidFill>
            <a:schemeClr val="hlink"/>
          </a:solidFill>
          <a:ln w="57150">
            <a:solidFill>
              <a:schemeClr val="tx1"/>
            </a:solidFill>
            <a:miter lim="800000"/>
            <a:headEnd/>
            <a:tailEnd/>
          </a:ln>
          <a:effectLst/>
        </p:spPr>
        <p:txBody>
          <a:bodyPr wrap="none" anchor="ctr"/>
          <a:lstStyle/>
          <a:p>
            <a:endParaRPr lang="fr-FR"/>
          </a:p>
        </p:txBody>
      </p:sp>
      <p:sp>
        <p:nvSpPr>
          <p:cNvPr id="34" name="Rectangle 33"/>
          <p:cNvSpPr>
            <a:spLocks noChangeArrowheads="1"/>
          </p:cNvSpPr>
          <p:nvPr/>
        </p:nvSpPr>
        <p:spPr bwMode="auto">
          <a:xfrm>
            <a:off x="3602068" y="2705079"/>
            <a:ext cx="577850"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35" name="Rectangle 34"/>
          <p:cNvSpPr>
            <a:spLocks noChangeArrowheads="1"/>
          </p:cNvSpPr>
          <p:nvPr/>
        </p:nvSpPr>
        <p:spPr bwMode="auto">
          <a:xfrm>
            <a:off x="3024218" y="2128817"/>
            <a:ext cx="577850"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36" name="Rectangle 35"/>
          <p:cNvSpPr>
            <a:spLocks noChangeArrowheads="1"/>
          </p:cNvSpPr>
          <p:nvPr/>
        </p:nvSpPr>
        <p:spPr bwMode="auto">
          <a:xfrm>
            <a:off x="3602068" y="3281342"/>
            <a:ext cx="577850"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37" name="Rectangle 36"/>
          <p:cNvSpPr>
            <a:spLocks noChangeArrowheads="1"/>
          </p:cNvSpPr>
          <p:nvPr/>
        </p:nvSpPr>
        <p:spPr bwMode="auto">
          <a:xfrm>
            <a:off x="3025805" y="3857604"/>
            <a:ext cx="577850"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38" name="Rectangle 37"/>
          <p:cNvSpPr>
            <a:spLocks noChangeArrowheads="1"/>
          </p:cNvSpPr>
          <p:nvPr/>
        </p:nvSpPr>
        <p:spPr bwMode="auto">
          <a:xfrm>
            <a:off x="2449543" y="3281342"/>
            <a:ext cx="577850"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39" name="Rectangle 38"/>
          <p:cNvSpPr>
            <a:spLocks noChangeArrowheads="1"/>
          </p:cNvSpPr>
          <p:nvPr/>
        </p:nvSpPr>
        <p:spPr bwMode="auto">
          <a:xfrm>
            <a:off x="2449543" y="2128817"/>
            <a:ext cx="577850"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40" name="Rectangle 39"/>
          <p:cNvSpPr>
            <a:spLocks noChangeArrowheads="1"/>
          </p:cNvSpPr>
          <p:nvPr/>
        </p:nvSpPr>
        <p:spPr bwMode="auto">
          <a:xfrm>
            <a:off x="1873280" y="2705079"/>
            <a:ext cx="577850"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41" name="Rectangle 40"/>
          <p:cNvSpPr>
            <a:spLocks noChangeArrowheads="1"/>
          </p:cNvSpPr>
          <p:nvPr/>
        </p:nvSpPr>
        <p:spPr bwMode="auto">
          <a:xfrm>
            <a:off x="5329268" y="2128817"/>
            <a:ext cx="577850"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43" name="Rectangle 42"/>
          <p:cNvSpPr>
            <a:spLocks noChangeArrowheads="1"/>
          </p:cNvSpPr>
          <p:nvPr/>
        </p:nvSpPr>
        <p:spPr bwMode="auto">
          <a:xfrm>
            <a:off x="7705755" y="4433867"/>
            <a:ext cx="577850"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44" name="Rectangle 43"/>
          <p:cNvSpPr>
            <a:spLocks noChangeArrowheads="1"/>
          </p:cNvSpPr>
          <p:nvPr/>
        </p:nvSpPr>
        <p:spPr bwMode="auto">
          <a:xfrm>
            <a:off x="7129493" y="2130404"/>
            <a:ext cx="577850"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45" name="Rectangle 44"/>
          <p:cNvSpPr>
            <a:spLocks noChangeArrowheads="1"/>
          </p:cNvSpPr>
          <p:nvPr/>
        </p:nvSpPr>
        <p:spPr bwMode="auto">
          <a:xfrm>
            <a:off x="1441480" y="5802292"/>
            <a:ext cx="577850"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46" name="Text Box 45"/>
          <p:cNvSpPr txBox="1">
            <a:spLocks noChangeArrowheads="1"/>
          </p:cNvSpPr>
          <p:nvPr/>
        </p:nvSpPr>
        <p:spPr bwMode="auto">
          <a:xfrm>
            <a:off x="2141568" y="5945167"/>
            <a:ext cx="2489200" cy="366712"/>
          </a:xfrm>
          <a:prstGeom prst="rect">
            <a:avLst/>
          </a:prstGeom>
          <a:noFill/>
          <a:ln w="9525">
            <a:noFill/>
            <a:miter lim="800000"/>
            <a:headEnd/>
            <a:tailEnd/>
          </a:ln>
          <a:effectLst/>
        </p:spPr>
        <p:txBody>
          <a:bodyPr wrap="none">
            <a:spAutoFit/>
          </a:bodyPr>
          <a:lstStyle/>
          <a:p>
            <a:r>
              <a:rPr lang="fr-FR"/>
              <a:t>= espèce pas détectée</a:t>
            </a:r>
          </a:p>
        </p:txBody>
      </p:sp>
      <p:sp>
        <p:nvSpPr>
          <p:cNvPr id="47" name="Rectangle 46"/>
          <p:cNvSpPr>
            <a:spLocks noChangeArrowheads="1"/>
          </p:cNvSpPr>
          <p:nvPr/>
        </p:nvSpPr>
        <p:spPr bwMode="auto">
          <a:xfrm>
            <a:off x="5186393" y="5800704"/>
            <a:ext cx="576262" cy="574675"/>
          </a:xfrm>
          <a:prstGeom prst="rect">
            <a:avLst/>
          </a:prstGeom>
          <a:solidFill>
            <a:schemeClr val="hlink"/>
          </a:solidFill>
          <a:ln w="57150">
            <a:solidFill>
              <a:schemeClr val="tx1"/>
            </a:solidFill>
            <a:miter lim="800000"/>
            <a:headEnd/>
            <a:tailEnd/>
          </a:ln>
          <a:effectLst/>
        </p:spPr>
        <p:txBody>
          <a:bodyPr wrap="none" anchor="ctr"/>
          <a:lstStyle/>
          <a:p>
            <a:endParaRPr lang="fr-FR"/>
          </a:p>
        </p:txBody>
      </p:sp>
      <p:sp>
        <p:nvSpPr>
          <p:cNvPr id="48" name="Text Box 47"/>
          <p:cNvSpPr txBox="1">
            <a:spLocks noChangeArrowheads="1"/>
          </p:cNvSpPr>
          <p:nvPr/>
        </p:nvSpPr>
        <p:spPr bwMode="auto">
          <a:xfrm>
            <a:off x="5978555" y="5938817"/>
            <a:ext cx="2057400" cy="366712"/>
          </a:xfrm>
          <a:prstGeom prst="rect">
            <a:avLst/>
          </a:prstGeom>
          <a:noFill/>
          <a:ln w="9525">
            <a:noFill/>
            <a:miter lim="800000"/>
            <a:headEnd/>
            <a:tailEnd/>
          </a:ln>
          <a:effectLst/>
        </p:spPr>
        <p:txBody>
          <a:bodyPr wrap="none">
            <a:spAutoFit/>
          </a:bodyPr>
          <a:lstStyle/>
          <a:p>
            <a:r>
              <a:rPr lang="fr-FR"/>
              <a:t>= espèce détectée</a:t>
            </a:r>
          </a:p>
        </p:txBody>
      </p:sp>
      <p:sp>
        <p:nvSpPr>
          <p:cNvPr id="49" name="ZoneTexte 48"/>
          <p:cNvSpPr txBox="1"/>
          <p:nvPr/>
        </p:nvSpPr>
        <p:spPr>
          <a:xfrm>
            <a:off x="0" y="0"/>
            <a:ext cx="3499676" cy="677108"/>
          </a:xfrm>
          <a:prstGeom prst="rect">
            <a:avLst/>
          </a:prstGeom>
          <a:noFill/>
        </p:spPr>
        <p:txBody>
          <a:bodyPr wrap="none" rtlCol="0">
            <a:spAutoFit/>
          </a:bodyPr>
          <a:lstStyle/>
          <a:p>
            <a:r>
              <a:rPr lang="fr-FR" sz="3800" b="1" dirty="0" smtClean="0"/>
              <a:t>Echantillonner</a:t>
            </a:r>
            <a:endParaRPr lang="fr-FR" sz="3800" b="1"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a:spLocks noChangeArrowheads="1"/>
          </p:cNvSpPr>
          <p:nvPr/>
        </p:nvSpPr>
        <p:spPr bwMode="auto">
          <a:xfrm>
            <a:off x="2809905" y="500042"/>
            <a:ext cx="4165600" cy="549275"/>
          </a:xfrm>
          <a:prstGeom prst="rect">
            <a:avLst/>
          </a:prstGeom>
          <a:noFill/>
          <a:ln w="9525">
            <a:noFill/>
            <a:miter lim="800000"/>
            <a:headEnd/>
            <a:tailEnd/>
          </a:ln>
          <a:effectLst/>
        </p:spPr>
        <p:txBody>
          <a:bodyPr wrap="none">
            <a:spAutoFit/>
          </a:bodyPr>
          <a:lstStyle/>
          <a:p>
            <a:r>
              <a:rPr lang="fr-FR" sz="3000" b="1"/>
              <a:t>Adaptive Sampling - 2</a:t>
            </a:r>
          </a:p>
        </p:txBody>
      </p:sp>
      <p:sp>
        <p:nvSpPr>
          <p:cNvPr id="6" name="Rectangle 5"/>
          <p:cNvSpPr>
            <a:spLocks noChangeArrowheads="1"/>
          </p:cNvSpPr>
          <p:nvPr/>
        </p:nvSpPr>
        <p:spPr bwMode="auto">
          <a:xfrm>
            <a:off x="1297018" y="1481117"/>
            <a:ext cx="7561262" cy="4103687"/>
          </a:xfrm>
          <a:prstGeom prst="rect">
            <a:avLst/>
          </a:prstGeom>
          <a:solidFill>
            <a:schemeClr val="accent1"/>
          </a:solidFill>
          <a:ln w="9525">
            <a:solidFill>
              <a:schemeClr val="tx1"/>
            </a:solidFill>
            <a:miter lim="800000"/>
            <a:headEnd/>
            <a:tailEnd/>
          </a:ln>
          <a:effectLst/>
        </p:spPr>
        <p:txBody>
          <a:bodyPr wrap="none" anchor="ctr"/>
          <a:lstStyle/>
          <a:p>
            <a:endParaRPr lang="fr-FR"/>
          </a:p>
        </p:txBody>
      </p:sp>
      <p:sp>
        <p:nvSpPr>
          <p:cNvPr id="7" name="Line 6"/>
          <p:cNvSpPr>
            <a:spLocks noChangeShapeType="1"/>
          </p:cNvSpPr>
          <p:nvPr/>
        </p:nvSpPr>
        <p:spPr bwMode="auto">
          <a:xfrm>
            <a:off x="1873280" y="1481117"/>
            <a:ext cx="0" cy="4103687"/>
          </a:xfrm>
          <a:prstGeom prst="line">
            <a:avLst/>
          </a:prstGeom>
          <a:noFill/>
          <a:ln w="9525">
            <a:solidFill>
              <a:schemeClr val="tx1"/>
            </a:solidFill>
            <a:round/>
            <a:headEnd/>
            <a:tailEnd/>
          </a:ln>
          <a:effectLst/>
        </p:spPr>
        <p:txBody>
          <a:bodyPr/>
          <a:lstStyle/>
          <a:p>
            <a:endParaRPr lang="fr-FR"/>
          </a:p>
        </p:txBody>
      </p:sp>
      <p:sp>
        <p:nvSpPr>
          <p:cNvPr id="8" name="Line 7"/>
          <p:cNvSpPr>
            <a:spLocks noChangeShapeType="1"/>
          </p:cNvSpPr>
          <p:nvPr/>
        </p:nvSpPr>
        <p:spPr bwMode="auto">
          <a:xfrm>
            <a:off x="2449543" y="1481117"/>
            <a:ext cx="0" cy="4103687"/>
          </a:xfrm>
          <a:prstGeom prst="line">
            <a:avLst/>
          </a:prstGeom>
          <a:noFill/>
          <a:ln w="9525">
            <a:solidFill>
              <a:schemeClr val="tx1"/>
            </a:solidFill>
            <a:round/>
            <a:headEnd/>
            <a:tailEnd/>
          </a:ln>
          <a:effectLst/>
        </p:spPr>
        <p:txBody>
          <a:bodyPr/>
          <a:lstStyle/>
          <a:p>
            <a:endParaRPr lang="fr-FR"/>
          </a:p>
        </p:txBody>
      </p:sp>
      <p:sp>
        <p:nvSpPr>
          <p:cNvPr id="9" name="Line 8"/>
          <p:cNvSpPr>
            <a:spLocks noChangeShapeType="1"/>
          </p:cNvSpPr>
          <p:nvPr/>
        </p:nvSpPr>
        <p:spPr bwMode="auto">
          <a:xfrm>
            <a:off x="3025805" y="1481117"/>
            <a:ext cx="0" cy="4103687"/>
          </a:xfrm>
          <a:prstGeom prst="line">
            <a:avLst/>
          </a:prstGeom>
          <a:noFill/>
          <a:ln w="9525">
            <a:solidFill>
              <a:schemeClr val="tx1"/>
            </a:solidFill>
            <a:round/>
            <a:headEnd/>
            <a:tailEnd/>
          </a:ln>
          <a:effectLst/>
        </p:spPr>
        <p:txBody>
          <a:bodyPr/>
          <a:lstStyle/>
          <a:p>
            <a:endParaRPr lang="fr-FR"/>
          </a:p>
        </p:txBody>
      </p:sp>
      <p:sp>
        <p:nvSpPr>
          <p:cNvPr id="10" name="Line 9"/>
          <p:cNvSpPr>
            <a:spLocks noChangeShapeType="1"/>
          </p:cNvSpPr>
          <p:nvPr/>
        </p:nvSpPr>
        <p:spPr bwMode="auto">
          <a:xfrm>
            <a:off x="3602068" y="1481117"/>
            <a:ext cx="0" cy="4103687"/>
          </a:xfrm>
          <a:prstGeom prst="line">
            <a:avLst/>
          </a:prstGeom>
          <a:noFill/>
          <a:ln w="9525">
            <a:solidFill>
              <a:schemeClr val="tx1"/>
            </a:solidFill>
            <a:round/>
            <a:headEnd/>
            <a:tailEnd/>
          </a:ln>
          <a:effectLst/>
        </p:spPr>
        <p:txBody>
          <a:bodyPr/>
          <a:lstStyle/>
          <a:p>
            <a:endParaRPr lang="fr-FR"/>
          </a:p>
        </p:txBody>
      </p:sp>
      <p:sp>
        <p:nvSpPr>
          <p:cNvPr id="11" name="Line 10"/>
          <p:cNvSpPr>
            <a:spLocks noChangeShapeType="1"/>
          </p:cNvSpPr>
          <p:nvPr/>
        </p:nvSpPr>
        <p:spPr bwMode="auto">
          <a:xfrm>
            <a:off x="4178330" y="1481117"/>
            <a:ext cx="0" cy="4103687"/>
          </a:xfrm>
          <a:prstGeom prst="line">
            <a:avLst/>
          </a:prstGeom>
          <a:noFill/>
          <a:ln w="9525">
            <a:solidFill>
              <a:schemeClr val="tx1"/>
            </a:solidFill>
            <a:round/>
            <a:headEnd/>
            <a:tailEnd/>
          </a:ln>
          <a:effectLst/>
        </p:spPr>
        <p:txBody>
          <a:bodyPr/>
          <a:lstStyle/>
          <a:p>
            <a:endParaRPr lang="fr-FR"/>
          </a:p>
        </p:txBody>
      </p:sp>
      <p:sp>
        <p:nvSpPr>
          <p:cNvPr id="12" name="Line 11"/>
          <p:cNvSpPr>
            <a:spLocks noChangeShapeType="1"/>
          </p:cNvSpPr>
          <p:nvPr/>
        </p:nvSpPr>
        <p:spPr bwMode="auto">
          <a:xfrm>
            <a:off x="4754593" y="1481117"/>
            <a:ext cx="0" cy="4103687"/>
          </a:xfrm>
          <a:prstGeom prst="line">
            <a:avLst/>
          </a:prstGeom>
          <a:noFill/>
          <a:ln w="9525">
            <a:solidFill>
              <a:schemeClr val="tx1"/>
            </a:solidFill>
            <a:round/>
            <a:headEnd/>
            <a:tailEnd/>
          </a:ln>
          <a:effectLst/>
        </p:spPr>
        <p:txBody>
          <a:bodyPr/>
          <a:lstStyle/>
          <a:p>
            <a:endParaRPr lang="fr-FR"/>
          </a:p>
        </p:txBody>
      </p:sp>
      <p:sp>
        <p:nvSpPr>
          <p:cNvPr id="13" name="Line 12"/>
          <p:cNvSpPr>
            <a:spLocks noChangeShapeType="1"/>
          </p:cNvSpPr>
          <p:nvPr/>
        </p:nvSpPr>
        <p:spPr bwMode="auto">
          <a:xfrm>
            <a:off x="5329268" y="1481117"/>
            <a:ext cx="0" cy="4103687"/>
          </a:xfrm>
          <a:prstGeom prst="line">
            <a:avLst/>
          </a:prstGeom>
          <a:noFill/>
          <a:ln w="9525">
            <a:solidFill>
              <a:schemeClr val="tx1"/>
            </a:solidFill>
            <a:round/>
            <a:headEnd/>
            <a:tailEnd/>
          </a:ln>
          <a:effectLst/>
        </p:spPr>
        <p:txBody>
          <a:bodyPr/>
          <a:lstStyle/>
          <a:p>
            <a:endParaRPr lang="fr-FR"/>
          </a:p>
        </p:txBody>
      </p:sp>
      <p:sp>
        <p:nvSpPr>
          <p:cNvPr id="14" name="Line 13"/>
          <p:cNvSpPr>
            <a:spLocks noChangeShapeType="1"/>
          </p:cNvSpPr>
          <p:nvPr/>
        </p:nvSpPr>
        <p:spPr bwMode="auto">
          <a:xfrm>
            <a:off x="5905530" y="1481117"/>
            <a:ext cx="0" cy="4103687"/>
          </a:xfrm>
          <a:prstGeom prst="line">
            <a:avLst/>
          </a:prstGeom>
          <a:noFill/>
          <a:ln w="9525">
            <a:solidFill>
              <a:schemeClr val="tx1"/>
            </a:solidFill>
            <a:round/>
            <a:headEnd/>
            <a:tailEnd/>
          </a:ln>
          <a:effectLst/>
        </p:spPr>
        <p:txBody>
          <a:bodyPr/>
          <a:lstStyle/>
          <a:p>
            <a:endParaRPr lang="fr-FR"/>
          </a:p>
        </p:txBody>
      </p:sp>
      <p:sp>
        <p:nvSpPr>
          <p:cNvPr id="15" name="Line 14"/>
          <p:cNvSpPr>
            <a:spLocks noChangeShapeType="1"/>
          </p:cNvSpPr>
          <p:nvPr/>
        </p:nvSpPr>
        <p:spPr bwMode="auto">
          <a:xfrm>
            <a:off x="6554818" y="1481117"/>
            <a:ext cx="0" cy="4103687"/>
          </a:xfrm>
          <a:prstGeom prst="line">
            <a:avLst/>
          </a:prstGeom>
          <a:noFill/>
          <a:ln w="9525">
            <a:solidFill>
              <a:schemeClr val="tx1"/>
            </a:solidFill>
            <a:round/>
            <a:headEnd/>
            <a:tailEnd/>
          </a:ln>
          <a:effectLst/>
        </p:spPr>
        <p:txBody>
          <a:bodyPr/>
          <a:lstStyle/>
          <a:p>
            <a:endParaRPr lang="fr-FR"/>
          </a:p>
        </p:txBody>
      </p:sp>
      <p:sp>
        <p:nvSpPr>
          <p:cNvPr id="16" name="Line 15"/>
          <p:cNvSpPr>
            <a:spLocks noChangeShapeType="1"/>
          </p:cNvSpPr>
          <p:nvPr/>
        </p:nvSpPr>
        <p:spPr bwMode="auto">
          <a:xfrm>
            <a:off x="7129493" y="1481117"/>
            <a:ext cx="0" cy="4103687"/>
          </a:xfrm>
          <a:prstGeom prst="line">
            <a:avLst/>
          </a:prstGeom>
          <a:noFill/>
          <a:ln w="9525">
            <a:solidFill>
              <a:schemeClr val="tx1"/>
            </a:solidFill>
            <a:round/>
            <a:headEnd/>
            <a:tailEnd/>
          </a:ln>
          <a:effectLst/>
        </p:spPr>
        <p:txBody>
          <a:bodyPr/>
          <a:lstStyle/>
          <a:p>
            <a:endParaRPr lang="fr-FR"/>
          </a:p>
        </p:txBody>
      </p:sp>
      <p:sp>
        <p:nvSpPr>
          <p:cNvPr id="17" name="Line 16"/>
          <p:cNvSpPr>
            <a:spLocks noChangeShapeType="1"/>
          </p:cNvSpPr>
          <p:nvPr/>
        </p:nvSpPr>
        <p:spPr bwMode="auto">
          <a:xfrm>
            <a:off x="7705755" y="1481117"/>
            <a:ext cx="0" cy="4103687"/>
          </a:xfrm>
          <a:prstGeom prst="line">
            <a:avLst/>
          </a:prstGeom>
          <a:noFill/>
          <a:ln w="9525">
            <a:solidFill>
              <a:schemeClr val="tx1"/>
            </a:solidFill>
            <a:round/>
            <a:headEnd/>
            <a:tailEnd/>
          </a:ln>
          <a:effectLst/>
        </p:spPr>
        <p:txBody>
          <a:bodyPr/>
          <a:lstStyle/>
          <a:p>
            <a:endParaRPr lang="fr-FR"/>
          </a:p>
        </p:txBody>
      </p:sp>
      <p:sp>
        <p:nvSpPr>
          <p:cNvPr id="18" name="Line 17"/>
          <p:cNvSpPr>
            <a:spLocks noChangeShapeType="1"/>
          </p:cNvSpPr>
          <p:nvPr/>
        </p:nvSpPr>
        <p:spPr bwMode="auto">
          <a:xfrm>
            <a:off x="8282018" y="1481117"/>
            <a:ext cx="0" cy="4103687"/>
          </a:xfrm>
          <a:prstGeom prst="line">
            <a:avLst/>
          </a:prstGeom>
          <a:noFill/>
          <a:ln w="9525">
            <a:solidFill>
              <a:schemeClr val="tx1"/>
            </a:solidFill>
            <a:round/>
            <a:headEnd/>
            <a:tailEnd/>
          </a:ln>
          <a:effectLst/>
        </p:spPr>
        <p:txBody>
          <a:bodyPr/>
          <a:lstStyle/>
          <a:p>
            <a:endParaRPr lang="fr-FR"/>
          </a:p>
        </p:txBody>
      </p:sp>
      <p:sp>
        <p:nvSpPr>
          <p:cNvPr id="19" name="Line 18"/>
          <p:cNvSpPr>
            <a:spLocks noChangeShapeType="1"/>
          </p:cNvSpPr>
          <p:nvPr/>
        </p:nvSpPr>
        <p:spPr bwMode="auto">
          <a:xfrm>
            <a:off x="1297018" y="2128817"/>
            <a:ext cx="7561262" cy="0"/>
          </a:xfrm>
          <a:prstGeom prst="line">
            <a:avLst/>
          </a:prstGeom>
          <a:noFill/>
          <a:ln w="9525">
            <a:solidFill>
              <a:schemeClr val="tx1"/>
            </a:solidFill>
            <a:round/>
            <a:headEnd/>
            <a:tailEnd/>
          </a:ln>
          <a:effectLst/>
        </p:spPr>
        <p:txBody>
          <a:bodyPr/>
          <a:lstStyle/>
          <a:p>
            <a:endParaRPr lang="fr-FR"/>
          </a:p>
        </p:txBody>
      </p:sp>
      <p:sp>
        <p:nvSpPr>
          <p:cNvPr id="20" name="Line 19"/>
          <p:cNvSpPr>
            <a:spLocks noChangeShapeType="1"/>
          </p:cNvSpPr>
          <p:nvPr/>
        </p:nvSpPr>
        <p:spPr bwMode="auto">
          <a:xfrm>
            <a:off x="1297018" y="2705079"/>
            <a:ext cx="7561262" cy="0"/>
          </a:xfrm>
          <a:prstGeom prst="line">
            <a:avLst/>
          </a:prstGeom>
          <a:noFill/>
          <a:ln w="9525">
            <a:solidFill>
              <a:schemeClr val="tx1"/>
            </a:solidFill>
            <a:round/>
            <a:headEnd/>
            <a:tailEnd/>
          </a:ln>
          <a:effectLst/>
        </p:spPr>
        <p:txBody>
          <a:bodyPr/>
          <a:lstStyle/>
          <a:p>
            <a:endParaRPr lang="fr-FR"/>
          </a:p>
        </p:txBody>
      </p:sp>
      <p:sp>
        <p:nvSpPr>
          <p:cNvPr id="21" name="Line 20"/>
          <p:cNvSpPr>
            <a:spLocks noChangeShapeType="1"/>
          </p:cNvSpPr>
          <p:nvPr/>
        </p:nvSpPr>
        <p:spPr bwMode="auto">
          <a:xfrm>
            <a:off x="1297018" y="3281342"/>
            <a:ext cx="7561262" cy="0"/>
          </a:xfrm>
          <a:prstGeom prst="line">
            <a:avLst/>
          </a:prstGeom>
          <a:noFill/>
          <a:ln w="9525">
            <a:solidFill>
              <a:schemeClr val="tx1"/>
            </a:solidFill>
            <a:round/>
            <a:headEnd/>
            <a:tailEnd/>
          </a:ln>
          <a:effectLst/>
        </p:spPr>
        <p:txBody>
          <a:bodyPr/>
          <a:lstStyle/>
          <a:p>
            <a:endParaRPr lang="fr-FR"/>
          </a:p>
        </p:txBody>
      </p:sp>
      <p:sp>
        <p:nvSpPr>
          <p:cNvPr id="22" name="Line 21"/>
          <p:cNvSpPr>
            <a:spLocks noChangeShapeType="1"/>
          </p:cNvSpPr>
          <p:nvPr/>
        </p:nvSpPr>
        <p:spPr bwMode="auto">
          <a:xfrm>
            <a:off x="1297018" y="3857604"/>
            <a:ext cx="7561262" cy="0"/>
          </a:xfrm>
          <a:prstGeom prst="line">
            <a:avLst/>
          </a:prstGeom>
          <a:noFill/>
          <a:ln w="9525">
            <a:solidFill>
              <a:schemeClr val="tx1"/>
            </a:solidFill>
            <a:round/>
            <a:headEnd/>
            <a:tailEnd/>
          </a:ln>
          <a:effectLst/>
        </p:spPr>
        <p:txBody>
          <a:bodyPr/>
          <a:lstStyle/>
          <a:p>
            <a:endParaRPr lang="fr-FR"/>
          </a:p>
        </p:txBody>
      </p:sp>
      <p:sp>
        <p:nvSpPr>
          <p:cNvPr id="23" name="Line 22"/>
          <p:cNvSpPr>
            <a:spLocks noChangeShapeType="1"/>
          </p:cNvSpPr>
          <p:nvPr/>
        </p:nvSpPr>
        <p:spPr bwMode="auto">
          <a:xfrm>
            <a:off x="1297018" y="4432279"/>
            <a:ext cx="7561262" cy="0"/>
          </a:xfrm>
          <a:prstGeom prst="line">
            <a:avLst/>
          </a:prstGeom>
          <a:noFill/>
          <a:ln w="9525">
            <a:solidFill>
              <a:schemeClr val="tx1"/>
            </a:solidFill>
            <a:round/>
            <a:headEnd/>
            <a:tailEnd/>
          </a:ln>
          <a:effectLst/>
        </p:spPr>
        <p:txBody>
          <a:bodyPr/>
          <a:lstStyle/>
          <a:p>
            <a:endParaRPr lang="fr-FR"/>
          </a:p>
        </p:txBody>
      </p:sp>
      <p:sp>
        <p:nvSpPr>
          <p:cNvPr id="24" name="Line 23"/>
          <p:cNvSpPr>
            <a:spLocks noChangeShapeType="1"/>
          </p:cNvSpPr>
          <p:nvPr/>
        </p:nvSpPr>
        <p:spPr bwMode="auto">
          <a:xfrm>
            <a:off x="1297018" y="5008542"/>
            <a:ext cx="7561262" cy="0"/>
          </a:xfrm>
          <a:prstGeom prst="line">
            <a:avLst/>
          </a:prstGeom>
          <a:noFill/>
          <a:ln w="9525">
            <a:solidFill>
              <a:schemeClr val="tx1"/>
            </a:solidFill>
            <a:round/>
            <a:headEnd/>
            <a:tailEnd/>
          </a:ln>
          <a:effectLst/>
        </p:spPr>
        <p:txBody>
          <a:bodyPr/>
          <a:lstStyle/>
          <a:p>
            <a:endParaRPr lang="fr-FR"/>
          </a:p>
        </p:txBody>
      </p:sp>
      <p:sp>
        <p:nvSpPr>
          <p:cNvPr id="25" name="Line 24"/>
          <p:cNvSpPr>
            <a:spLocks noChangeShapeType="1"/>
          </p:cNvSpPr>
          <p:nvPr/>
        </p:nvSpPr>
        <p:spPr bwMode="auto">
          <a:xfrm>
            <a:off x="1297018" y="5584804"/>
            <a:ext cx="7561262" cy="0"/>
          </a:xfrm>
          <a:prstGeom prst="line">
            <a:avLst/>
          </a:prstGeom>
          <a:noFill/>
          <a:ln w="9525">
            <a:solidFill>
              <a:schemeClr val="tx1"/>
            </a:solidFill>
            <a:round/>
            <a:headEnd/>
            <a:tailEnd/>
          </a:ln>
          <a:effectLst/>
        </p:spPr>
        <p:txBody>
          <a:bodyPr/>
          <a:lstStyle/>
          <a:p>
            <a:endParaRPr lang="fr-FR"/>
          </a:p>
        </p:txBody>
      </p:sp>
      <p:sp>
        <p:nvSpPr>
          <p:cNvPr id="26" name="Rectangle 25"/>
          <p:cNvSpPr>
            <a:spLocks noChangeArrowheads="1"/>
          </p:cNvSpPr>
          <p:nvPr/>
        </p:nvSpPr>
        <p:spPr bwMode="auto">
          <a:xfrm>
            <a:off x="5905530" y="3857604"/>
            <a:ext cx="649288" cy="574675"/>
          </a:xfrm>
          <a:prstGeom prst="rect">
            <a:avLst/>
          </a:prstGeom>
          <a:solidFill>
            <a:schemeClr val="hlink"/>
          </a:solidFill>
          <a:ln w="57150">
            <a:solidFill>
              <a:schemeClr val="tx1"/>
            </a:solidFill>
            <a:miter lim="800000"/>
            <a:headEnd/>
            <a:tailEnd/>
          </a:ln>
          <a:effectLst/>
        </p:spPr>
        <p:txBody>
          <a:bodyPr wrap="none" anchor="ctr"/>
          <a:lstStyle/>
          <a:p>
            <a:endParaRPr lang="fr-FR"/>
          </a:p>
        </p:txBody>
      </p:sp>
      <p:sp>
        <p:nvSpPr>
          <p:cNvPr id="27" name="Rectangle 26"/>
          <p:cNvSpPr>
            <a:spLocks noChangeArrowheads="1"/>
          </p:cNvSpPr>
          <p:nvPr/>
        </p:nvSpPr>
        <p:spPr bwMode="auto">
          <a:xfrm>
            <a:off x="5905530" y="4433867"/>
            <a:ext cx="649288"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28" name="Rectangle 27"/>
          <p:cNvSpPr>
            <a:spLocks noChangeArrowheads="1"/>
          </p:cNvSpPr>
          <p:nvPr/>
        </p:nvSpPr>
        <p:spPr bwMode="auto">
          <a:xfrm>
            <a:off x="6553230" y="3857604"/>
            <a:ext cx="576263"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29" name="Rectangle 28"/>
          <p:cNvSpPr>
            <a:spLocks noChangeArrowheads="1"/>
          </p:cNvSpPr>
          <p:nvPr/>
        </p:nvSpPr>
        <p:spPr bwMode="auto">
          <a:xfrm>
            <a:off x="5329268" y="3857604"/>
            <a:ext cx="577850"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30" name="Rectangle 29"/>
          <p:cNvSpPr>
            <a:spLocks noChangeArrowheads="1"/>
          </p:cNvSpPr>
          <p:nvPr/>
        </p:nvSpPr>
        <p:spPr bwMode="auto">
          <a:xfrm>
            <a:off x="5905530" y="3281342"/>
            <a:ext cx="649288"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31" name="Rectangle 30"/>
          <p:cNvSpPr>
            <a:spLocks noChangeArrowheads="1"/>
          </p:cNvSpPr>
          <p:nvPr/>
        </p:nvSpPr>
        <p:spPr bwMode="auto">
          <a:xfrm>
            <a:off x="2449543" y="2705079"/>
            <a:ext cx="577850" cy="574675"/>
          </a:xfrm>
          <a:prstGeom prst="rect">
            <a:avLst/>
          </a:prstGeom>
          <a:solidFill>
            <a:schemeClr val="hlink"/>
          </a:solidFill>
          <a:ln w="57150">
            <a:solidFill>
              <a:schemeClr val="tx1"/>
            </a:solidFill>
            <a:miter lim="800000"/>
            <a:headEnd/>
            <a:tailEnd/>
          </a:ln>
          <a:effectLst/>
        </p:spPr>
        <p:txBody>
          <a:bodyPr wrap="none" anchor="ctr"/>
          <a:lstStyle/>
          <a:p>
            <a:endParaRPr lang="fr-FR"/>
          </a:p>
        </p:txBody>
      </p:sp>
      <p:sp>
        <p:nvSpPr>
          <p:cNvPr id="32" name="Rectangle 31"/>
          <p:cNvSpPr>
            <a:spLocks noChangeArrowheads="1"/>
          </p:cNvSpPr>
          <p:nvPr/>
        </p:nvSpPr>
        <p:spPr bwMode="auto">
          <a:xfrm>
            <a:off x="3025805" y="2705079"/>
            <a:ext cx="576263" cy="574675"/>
          </a:xfrm>
          <a:prstGeom prst="rect">
            <a:avLst/>
          </a:prstGeom>
          <a:solidFill>
            <a:schemeClr val="hlink"/>
          </a:solidFill>
          <a:ln w="57150">
            <a:solidFill>
              <a:schemeClr val="tx1"/>
            </a:solidFill>
            <a:miter lim="800000"/>
            <a:headEnd/>
            <a:tailEnd/>
          </a:ln>
          <a:effectLst/>
        </p:spPr>
        <p:txBody>
          <a:bodyPr wrap="none" anchor="ctr"/>
          <a:lstStyle/>
          <a:p>
            <a:endParaRPr lang="fr-FR"/>
          </a:p>
        </p:txBody>
      </p:sp>
      <p:sp>
        <p:nvSpPr>
          <p:cNvPr id="33" name="Rectangle 32"/>
          <p:cNvSpPr>
            <a:spLocks noChangeArrowheads="1"/>
          </p:cNvSpPr>
          <p:nvPr/>
        </p:nvSpPr>
        <p:spPr bwMode="auto">
          <a:xfrm>
            <a:off x="3025805" y="3281342"/>
            <a:ext cx="576263" cy="574675"/>
          </a:xfrm>
          <a:prstGeom prst="rect">
            <a:avLst/>
          </a:prstGeom>
          <a:solidFill>
            <a:schemeClr val="hlink"/>
          </a:solidFill>
          <a:ln w="57150">
            <a:solidFill>
              <a:schemeClr val="tx1"/>
            </a:solidFill>
            <a:miter lim="800000"/>
            <a:headEnd/>
            <a:tailEnd/>
          </a:ln>
          <a:effectLst/>
        </p:spPr>
        <p:txBody>
          <a:bodyPr wrap="none" anchor="ctr"/>
          <a:lstStyle/>
          <a:p>
            <a:endParaRPr lang="fr-FR"/>
          </a:p>
        </p:txBody>
      </p:sp>
      <p:sp>
        <p:nvSpPr>
          <p:cNvPr id="34" name="Rectangle 33"/>
          <p:cNvSpPr>
            <a:spLocks noChangeArrowheads="1"/>
          </p:cNvSpPr>
          <p:nvPr/>
        </p:nvSpPr>
        <p:spPr bwMode="auto">
          <a:xfrm>
            <a:off x="3602068" y="2705079"/>
            <a:ext cx="577850"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35" name="Rectangle 34"/>
          <p:cNvSpPr>
            <a:spLocks noChangeArrowheads="1"/>
          </p:cNvSpPr>
          <p:nvPr/>
        </p:nvSpPr>
        <p:spPr bwMode="auto">
          <a:xfrm>
            <a:off x="3024218" y="2128817"/>
            <a:ext cx="577850"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36" name="Rectangle 35"/>
          <p:cNvSpPr>
            <a:spLocks noChangeArrowheads="1"/>
          </p:cNvSpPr>
          <p:nvPr/>
        </p:nvSpPr>
        <p:spPr bwMode="auto">
          <a:xfrm>
            <a:off x="3602068" y="3281342"/>
            <a:ext cx="577850"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37" name="Rectangle 36"/>
          <p:cNvSpPr>
            <a:spLocks noChangeArrowheads="1"/>
          </p:cNvSpPr>
          <p:nvPr/>
        </p:nvSpPr>
        <p:spPr bwMode="auto">
          <a:xfrm>
            <a:off x="3025805" y="3857604"/>
            <a:ext cx="577850"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38" name="Rectangle 37"/>
          <p:cNvSpPr>
            <a:spLocks noChangeArrowheads="1"/>
          </p:cNvSpPr>
          <p:nvPr/>
        </p:nvSpPr>
        <p:spPr bwMode="auto">
          <a:xfrm>
            <a:off x="2449543" y="3281342"/>
            <a:ext cx="577850"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39" name="Rectangle 38"/>
          <p:cNvSpPr>
            <a:spLocks noChangeArrowheads="1"/>
          </p:cNvSpPr>
          <p:nvPr/>
        </p:nvSpPr>
        <p:spPr bwMode="auto">
          <a:xfrm>
            <a:off x="2449543" y="2128817"/>
            <a:ext cx="577850"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40" name="Rectangle 39"/>
          <p:cNvSpPr>
            <a:spLocks noChangeArrowheads="1"/>
          </p:cNvSpPr>
          <p:nvPr/>
        </p:nvSpPr>
        <p:spPr bwMode="auto">
          <a:xfrm>
            <a:off x="1873280" y="2705079"/>
            <a:ext cx="577850"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41" name="Rectangle 40"/>
          <p:cNvSpPr>
            <a:spLocks noChangeArrowheads="1"/>
          </p:cNvSpPr>
          <p:nvPr/>
        </p:nvSpPr>
        <p:spPr bwMode="auto">
          <a:xfrm>
            <a:off x="5329268" y="2128817"/>
            <a:ext cx="577850"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43" name="Rectangle 42"/>
          <p:cNvSpPr>
            <a:spLocks noChangeArrowheads="1"/>
          </p:cNvSpPr>
          <p:nvPr/>
        </p:nvSpPr>
        <p:spPr bwMode="auto">
          <a:xfrm>
            <a:off x="7705755" y="4433867"/>
            <a:ext cx="577850"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44" name="Rectangle 43"/>
          <p:cNvSpPr>
            <a:spLocks noChangeArrowheads="1"/>
          </p:cNvSpPr>
          <p:nvPr/>
        </p:nvSpPr>
        <p:spPr bwMode="auto">
          <a:xfrm>
            <a:off x="7129493" y="2130404"/>
            <a:ext cx="577850"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45" name="Rectangle 44"/>
          <p:cNvSpPr>
            <a:spLocks noChangeArrowheads="1"/>
          </p:cNvSpPr>
          <p:nvPr/>
        </p:nvSpPr>
        <p:spPr bwMode="auto">
          <a:xfrm>
            <a:off x="1441480" y="5802292"/>
            <a:ext cx="577850" cy="574675"/>
          </a:xfrm>
          <a:prstGeom prst="rect">
            <a:avLst/>
          </a:prstGeom>
          <a:solidFill>
            <a:schemeClr val="folHlink"/>
          </a:solidFill>
          <a:ln w="57150">
            <a:solidFill>
              <a:schemeClr val="tx1"/>
            </a:solidFill>
            <a:miter lim="800000"/>
            <a:headEnd/>
            <a:tailEnd/>
          </a:ln>
          <a:effectLst/>
        </p:spPr>
        <p:txBody>
          <a:bodyPr wrap="none" anchor="ctr"/>
          <a:lstStyle/>
          <a:p>
            <a:endParaRPr lang="fr-FR"/>
          </a:p>
        </p:txBody>
      </p:sp>
      <p:sp>
        <p:nvSpPr>
          <p:cNvPr id="46" name="Text Box 45"/>
          <p:cNvSpPr txBox="1">
            <a:spLocks noChangeArrowheads="1"/>
          </p:cNvSpPr>
          <p:nvPr/>
        </p:nvSpPr>
        <p:spPr bwMode="auto">
          <a:xfrm>
            <a:off x="2141568" y="5945167"/>
            <a:ext cx="2489200" cy="366712"/>
          </a:xfrm>
          <a:prstGeom prst="rect">
            <a:avLst/>
          </a:prstGeom>
          <a:noFill/>
          <a:ln w="9525">
            <a:noFill/>
            <a:miter lim="800000"/>
            <a:headEnd/>
            <a:tailEnd/>
          </a:ln>
          <a:effectLst/>
        </p:spPr>
        <p:txBody>
          <a:bodyPr wrap="none">
            <a:spAutoFit/>
          </a:bodyPr>
          <a:lstStyle/>
          <a:p>
            <a:r>
              <a:rPr lang="fr-FR"/>
              <a:t>= espèce pas détectée</a:t>
            </a:r>
          </a:p>
        </p:txBody>
      </p:sp>
      <p:sp>
        <p:nvSpPr>
          <p:cNvPr id="47" name="Rectangle 46"/>
          <p:cNvSpPr>
            <a:spLocks noChangeArrowheads="1"/>
          </p:cNvSpPr>
          <p:nvPr/>
        </p:nvSpPr>
        <p:spPr bwMode="auto">
          <a:xfrm>
            <a:off x="5186393" y="5800704"/>
            <a:ext cx="576262" cy="574675"/>
          </a:xfrm>
          <a:prstGeom prst="rect">
            <a:avLst/>
          </a:prstGeom>
          <a:solidFill>
            <a:schemeClr val="hlink"/>
          </a:solidFill>
          <a:ln w="57150">
            <a:solidFill>
              <a:schemeClr val="tx1"/>
            </a:solidFill>
            <a:miter lim="800000"/>
            <a:headEnd/>
            <a:tailEnd/>
          </a:ln>
          <a:effectLst/>
        </p:spPr>
        <p:txBody>
          <a:bodyPr wrap="none" anchor="ctr"/>
          <a:lstStyle/>
          <a:p>
            <a:endParaRPr lang="fr-FR"/>
          </a:p>
        </p:txBody>
      </p:sp>
      <p:sp>
        <p:nvSpPr>
          <p:cNvPr id="48" name="Text Box 47"/>
          <p:cNvSpPr txBox="1">
            <a:spLocks noChangeArrowheads="1"/>
          </p:cNvSpPr>
          <p:nvPr/>
        </p:nvSpPr>
        <p:spPr bwMode="auto">
          <a:xfrm>
            <a:off x="5978555" y="5938817"/>
            <a:ext cx="2057400" cy="366712"/>
          </a:xfrm>
          <a:prstGeom prst="rect">
            <a:avLst/>
          </a:prstGeom>
          <a:noFill/>
          <a:ln w="9525">
            <a:noFill/>
            <a:miter lim="800000"/>
            <a:headEnd/>
            <a:tailEnd/>
          </a:ln>
          <a:effectLst/>
        </p:spPr>
        <p:txBody>
          <a:bodyPr wrap="none">
            <a:spAutoFit/>
          </a:bodyPr>
          <a:lstStyle/>
          <a:p>
            <a:r>
              <a:rPr lang="fr-FR"/>
              <a:t>= espèce détectée</a:t>
            </a:r>
          </a:p>
        </p:txBody>
      </p:sp>
      <p:sp>
        <p:nvSpPr>
          <p:cNvPr id="49" name="ZoneTexte 48"/>
          <p:cNvSpPr txBox="1"/>
          <p:nvPr/>
        </p:nvSpPr>
        <p:spPr>
          <a:xfrm>
            <a:off x="0" y="0"/>
            <a:ext cx="3499676" cy="677108"/>
          </a:xfrm>
          <a:prstGeom prst="rect">
            <a:avLst/>
          </a:prstGeom>
          <a:noFill/>
        </p:spPr>
        <p:txBody>
          <a:bodyPr wrap="none" rtlCol="0">
            <a:spAutoFit/>
          </a:bodyPr>
          <a:lstStyle/>
          <a:p>
            <a:r>
              <a:rPr lang="fr-FR" sz="3800" b="1" dirty="0" smtClean="0"/>
              <a:t>Echantillonner</a:t>
            </a:r>
            <a:endParaRPr lang="fr-FR" sz="3800" b="1"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 Box 4"/>
          <p:cNvSpPr txBox="1">
            <a:spLocks noChangeArrowheads="1"/>
          </p:cNvSpPr>
          <p:nvPr/>
        </p:nvSpPr>
        <p:spPr bwMode="auto">
          <a:xfrm>
            <a:off x="1214414" y="1822450"/>
            <a:ext cx="7461274" cy="3477875"/>
          </a:xfrm>
          <a:prstGeom prst="rect">
            <a:avLst/>
          </a:prstGeom>
          <a:noFill/>
          <a:ln w="9525">
            <a:noFill/>
            <a:miter lim="800000"/>
            <a:headEnd/>
            <a:tailEnd/>
          </a:ln>
          <a:effectLst/>
        </p:spPr>
        <p:txBody>
          <a:bodyPr wrap="square">
            <a:spAutoFit/>
          </a:bodyPr>
          <a:lstStyle/>
          <a:p>
            <a:r>
              <a:rPr lang="fr-FR" sz="2000" dirty="0"/>
              <a:t>L’échantillonnage passe nécessairement par un </a:t>
            </a:r>
            <a:r>
              <a:rPr lang="fr-FR" sz="2000" b="1" dirty="0"/>
              <a:t>tirage aléatoire </a:t>
            </a:r>
            <a:r>
              <a:rPr lang="fr-FR" sz="2000" dirty="0"/>
              <a:t>des </a:t>
            </a:r>
            <a:r>
              <a:rPr lang="fr-FR" sz="2000" dirty="0" err="1"/>
              <a:t>quadrats</a:t>
            </a:r>
            <a:r>
              <a:rPr lang="fr-FR" sz="2000" dirty="0"/>
              <a:t> prospectés ou des trajets des </a:t>
            </a:r>
            <a:r>
              <a:rPr lang="fr-FR" sz="2000" dirty="0" err="1"/>
              <a:t>transects</a:t>
            </a:r>
            <a:r>
              <a:rPr lang="fr-FR" sz="2000" dirty="0"/>
              <a:t> par exemple.</a:t>
            </a:r>
          </a:p>
          <a:p>
            <a:endParaRPr lang="fr-FR" sz="2000" dirty="0"/>
          </a:p>
          <a:p>
            <a:endParaRPr lang="fr-FR" sz="2000" dirty="0"/>
          </a:p>
          <a:p>
            <a:r>
              <a:rPr lang="fr-FR" sz="2000" dirty="0" smtClean="0">
                <a:sym typeface="Wingdings" pitchFamily="2" charset="2"/>
              </a:rPr>
              <a:t> </a:t>
            </a:r>
            <a:r>
              <a:rPr lang="fr-FR" sz="2000" dirty="0" smtClean="0"/>
              <a:t>parfois </a:t>
            </a:r>
            <a:r>
              <a:rPr lang="fr-FR" sz="2000" dirty="0"/>
              <a:t>impossible de réaliser un tirage aléatoire de zones ou de </a:t>
            </a:r>
            <a:r>
              <a:rPr lang="fr-FR" sz="2000" dirty="0" err="1"/>
              <a:t>transects</a:t>
            </a:r>
            <a:r>
              <a:rPr lang="fr-FR" sz="2000" dirty="0"/>
              <a:t>. </a:t>
            </a:r>
          </a:p>
          <a:p>
            <a:pPr marL="712788"/>
            <a:r>
              <a:rPr lang="fr-FR" sz="2000" i="1" dirty="0" smtClean="0"/>
              <a:t>ex programmes </a:t>
            </a:r>
            <a:r>
              <a:rPr lang="fr-FR" sz="2000" i="1" dirty="0"/>
              <a:t>de suivis des oiseaux le long des </a:t>
            </a:r>
            <a:r>
              <a:rPr lang="fr-FR" sz="2000" i="1" dirty="0" smtClean="0"/>
              <a:t>routes (</a:t>
            </a:r>
            <a:r>
              <a:rPr lang="fr-FR" sz="2000" i="1" dirty="0" err="1" smtClean="0"/>
              <a:t>Breeding</a:t>
            </a:r>
            <a:r>
              <a:rPr lang="fr-FR" sz="2000" i="1" dirty="0" smtClean="0"/>
              <a:t> </a:t>
            </a:r>
            <a:r>
              <a:rPr lang="fr-FR" sz="2000" i="1" dirty="0" err="1" smtClean="0"/>
              <a:t>bird</a:t>
            </a:r>
            <a:r>
              <a:rPr lang="fr-FR" sz="2000" i="1" dirty="0" smtClean="0"/>
              <a:t> </a:t>
            </a:r>
            <a:r>
              <a:rPr lang="fr-FR" sz="2000" i="1" dirty="0" err="1" smtClean="0"/>
              <a:t>survey</a:t>
            </a:r>
            <a:r>
              <a:rPr lang="fr-FR" sz="2000" i="1" dirty="0" smtClean="0"/>
              <a:t>, USA) </a:t>
            </a:r>
            <a:r>
              <a:rPr lang="fr-FR" sz="2000" i="1" dirty="0" smtClean="0">
                <a:sym typeface="Wingdings" pitchFamily="2" charset="2"/>
              </a:rPr>
              <a:t> contrainte des routes</a:t>
            </a:r>
            <a:endParaRPr lang="fr-FR" sz="2000" dirty="0"/>
          </a:p>
          <a:p>
            <a:pPr>
              <a:buFontTx/>
              <a:buChar char="-"/>
            </a:pPr>
            <a:endParaRPr lang="fr-FR" sz="2000" dirty="0"/>
          </a:p>
          <a:p>
            <a:r>
              <a:rPr lang="fr-FR" sz="2000" dirty="0"/>
              <a:t>Solution : </a:t>
            </a:r>
            <a:r>
              <a:rPr lang="fr-FR" sz="2000" b="1" dirty="0"/>
              <a:t>tirer aléatoirement parmi les possibles </a:t>
            </a:r>
            <a:r>
              <a:rPr lang="fr-FR" sz="2000" dirty="0"/>
              <a:t>mais surtout bien réfléchir à l’extrapolation des résultats !!!!</a:t>
            </a:r>
          </a:p>
        </p:txBody>
      </p:sp>
      <p:sp>
        <p:nvSpPr>
          <p:cNvPr id="48" name="Text Box 5"/>
          <p:cNvSpPr txBox="1">
            <a:spLocks noChangeArrowheads="1"/>
          </p:cNvSpPr>
          <p:nvPr/>
        </p:nvSpPr>
        <p:spPr bwMode="auto">
          <a:xfrm>
            <a:off x="1751036" y="642918"/>
            <a:ext cx="6178550" cy="549275"/>
          </a:xfrm>
          <a:prstGeom prst="rect">
            <a:avLst/>
          </a:prstGeom>
          <a:noFill/>
          <a:ln w="9525">
            <a:noFill/>
            <a:miter lim="800000"/>
            <a:headEnd/>
            <a:tailEnd/>
          </a:ln>
          <a:effectLst/>
        </p:spPr>
        <p:txBody>
          <a:bodyPr wrap="none">
            <a:spAutoFit/>
          </a:bodyPr>
          <a:lstStyle/>
          <a:p>
            <a:r>
              <a:rPr lang="fr-FR" sz="3000" b="1" dirty="0"/>
              <a:t>Echantillonnage non-aléatoire - 1</a:t>
            </a:r>
          </a:p>
        </p:txBody>
      </p:sp>
      <p:sp>
        <p:nvSpPr>
          <p:cNvPr id="5" name="ZoneTexte 4"/>
          <p:cNvSpPr txBox="1"/>
          <p:nvPr/>
        </p:nvSpPr>
        <p:spPr>
          <a:xfrm>
            <a:off x="0" y="0"/>
            <a:ext cx="3499676" cy="677108"/>
          </a:xfrm>
          <a:prstGeom prst="rect">
            <a:avLst/>
          </a:prstGeom>
          <a:noFill/>
        </p:spPr>
        <p:txBody>
          <a:bodyPr wrap="none" rtlCol="0">
            <a:spAutoFit/>
          </a:bodyPr>
          <a:lstStyle/>
          <a:p>
            <a:r>
              <a:rPr lang="fr-FR" sz="3800" b="1" dirty="0" smtClean="0"/>
              <a:t>Echantillonner</a:t>
            </a:r>
            <a:endParaRPr lang="fr-FR" sz="3800" b="1"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4"/>
          <p:cNvSpPr txBox="1">
            <a:spLocks noChangeArrowheads="1"/>
          </p:cNvSpPr>
          <p:nvPr/>
        </p:nvSpPr>
        <p:spPr bwMode="auto">
          <a:xfrm>
            <a:off x="2157445" y="792163"/>
            <a:ext cx="6178550" cy="549275"/>
          </a:xfrm>
          <a:prstGeom prst="rect">
            <a:avLst/>
          </a:prstGeom>
          <a:noFill/>
          <a:ln w="9525">
            <a:noFill/>
            <a:miter lim="800000"/>
            <a:headEnd/>
            <a:tailEnd/>
          </a:ln>
          <a:effectLst/>
        </p:spPr>
        <p:txBody>
          <a:bodyPr wrap="none">
            <a:spAutoFit/>
          </a:bodyPr>
          <a:lstStyle/>
          <a:p>
            <a:r>
              <a:rPr lang="fr-FR" sz="3000" b="1"/>
              <a:t>Echantillonnage non-aléatoire - 2</a:t>
            </a:r>
          </a:p>
        </p:txBody>
      </p:sp>
      <p:sp>
        <p:nvSpPr>
          <p:cNvPr id="4" name="Rectangle 5"/>
          <p:cNvSpPr>
            <a:spLocks noChangeArrowheads="1"/>
          </p:cNvSpPr>
          <p:nvPr/>
        </p:nvSpPr>
        <p:spPr bwMode="auto">
          <a:xfrm>
            <a:off x="933483" y="1700213"/>
            <a:ext cx="8281987" cy="1323439"/>
          </a:xfrm>
          <a:prstGeom prst="rect">
            <a:avLst/>
          </a:prstGeom>
          <a:noFill/>
          <a:ln w="9525">
            <a:noFill/>
            <a:miter lim="800000"/>
            <a:headEnd/>
            <a:tailEnd/>
          </a:ln>
          <a:effectLst/>
        </p:spPr>
        <p:txBody>
          <a:bodyPr>
            <a:spAutoFit/>
          </a:bodyPr>
          <a:lstStyle/>
          <a:p>
            <a:pPr algn="ctr"/>
            <a:r>
              <a:rPr lang="fr-FR" sz="2000" dirty="0"/>
              <a:t>La réalisation de </a:t>
            </a:r>
            <a:r>
              <a:rPr lang="fr-FR" sz="2000" dirty="0" err="1"/>
              <a:t>transects</a:t>
            </a:r>
            <a:r>
              <a:rPr lang="fr-FR" sz="2000" dirty="0"/>
              <a:t> aléatoires dans un maquis pour chercher des tortues d’Hermann est tout simplement </a:t>
            </a:r>
            <a:r>
              <a:rPr lang="fr-FR" sz="2000" dirty="0" smtClean="0"/>
              <a:t>irréaliste</a:t>
            </a:r>
          </a:p>
          <a:p>
            <a:pPr algn="ctr">
              <a:buFont typeface="Wingdings"/>
              <a:buChar char="è"/>
            </a:pPr>
            <a:r>
              <a:rPr lang="fr-FR" sz="2000" dirty="0" smtClean="0"/>
              <a:t>on </a:t>
            </a:r>
            <a:r>
              <a:rPr lang="fr-FR" sz="2000" dirty="0"/>
              <a:t>ne pourra utiliser que les sentiers </a:t>
            </a:r>
            <a:r>
              <a:rPr lang="fr-FR" sz="2000" dirty="0" smtClean="0"/>
              <a:t>existants</a:t>
            </a:r>
          </a:p>
          <a:p>
            <a:pPr algn="ctr">
              <a:buFont typeface="Wingdings"/>
              <a:buChar char="è"/>
            </a:pPr>
            <a:r>
              <a:rPr lang="fr-FR" sz="2000" b="1" dirty="0" smtClean="0"/>
              <a:t>Tirage aléatoire des sentiers</a:t>
            </a:r>
            <a:endParaRPr lang="fr-FR" sz="2000" b="1" dirty="0"/>
          </a:p>
        </p:txBody>
      </p:sp>
      <p:pic>
        <p:nvPicPr>
          <p:cNvPr id="5" name="Picture 6" descr="visoterra-maquis-corse-1871"/>
          <p:cNvPicPr>
            <a:picLocks noChangeAspect="1" noChangeArrowheads="1"/>
          </p:cNvPicPr>
          <p:nvPr/>
        </p:nvPicPr>
        <p:blipFill>
          <a:blip r:embed="rId2" cstate="print"/>
          <a:srcRect/>
          <a:stretch>
            <a:fillRect/>
          </a:stretch>
        </p:blipFill>
        <p:spPr bwMode="auto">
          <a:xfrm>
            <a:off x="1142976" y="3141663"/>
            <a:ext cx="3851275" cy="3095625"/>
          </a:xfrm>
          <a:prstGeom prst="rect">
            <a:avLst/>
          </a:prstGeom>
          <a:noFill/>
        </p:spPr>
      </p:pic>
      <p:pic>
        <p:nvPicPr>
          <p:cNvPr id="6" name="Picture 7" descr="Sans_nom"/>
          <p:cNvPicPr>
            <a:picLocks noChangeAspect="1" noChangeArrowheads="1"/>
          </p:cNvPicPr>
          <p:nvPr/>
        </p:nvPicPr>
        <p:blipFill>
          <a:blip r:embed="rId3" cstate="print"/>
          <a:srcRect/>
          <a:stretch>
            <a:fillRect/>
          </a:stretch>
        </p:blipFill>
        <p:spPr bwMode="auto">
          <a:xfrm>
            <a:off x="5065689" y="3141663"/>
            <a:ext cx="3960812" cy="3095625"/>
          </a:xfrm>
          <a:prstGeom prst="rect">
            <a:avLst/>
          </a:prstGeom>
          <a:noFill/>
        </p:spPr>
      </p:pic>
      <p:sp>
        <p:nvSpPr>
          <p:cNvPr id="7" name="ZoneTexte 6"/>
          <p:cNvSpPr txBox="1"/>
          <p:nvPr/>
        </p:nvSpPr>
        <p:spPr>
          <a:xfrm>
            <a:off x="0" y="0"/>
            <a:ext cx="3499676" cy="677108"/>
          </a:xfrm>
          <a:prstGeom prst="rect">
            <a:avLst/>
          </a:prstGeom>
          <a:noFill/>
        </p:spPr>
        <p:txBody>
          <a:bodyPr wrap="none" rtlCol="0">
            <a:spAutoFit/>
          </a:bodyPr>
          <a:lstStyle/>
          <a:p>
            <a:r>
              <a:rPr lang="fr-FR" sz="3800" b="1" dirty="0" smtClean="0"/>
              <a:t>Echantillonner</a:t>
            </a:r>
            <a:endParaRPr lang="fr-FR" sz="3800" b="1"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 Box 4"/>
          <p:cNvSpPr txBox="1">
            <a:spLocks noChangeArrowheads="1"/>
          </p:cNvSpPr>
          <p:nvPr/>
        </p:nvSpPr>
        <p:spPr bwMode="auto">
          <a:xfrm>
            <a:off x="539552" y="836712"/>
            <a:ext cx="8136136" cy="830997"/>
          </a:xfrm>
          <a:prstGeom prst="rect">
            <a:avLst/>
          </a:prstGeom>
          <a:noFill/>
          <a:ln w="9525">
            <a:noFill/>
            <a:miter lim="800000"/>
            <a:headEnd/>
            <a:tailEnd/>
          </a:ln>
          <a:effectLst/>
        </p:spPr>
        <p:txBody>
          <a:bodyPr wrap="square">
            <a:spAutoFit/>
          </a:bodyPr>
          <a:lstStyle/>
          <a:p>
            <a:r>
              <a:rPr lang="fr-FR" sz="2400" dirty="0" smtClean="0"/>
              <a:t>Faut-il utiliser les mêmes sites ou refaire un tirage au sort chaque année?</a:t>
            </a:r>
            <a:endParaRPr lang="fr-FR" sz="2400" dirty="0"/>
          </a:p>
        </p:txBody>
      </p:sp>
      <p:sp>
        <p:nvSpPr>
          <p:cNvPr id="48" name="Text Box 5"/>
          <p:cNvSpPr txBox="1">
            <a:spLocks noChangeArrowheads="1"/>
          </p:cNvSpPr>
          <p:nvPr/>
        </p:nvSpPr>
        <p:spPr bwMode="auto">
          <a:xfrm>
            <a:off x="3923928" y="0"/>
            <a:ext cx="3195875" cy="553998"/>
          </a:xfrm>
          <a:prstGeom prst="rect">
            <a:avLst/>
          </a:prstGeom>
          <a:noFill/>
          <a:ln w="9525">
            <a:noFill/>
            <a:miter lim="800000"/>
            <a:headEnd/>
            <a:tailEnd/>
          </a:ln>
          <a:effectLst/>
        </p:spPr>
        <p:txBody>
          <a:bodyPr wrap="none">
            <a:spAutoFit/>
          </a:bodyPr>
          <a:lstStyle/>
          <a:p>
            <a:r>
              <a:rPr lang="fr-FR" sz="3000" b="1" dirty="0" smtClean="0"/>
              <a:t>Réplicas temporels</a:t>
            </a:r>
            <a:endParaRPr lang="fr-FR" sz="3000" b="1" dirty="0"/>
          </a:p>
        </p:txBody>
      </p:sp>
      <p:sp>
        <p:nvSpPr>
          <p:cNvPr id="5" name="ZoneTexte 4"/>
          <p:cNvSpPr txBox="1"/>
          <p:nvPr/>
        </p:nvSpPr>
        <p:spPr>
          <a:xfrm>
            <a:off x="0" y="0"/>
            <a:ext cx="3499676" cy="677108"/>
          </a:xfrm>
          <a:prstGeom prst="rect">
            <a:avLst/>
          </a:prstGeom>
          <a:noFill/>
        </p:spPr>
        <p:txBody>
          <a:bodyPr wrap="none" rtlCol="0">
            <a:spAutoFit/>
          </a:bodyPr>
          <a:lstStyle/>
          <a:p>
            <a:r>
              <a:rPr lang="fr-FR" sz="3800" b="1" dirty="0" smtClean="0"/>
              <a:t>Echantillonner</a:t>
            </a:r>
            <a:endParaRPr lang="fr-FR" sz="3800" b="1" dirty="0"/>
          </a:p>
        </p:txBody>
      </p:sp>
      <p:sp>
        <p:nvSpPr>
          <p:cNvPr id="6" name="ZoneTexte 5"/>
          <p:cNvSpPr txBox="1"/>
          <p:nvPr/>
        </p:nvSpPr>
        <p:spPr>
          <a:xfrm>
            <a:off x="395536" y="1700808"/>
            <a:ext cx="8748464" cy="1938992"/>
          </a:xfrm>
          <a:prstGeom prst="rect">
            <a:avLst/>
          </a:prstGeom>
          <a:noFill/>
        </p:spPr>
        <p:txBody>
          <a:bodyPr wrap="square" rtlCol="0">
            <a:spAutoFit/>
          </a:bodyPr>
          <a:lstStyle/>
          <a:p>
            <a:r>
              <a:rPr lang="fr-FR" sz="2000" dirty="0" smtClean="0"/>
              <a:t>1. </a:t>
            </a:r>
            <a:r>
              <a:rPr lang="fr-FR" sz="2000" b="1" u="sng" dirty="0" smtClean="0"/>
              <a:t>Refaire un tirage au sort chaque année</a:t>
            </a:r>
            <a:r>
              <a:rPr lang="fr-FR" sz="2000" b="1" dirty="0" smtClean="0"/>
              <a:t>:</a:t>
            </a:r>
          </a:p>
          <a:p>
            <a:pPr>
              <a:buFontTx/>
              <a:buChar char="-"/>
            </a:pPr>
            <a:r>
              <a:rPr lang="fr-FR" sz="2000" dirty="0" smtClean="0"/>
              <a:t>Plus correct statistiquement (échantillons indépendants)</a:t>
            </a:r>
          </a:p>
          <a:p>
            <a:pPr>
              <a:buFontTx/>
              <a:buChar char="-"/>
            </a:pPr>
            <a:r>
              <a:rPr lang="fr-FR" sz="2000" dirty="0" smtClean="0"/>
              <a:t>permet d’avoir systématiquement une évaluation objective de l’état de la population à un instant </a:t>
            </a:r>
            <a:r>
              <a:rPr lang="fr-FR" sz="2000" i="1" dirty="0" smtClean="0"/>
              <a:t>t</a:t>
            </a:r>
            <a:r>
              <a:rPr lang="fr-FR" sz="2000" dirty="0" smtClean="0"/>
              <a:t> et de comparer ces états </a:t>
            </a:r>
            <a:r>
              <a:rPr lang="fr-FR" sz="2000" i="1" dirty="0" smtClean="0"/>
              <a:t>a posteriori</a:t>
            </a:r>
            <a:r>
              <a:rPr lang="fr-FR" sz="2000" dirty="0" smtClean="0"/>
              <a:t>. </a:t>
            </a:r>
          </a:p>
          <a:p>
            <a:r>
              <a:rPr lang="fr-FR" sz="2000" dirty="0" smtClean="0">
                <a:sym typeface="Wingdings" pitchFamily="2" charset="2"/>
              </a:rPr>
              <a:t></a:t>
            </a:r>
            <a:r>
              <a:rPr lang="fr-FR" sz="2000" dirty="0" smtClean="0"/>
              <a:t> on ne s’intéresse qu’au </a:t>
            </a:r>
            <a:r>
              <a:rPr lang="fr-FR" sz="2000" b="1" dirty="0" smtClean="0"/>
              <a:t>bilan</a:t>
            </a:r>
            <a:r>
              <a:rPr lang="fr-FR" sz="2000" dirty="0" smtClean="0"/>
              <a:t> : on a une estimation fiable de  l’abondance à  une date donnée et plus tard, mais aucune information sur le </a:t>
            </a:r>
            <a:r>
              <a:rPr lang="fr-FR" sz="2000" b="1" dirty="0" smtClean="0"/>
              <a:t>pourquoi</a:t>
            </a:r>
            <a:r>
              <a:rPr lang="fr-FR" sz="2000" dirty="0" smtClean="0"/>
              <a:t> du changement</a:t>
            </a:r>
            <a:endParaRPr lang="fr-FR" sz="2000"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 Box 4"/>
          <p:cNvSpPr txBox="1">
            <a:spLocks noChangeArrowheads="1"/>
          </p:cNvSpPr>
          <p:nvPr/>
        </p:nvSpPr>
        <p:spPr bwMode="auto">
          <a:xfrm>
            <a:off x="539552" y="836712"/>
            <a:ext cx="8136136" cy="830997"/>
          </a:xfrm>
          <a:prstGeom prst="rect">
            <a:avLst/>
          </a:prstGeom>
          <a:noFill/>
          <a:ln w="9525">
            <a:noFill/>
            <a:miter lim="800000"/>
            <a:headEnd/>
            <a:tailEnd/>
          </a:ln>
          <a:effectLst/>
        </p:spPr>
        <p:txBody>
          <a:bodyPr wrap="square">
            <a:spAutoFit/>
          </a:bodyPr>
          <a:lstStyle/>
          <a:p>
            <a:r>
              <a:rPr lang="fr-FR" sz="2400" dirty="0" smtClean="0"/>
              <a:t>Faut-il utiliser les mêmes sites ou refaire un tirage au sort chaque année?</a:t>
            </a:r>
            <a:endParaRPr lang="fr-FR" sz="2400" dirty="0"/>
          </a:p>
        </p:txBody>
      </p:sp>
      <p:sp>
        <p:nvSpPr>
          <p:cNvPr id="48" name="Text Box 5"/>
          <p:cNvSpPr txBox="1">
            <a:spLocks noChangeArrowheads="1"/>
          </p:cNvSpPr>
          <p:nvPr/>
        </p:nvSpPr>
        <p:spPr bwMode="auto">
          <a:xfrm>
            <a:off x="3923928" y="0"/>
            <a:ext cx="3195875" cy="553998"/>
          </a:xfrm>
          <a:prstGeom prst="rect">
            <a:avLst/>
          </a:prstGeom>
          <a:noFill/>
          <a:ln w="9525">
            <a:noFill/>
            <a:miter lim="800000"/>
            <a:headEnd/>
            <a:tailEnd/>
          </a:ln>
          <a:effectLst/>
        </p:spPr>
        <p:txBody>
          <a:bodyPr wrap="none">
            <a:spAutoFit/>
          </a:bodyPr>
          <a:lstStyle/>
          <a:p>
            <a:r>
              <a:rPr lang="fr-FR" sz="3000" b="1" dirty="0" smtClean="0"/>
              <a:t>Réplicas temporels</a:t>
            </a:r>
            <a:endParaRPr lang="fr-FR" sz="3000" b="1" dirty="0"/>
          </a:p>
        </p:txBody>
      </p:sp>
      <p:sp>
        <p:nvSpPr>
          <p:cNvPr id="5" name="ZoneTexte 4"/>
          <p:cNvSpPr txBox="1"/>
          <p:nvPr/>
        </p:nvSpPr>
        <p:spPr>
          <a:xfrm>
            <a:off x="0" y="0"/>
            <a:ext cx="3499676" cy="677108"/>
          </a:xfrm>
          <a:prstGeom prst="rect">
            <a:avLst/>
          </a:prstGeom>
          <a:noFill/>
        </p:spPr>
        <p:txBody>
          <a:bodyPr wrap="none" rtlCol="0">
            <a:spAutoFit/>
          </a:bodyPr>
          <a:lstStyle/>
          <a:p>
            <a:r>
              <a:rPr lang="fr-FR" sz="3800" b="1" dirty="0" smtClean="0"/>
              <a:t>Echantillonner</a:t>
            </a:r>
            <a:endParaRPr lang="fr-FR" sz="3800" b="1" dirty="0"/>
          </a:p>
        </p:txBody>
      </p:sp>
      <p:sp>
        <p:nvSpPr>
          <p:cNvPr id="6" name="ZoneTexte 5"/>
          <p:cNvSpPr txBox="1"/>
          <p:nvPr/>
        </p:nvSpPr>
        <p:spPr>
          <a:xfrm>
            <a:off x="395536" y="1700808"/>
            <a:ext cx="8748464" cy="1938992"/>
          </a:xfrm>
          <a:prstGeom prst="rect">
            <a:avLst/>
          </a:prstGeom>
          <a:noFill/>
        </p:spPr>
        <p:txBody>
          <a:bodyPr wrap="square" rtlCol="0">
            <a:spAutoFit/>
          </a:bodyPr>
          <a:lstStyle/>
          <a:p>
            <a:r>
              <a:rPr lang="fr-FR" sz="2000" dirty="0" smtClean="0"/>
              <a:t>1. </a:t>
            </a:r>
            <a:r>
              <a:rPr lang="fr-FR" sz="2000" b="1" u="sng" dirty="0" smtClean="0"/>
              <a:t>Refaire un tirage au sort chaque année</a:t>
            </a:r>
            <a:r>
              <a:rPr lang="fr-FR" sz="2000" b="1" dirty="0" smtClean="0"/>
              <a:t>:</a:t>
            </a:r>
          </a:p>
          <a:p>
            <a:pPr>
              <a:buFontTx/>
              <a:buChar char="-"/>
            </a:pPr>
            <a:r>
              <a:rPr lang="fr-FR" sz="2000" dirty="0" smtClean="0"/>
              <a:t>Plus correct statistiquement (échantillons indépendants)</a:t>
            </a:r>
          </a:p>
          <a:p>
            <a:pPr>
              <a:buFontTx/>
              <a:buChar char="-"/>
            </a:pPr>
            <a:r>
              <a:rPr lang="fr-FR" sz="2000" dirty="0" smtClean="0"/>
              <a:t>permet d’avoir systématiquement une évaluation objective de l’état de la population à un instant </a:t>
            </a:r>
            <a:r>
              <a:rPr lang="fr-FR" sz="2000" i="1" dirty="0" smtClean="0"/>
              <a:t>t</a:t>
            </a:r>
            <a:r>
              <a:rPr lang="fr-FR" sz="2000" dirty="0" smtClean="0"/>
              <a:t> et de comparer ces états </a:t>
            </a:r>
            <a:r>
              <a:rPr lang="fr-FR" sz="2000" i="1" dirty="0" smtClean="0"/>
              <a:t>a posteriori</a:t>
            </a:r>
            <a:r>
              <a:rPr lang="fr-FR" sz="2000" dirty="0" smtClean="0"/>
              <a:t>. </a:t>
            </a:r>
          </a:p>
          <a:p>
            <a:r>
              <a:rPr lang="fr-FR" sz="2000" dirty="0" smtClean="0">
                <a:sym typeface="Wingdings" pitchFamily="2" charset="2"/>
              </a:rPr>
              <a:t></a:t>
            </a:r>
            <a:r>
              <a:rPr lang="fr-FR" sz="2000" dirty="0" smtClean="0"/>
              <a:t> on ne s’intéresse qu’au </a:t>
            </a:r>
            <a:r>
              <a:rPr lang="fr-FR" sz="2000" b="1" dirty="0" smtClean="0"/>
              <a:t>bilan</a:t>
            </a:r>
            <a:r>
              <a:rPr lang="fr-FR" sz="2000" dirty="0" smtClean="0"/>
              <a:t> : on a une estimation fiable de  l’abondance à  une date donnée et plus tard, mais aucune information sur le </a:t>
            </a:r>
            <a:r>
              <a:rPr lang="fr-FR" sz="2000" b="1" dirty="0" smtClean="0"/>
              <a:t>pourquoi</a:t>
            </a:r>
            <a:r>
              <a:rPr lang="fr-FR" sz="2000" dirty="0" smtClean="0"/>
              <a:t> du changement</a:t>
            </a:r>
            <a:endParaRPr lang="fr-FR" sz="2000" dirty="0"/>
          </a:p>
        </p:txBody>
      </p:sp>
      <p:sp>
        <p:nvSpPr>
          <p:cNvPr id="7" name="ZoneTexte 6"/>
          <p:cNvSpPr txBox="1"/>
          <p:nvPr/>
        </p:nvSpPr>
        <p:spPr>
          <a:xfrm>
            <a:off x="395536" y="3717032"/>
            <a:ext cx="8748464" cy="2554545"/>
          </a:xfrm>
          <a:prstGeom prst="rect">
            <a:avLst/>
          </a:prstGeom>
          <a:noFill/>
        </p:spPr>
        <p:txBody>
          <a:bodyPr wrap="square" rtlCol="0">
            <a:spAutoFit/>
          </a:bodyPr>
          <a:lstStyle/>
          <a:p>
            <a:r>
              <a:rPr lang="fr-FR" sz="2000" dirty="0" smtClean="0"/>
              <a:t>2. </a:t>
            </a:r>
            <a:r>
              <a:rPr lang="fr-FR" sz="2000" b="1" u="sng" dirty="0" smtClean="0"/>
              <a:t>Garder les mêmes sites chaque année</a:t>
            </a:r>
            <a:r>
              <a:rPr lang="fr-FR" sz="2000" dirty="0" smtClean="0"/>
              <a:t>:</a:t>
            </a:r>
          </a:p>
          <a:p>
            <a:pPr>
              <a:buFontTx/>
              <a:buChar char="-"/>
            </a:pPr>
            <a:r>
              <a:rPr lang="fr-FR" sz="2000" dirty="0" smtClean="0"/>
              <a:t>Permet d’estimer la </a:t>
            </a:r>
            <a:r>
              <a:rPr lang="fr-FR" sz="2000" b="1" dirty="0" smtClean="0"/>
              <a:t>dynamique des sites </a:t>
            </a:r>
            <a:r>
              <a:rPr lang="fr-FR" sz="2000" dirty="0" smtClean="0"/>
              <a:t>(croissance ou décroissance locale) et la mettre en relation avec des changements sur ces sites (</a:t>
            </a:r>
            <a:r>
              <a:rPr lang="fr-FR" sz="2000" i="1" dirty="0" smtClean="0"/>
              <a:t>perturbation, mise  en  place d’une gestion, etc.</a:t>
            </a:r>
            <a:r>
              <a:rPr lang="fr-FR" sz="2000" dirty="0" smtClean="0"/>
              <a:t>). </a:t>
            </a:r>
            <a:r>
              <a:rPr lang="fr-FR" sz="2000" dirty="0" smtClean="0">
                <a:sym typeface="Wingdings" pitchFamily="2" charset="2"/>
              </a:rPr>
              <a:t></a:t>
            </a:r>
            <a:r>
              <a:rPr lang="fr-FR" sz="2000" dirty="0" smtClean="0"/>
              <a:t> on a donc accès à davantage d’information sur le </a:t>
            </a:r>
            <a:r>
              <a:rPr lang="fr-FR" sz="2000" b="1" dirty="0" smtClean="0"/>
              <a:t>fonctionnement des populations</a:t>
            </a:r>
          </a:p>
          <a:p>
            <a:pPr>
              <a:buFontTx/>
              <a:buChar char="-"/>
            </a:pPr>
            <a:r>
              <a:rPr lang="fr-FR" sz="2000" dirty="0" smtClean="0"/>
              <a:t>Problème statistique </a:t>
            </a:r>
            <a:r>
              <a:rPr lang="fr-FR" sz="2000" b="1" dirty="0" smtClean="0"/>
              <a:t>d’</a:t>
            </a:r>
            <a:r>
              <a:rPr lang="fr-FR" sz="2000" b="1" dirty="0" err="1" smtClean="0"/>
              <a:t>autocorrélation</a:t>
            </a:r>
            <a:r>
              <a:rPr lang="fr-FR" sz="2000" b="1" dirty="0" smtClean="0"/>
              <a:t> temporelle </a:t>
            </a:r>
            <a:r>
              <a:rPr lang="fr-FR" sz="2000" dirty="0" smtClean="0"/>
              <a:t>(échantillons non-indépendants)</a:t>
            </a:r>
          </a:p>
          <a:p>
            <a:pPr>
              <a:buFontTx/>
              <a:buChar char="-"/>
            </a:pPr>
            <a:r>
              <a:rPr lang="fr-FR" sz="2000" dirty="0" smtClean="0"/>
              <a:t>Mais méthodes récentes permettent de modéliser cette </a:t>
            </a:r>
            <a:r>
              <a:rPr lang="fr-FR" sz="2000" dirty="0" err="1" smtClean="0"/>
              <a:t>autocorrélation</a:t>
            </a:r>
            <a:endParaRPr lang="fr-FR" sz="2000" dirty="0" smtClean="0"/>
          </a:p>
        </p:txBody>
      </p:sp>
      <p:sp>
        <p:nvSpPr>
          <p:cNvPr id="8" name="ZoneTexte 7"/>
          <p:cNvSpPr txBox="1"/>
          <p:nvPr/>
        </p:nvSpPr>
        <p:spPr>
          <a:xfrm>
            <a:off x="539552" y="6237312"/>
            <a:ext cx="8027839" cy="400110"/>
          </a:xfrm>
          <a:prstGeom prst="rect">
            <a:avLst/>
          </a:prstGeom>
          <a:noFill/>
        </p:spPr>
        <p:txBody>
          <a:bodyPr wrap="none" rtlCol="0">
            <a:spAutoFit/>
          </a:bodyPr>
          <a:lstStyle/>
          <a:p>
            <a:r>
              <a:rPr lang="fr-FR" sz="2000" b="1" dirty="0" smtClean="0"/>
              <a:t>Méthode 2 à privilégier en général </a:t>
            </a:r>
            <a:r>
              <a:rPr lang="fr-FR" sz="2000" dirty="0" smtClean="0"/>
              <a:t>(plus d’avantages que d’inconvénients)</a:t>
            </a:r>
            <a:endParaRPr lang="fr-FR" sz="2000"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1560" y="764704"/>
            <a:ext cx="7500990" cy="1446550"/>
          </a:xfrm>
          <a:prstGeom prst="rect">
            <a:avLst/>
          </a:prstGeom>
        </p:spPr>
        <p:txBody>
          <a:bodyPr wrap="square">
            <a:spAutoFit/>
          </a:bodyPr>
          <a:lstStyle/>
          <a:p>
            <a:pPr algn="ctr"/>
            <a:r>
              <a:rPr lang="fr-FR" sz="2800" b="1" dirty="0" smtClean="0"/>
              <a:t>Estimation de taille de pop N</a:t>
            </a:r>
          </a:p>
          <a:p>
            <a:r>
              <a:rPr lang="fr-FR" sz="2000" dirty="0" smtClean="0"/>
              <a:t>- Les </a:t>
            </a:r>
            <a:r>
              <a:rPr lang="fr-FR" sz="2000" i="1" dirty="0" smtClean="0"/>
              <a:t>m</a:t>
            </a:r>
            <a:r>
              <a:rPr lang="fr-FR" sz="2000" dirty="0" smtClean="0"/>
              <a:t> échantillons sont sélectionnés aléatoirement </a:t>
            </a:r>
          </a:p>
          <a:p>
            <a:pPr>
              <a:buFontTx/>
              <a:buChar char="-"/>
            </a:pPr>
            <a:r>
              <a:rPr lang="fr-FR" sz="2000" dirty="0" smtClean="0"/>
              <a:t> Tous les individus présents sont comptés</a:t>
            </a:r>
          </a:p>
          <a:p>
            <a:pPr algn="ctr">
              <a:buFontTx/>
              <a:buChar char="-"/>
            </a:pPr>
            <a:endParaRPr lang="fr-FR" sz="2000" dirty="0"/>
          </a:p>
        </p:txBody>
      </p:sp>
      <p:sp>
        <p:nvSpPr>
          <p:cNvPr id="3" name="ZoneTexte 2"/>
          <p:cNvSpPr txBox="1"/>
          <p:nvPr/>
        </p:nvSpPr>
        <p:spPr>
          <a:xfrm>
            <a:off x="0" y="0"/>
            <a:ext cx="4273799" cy="677108"/>
          </a:xfrm>
          <a:prstGeom prst="rect">
            <a:avLst/>
          </a:prstGeom>
          <a:noFill/>
        </p:spPr>
        <p:txBody>
          <a:bodyPr wrap="none" rtlCol="0">
            <a:spAutoFit/>
          </a:bodyPr>
          <a:lstStyle/>
          <a:p>
            <a:r>
              <a:rPr lang="fr-FR" sz="3800" b="1" dirty="0" smtClean="0"/>
              <a:t>Les recensements</a:t>
            </a:r>
            <a:endParaRPr lang="fr-FR" sz="3800" b="1" dirty="0"/>
          </a:p>
        </p:txBody>
      </p:sp>
      <p:sp>
        <p:nvSpPr>
          <p:cNvPr id="4" name="Espace réservé du numéro de diapositive 3"/>
          <p:cNvSpPr>
            <a:spLocks noGrp="1"/>
          </p:cNvSpPr>
          <p:nvPr>
            <p:ph type="sldNum" sz="quarter" idx="12"/>
          </p:nvPr>
        </p:nvSpPr>
        <p:spPr>
          <a:xfrm>
            <a:off x="6553200" y="6356350"/>
            <a:ext cx="2133600" cy="365125"/>
          </a:xfrm>
        </p:spPr>
        <p:txBody>
          <a:bodyPr/>
          <a:lstStyle/>
          <a:p>
            <a:fld id="{6178E88A-C130-4E3B-8795-E4119E070133}" type="slidenum">
              <a:rPr lang="fr-FR"/>
              <a:pPr/>
              <a:t>48</a:t>
            </a:fld>
            <a:endParaRPr lang="fr-FR"/>
          </a:p>
        </p:txBody>
      </p:sp>
      <p:graphicFrame>
        <p:nvGraphicFramePr>
          <p:cNvPr id="5" name="Object 7"/>
          <p:cNvGraphicFramePr>
            <a:graphicFrameLocks noChangeAspect="1"/>
          </p:cNvGraphicFramePr>
          <p:nvPr/>
        </p:nvGraphicFramePr>
        <p:xfrm>
          <a:off x="3929058" y="2636912"/>
          <a:ext cx="1584325" cy="803275"/>
        </p:xfrm>
        <a:graphic>
          <a:graphicData uri="http://schemas.openxmlformats.org/presentationml/2006/ole">
            <mc:AlternateContent xmlns:mc="http://schemas.openxmlformats.org/markup-compatibility/2006">
              <mc:Choice xmlns:v="urn:schemas-microsoft-com:vml" Requires="v">
                <p:oleObj spid="_x0000_s151578" name="Equation" r:id="rId3" imgW="850680" imgH="431640" progId="">
                  <p:embed/>
                </p:oleObj>
              </mc:Choice>
              <mc:Fallback>
                <p:oleObj name="Equation" r:id="rId3" imgW="850680" imgH="43164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9058" y="2636912"/>
                        <a:ext cx="1584325" cy="803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9"/>
          <p:cNvGraphicFramePr>
            <a:graphicFrameLocks noChangeAspect="1"/>
          </p:cNvGraphicFramePr>
          <p:nvPr/>
        </p:nvGraphicFramePr>
        <p:xfrm>
          <a:off x="1260475" y="4754786"/>
          <a:ext cx="3240087" cy="906462"/>
        </p:xfrm>
        <a:graphic>
          <a:graphicData uri="http://schemas.openxmlformats.org/presentationml/2006/ole">
            <mc:AlternateContent xmlns:mc="http://schemas.openxmlformats.org/markup-compatibility/2006">
              <mc:Choice xmlns:v="urn:schemas-microsoft-com:vml" Requires="v">
                <p:oleObj spid="_x0000_s151579" name="Equation" r:id="rId5" imgW="1498320" imgH="419040" progId="">
                  <p:embed/>
                </p:oleObj>
              </mc:Choice>
              <mc:Fallback>
                <p:oleObj name="Equation" r:id="rId5" imgW="1498320" imgH="41904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0475" y="4754786"/>
                        <a:ext cx="3240087" cy="906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 Box 10"/>
          <p:cNvSpPr txBox="1">
            <a:spLocks noChangeArrowheads="1"/>
          </p:cNvSpPr>
          <p:nvPr/>
        </p:nvSpPr>
        <p:spPr bwMode="auto">
          <a:xfrm>
            <a:off x="827584" y="3501008"/>
            <a:ext cx="7694640" cy="707886"/>
          </a:xfrm>
          <a:prstGeom prst="rect">
            <a:avLst/>
          </a:prstGeom>
          <a:noFill/>
          <a:ln w="9525">
            <a:noFill/>
            <a:miter lim="800000"/>
            <a:headEnd/>
            <a:tailEnd/>
          </a:ln>
          <a:effectLst/>
        </p:spPr>
        <p:txBody>
          <a:bodyPr wrap="square">
            <a:spAutoFit/>
          </a:bodyPr>
          <a:lstStyle/>
          <a:p>
            <a:r>
              <a:rPr lang="fr-FR" sz="2000" dirty="0"/>
              <a:t>Avec </a:t>
            </a:r>
            <a:r>
              <a:rPr lang="fr-FR" sz="2000" i="1" dirty="0"/>
              <a:t>M</a:t>
            </a:r>
            <a:r>
              <a:rPr lang="fr-FR" sz="2000" dirty="0"/>
              <a:t> = nombre total d’unités, </a:t>
            </a:r>
            <a:r>
              <a:rPr lang="fr-FR" sz="2000" i="1" dirty="0"/>
              <a:t>m</a:t>
            </a:r>
            <a:r>
              <a:rPr lang="fr-FR" sz="2000" dirty="0"/>
              <a:t>= nb d’unités échantillonnées et </a:t>
            </a:r>
            <a:r>
              <a:rPr lang="fr-FR" sz="2000" i="1" dirty="0"/>
              <a:t>y</a:t>
            </a:r>
            <a:r>
              <a:rPr lang="fr-FR" sz="2000" dirty="0"/>
              <a:t> le nombre d’individus compté sur chaque site.</a:t>
            </a:r>
          </a:p>
        </p:txBody>
      </p:sp>
      <p:graphicFrame>
        <p:nvGraphicFramePr>
          <p:cNvPr id="8" name="Object 11"/>
          <p:cNvGraphicFramePr>
            <a:graphicFrameLocks noChangeAspect="1"/>
          </p:cNvGraphicFramePr>
          <p:nvPr/>
        </p:nvGraphicFramePr>
        <p:xfrm>
          <a:off x="6084888" y="4754786"/>
          <a:ext cx="1966912" cy="839787"/>
        </p:xfrm>
        <a:graphic>
          <a:graphicData uri="http://schemas.openxmlformats.org/presentationml/2006/ole">
            <mc:AlternateContent xmlns:mc="http://schemas.openxmlformats.org/markup-compatibility/2006">
              <mc:Choice xmlns:v="urn:schemas-microsoft-com:vml" Requires="v">
                <p:oleObj spid="_x0000_s151580" name="Equation" r:id="rId7" imgW="1041120" imgH="444240" progId="">
                  <p:embed/>
                </p:oleObj>
              </mc:Choice>
              <mc:Fallback>
                <p:oleObj name="Equation" r:id="rId7" imgW="1041120" imgH="44424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84888" y="4754786"/>
                        <a:ext cx="1966912" cy="839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 Box 12"/>
          <p:cNvSpPr txBox="1">
            <a:spLocks noChangeArrowheads="1"/>
          </p:cNvSpPr>
          <p:nvPr/>
        </p:nvSpPr>
        <p:spPr bwMode="auto">
          <a:xfrm>
            <a:off x="4787900" y="5042123"/>
            <a:ext cx="666750" cy="366713"/>
          </a:xfrm>
          <a:prstGeom prst="rect">
            <a:avLst/>
          </a:prstGeom>
          <a:noFill/>
          <a:ln w="9525">
            <a:noFill/>
            <a:miter lim="800000"/>
            <a:headEnd/>
            <a:tailEnd/>
          </a:ln>
          <a:effectLst/>
        </p:spPr>
        <p:txBody>
          <a:bodyPr wrap="none">
            <a:spAutoFit/>
          </a:bodyPr>
          <a:lstStyle/>
          <a:p>
            <a:r>
              <a:rPr lang="fr-FR"/>
              <a:t>avec</a:t>
            </a:r>
          </a:p>
        </p:txBody>
      </p:sp>
      <p:sp>
        <p:nvSpPr>
          <p:cNvPr id="10" name="Text Box 16"/>
          <p:cNvSpPr txBox="1">
            <a:spLocks noChangeArrowheads="1"/>
          </p:cNvSpPr>
          <p:nvPr/>
        </p:nvSpPr>
        <p:spPr bwMode="auto">
          <a:xfrm>
            <a:off x="827584" y="4293096"/>
            <a:ext cx="4603750" cy="366713"/>
          </a:xfrm>
          <a:prstGeom prst="rect">
            <a:avLst/>
          </a:prstGeom>
          <a:noFill/>
          <a:ln w="9525">
            <a:noFill/>
            <a:miter lim="800000"/>
            <a:headEnd/>
            <a:tailEnd/>
          </a:ln>
          <a:effectLst/>
        </p:spPr>
        <p:txBody>
          <a:bodyPr wrap="none">
            <a:spAutoFit/>
          </a:bodyPr>
          <a:lstStyle/>
          <a:p>
            <a:r>
              <a:rPr lang="fr-FR" dirty="0"/>
              <a:t>La variance de l’estimation est donnée par :</a:t>
            </a:r>
          </a:p>
        </p:txBody>
      </p:sp>
      <p:sp>
        <p:nvSpPr>
          <p:cNvPr id="11" name="Text Box 17"/>
          <p:cNvSpPr txBox="1">
            <a:spLocks noChangeArrowheads="1"/>
          </p:cNvSpPr>
          <p:nvPr/>
        </p:nvSpPr>
        <p:spPr bwMode="auto">
          <a:xfrm>
            <a:off x="755577" y="2133402"/>
            <a:ext cx="8174142" cy="400110"/>
          </a:xfrm>
          <a:prstGeom prst="rect">
            <a:avLst/>
          </a:prstGeom>
          <a:noFill/>
          <a:ln w="9525">
            <a:noFill/>
            <a:miter lim="800000"/>
            <a:headEnd/>
            <a:tailEnd/>
          </a:ln>
          <a:effectLst/>
        </p:spPr>
        <p:txBody>
          <a:bodyPr wrap="square">
            <a:spAutoFit/>
          </a:bodyPr>
          <a:lstStyle/>
          <a:p>
            <a:r>
              <a:rPr lang="fr-FR" sz="2000" dirty="0" smtClean="0"/>
              <a:t>Calculs simples </a:t>
            </a:r>
            <a:r>
              <a:rPr lang="fr-FR" sz="2000" dirty="0"/>
              <a:t>à réaliser </a:t>
            </a:r>
            <a:r>
              <a:rPr lang="fr-FR" sz="2000" dirty="0" smtClean="0"/>
              <a:t>(</a:t>
            </a:r>
            <a:r>
              <a:rPr lang="fr-FR" sz="2000" i="1" dirty="0" smtClean="0"/>
              <a:t>avec Excel</a:t>
            </a:r>
            <a:r>
              <a:rPr lang="fr-FR" sz="2000" dirty="0" smtClean="0"/>
              <a:t>), </a:t>
            </a:r>
            <a:r>
              <a:rPr lang="fr-FR" sz="2000" dirty="0"/>
              <a:t>à partir des formules </a:t>
            </a:r>
            <a:r>
              <a:rPr lang="fr-FR" sz="2000" dirty="0" smtClean="0"/>
              <a:t>:</a:t>
            </a:r>
            <a:endParaRPr lang="fr-FR" sz="2000" dirty="0"/>
          </a:p>
        </p:txBody>
      </p:sp>
      <p:sp>
        <p:nvSpPr>
          <p:cNvPr id="16" name="ZoneTexte 15"/>
          <p:cNvSpPr txBox="1"/>
          <p:nvPr/>
        </p:nvSpPr>
        <p:spPr>
          <a:xfrm>
            <a:off x="683568" y="5805264"/>
            <a:ext cx="7992888" cy="646331"/>
          </a:xfrm>
          <a:prstGeom prst="rect">
            <a:avLst/>
          </a:prstGeom>
          <a:noFill/>
        </p:spPr>
        <p:txBody>
          <a:bodyPr wrap="square" rtlCol="0">
            <a:spAutoFit/>
          </a:bodyPr>
          <a:lstStyle/>
          <a:p>
            <a:r>
              <a:rPr lang="fr-FR" dirty="0" smtClean="0">
                <a:solidFill>
                  <a:srgbClr val="FF0000"/>
                </a:solidFill>
              </a:rPr>
              <a:t>La </a:t>
            </a:r>
            <a:r>
              <a:rPr lang="fr-FR" b="1" dirty="0" smtClean="0">
                <a:solidFill>
                  <a:srgbClr val="FF0000"/>
                </a:solidFill>
              </a:rPr>
              <a:t>précision de l’estimation </a:t>
            </a:r>
            <a:r>
              <a:rPr lang="fr-FR" dirty="0" smtClean="0">
                <a:solidFill>
                  <a:srgbClr val="FF0000"/>
                </a:solidFill>
              </a:rPr>
              <a:t>est donnée par la </a:t>
            </a:r>
            <a:r>
              <a:rPr lang="fr-FR" b="1" dirty="0" smtClean="0">
                <a:solidFill>
                  <a:srgbClr val="FF0000"/>
                </a:solidFill>
              </a:rPr>
              <a:t>variance et l’écart-type</a:t>
            </a:r>
            <a:r>
              <a:rPr lang="fr-FR" dirty="0" smtClean="0">
                <a:solidFill>
                  <a:srgbClr val="FF0000"/>
                </a:solidFill>
              </a:rPr>
              <a:t>: éléments indispensables!</a:t>
            </a:r>
            <a:endParaRPr lang="fr-FR" dirty="0">
              <a:solidFill>
                <a:srgbClr val="FF0000"/>
              </a:solidFill>
            </a:endParaRPr>
          </a:p>
        </p:txBody>
      </p:sp>
      <p:cxnSp>
        <p:nvCxnSpPr>
          <p:cNvPr id="13" name="Connecteur droit avec flèche 12"/>
          <p:cNvCxnSpPr/>
          <p:nvPr/>
        </p:nvCxnSpPr>
        <p:spPr>
          <a:xfrm flipV="1">
            <a:off x="7668344" y="4509120"/>
            <a:ext cx="0"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ZoneTexte 13"/>
          <p:cNvSpPr txBox="1"/>
          <p:nvPr/>
        </p:nvSpPr>
        <p:spPr>
          <a:xfrm>
            <a:off x="6613051" y="4149080"/>
            <a:ext cx="2530949" cy="369332"/>
          </a:xfrm>
          <a:prstGeom prst="rect">
            <a:avLst/>
          </a:prstGeom>
          <a:noFill/>
        </p:spPr>
        <p:txBody>
          <a:bodyPr wrap="none" rtlCol="0">
            <a:spAutoFit/>
          </a:bodyPr>
          <a:lstStyle/>
          <a:p>
            <a:r>
              <a:rPr lang="fr-FR" dirty="0" smtClean="0">
                <a:solidFill>
                  <a:srgbClr val="0070C0"/>
                </a:solidFill>
              </a:rPr>
              <a:t>Moyenne des comptages</a:t>
            </a:r>
            <a:endParaRPr lang="fr-FR" dirty="0">
              <a:solidFill>
                <a:srgbClr val="0070C0"/>
              </a:solidFill>
            </a:endParaRPr>
          </a:p>
        </p:txBody>
      </p:sp>
    </p:spTree>
    <p:extLst>
      <p:ext uri="{BB962C8B-B14F-4D97-AF65-F5344CB8AC3E}">
        <p14:creationId xmlns:p14="http://schemas.microsoft.com/office/powerpoint/2010/main" val="154779273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0" y="0"/>
            <a:ext cx="4273799" cy="677108"/>
          </a:xfrm>
          <a:prstGeom prst="rect">
            <a:avLst/>
          </a:prstGeom>
          <a:noFill/>
        </p:spPr>
        <p:txBody>
          <a:bodyPr wrap="none" rtlCol="0">
            <a:spAutoFit/>
          </a:bodyPr>
          <a:lstStyle/>
          <a:p>
            <a:r>
              <a:rPr lang="fr-FR" sz="3800" b="1" dirty="0" smtClean="0"/>
              <a:t>Les recensements</a:t>
            </a:r>
            <a:endParaRPr lang="fr-FR" sz="3800" b="1" dirty="0"/>
          </a:p>
        </p:txBody>
      </p:sp>
      <p:sp>
        <p:nvSpPr>
          <p:cNvPr id="4" name="Espace réservé du numéro de diapositive 3"/>
          <p:cNvSpPr>
            <a:spLocks noGrp="1"/>
          </p:cNvSpPr>
          <p:nvPr>
            <p:ph type="sldNum" sz="quarter" idx="12"/>
          </p:nvPr>
        </p:nvSpPr>
        <p:spPr>
          <a:xfrm>
            <a:off x="6553200" y="6356350"/>
            <a:ext cx="2133600" cy="365125"/>
          </a:xfrm>
        </p:spPr>
        <p:txBody>
          <a:bodyPr/>
          <a:lstStyle/>
          <a:p>
            <a:fld id="{6178E88A-C130-4E3B-8795-E4119E070133}" type="slidenum">
              <a:rPr lang="fr-FR"/>
              <a:pPr/>
              <a:t>49</a:t>
            </a:fld>
            <a:endParaRPr lang="fr-FR"/>
          </a:p>
        </p:txBody>
      </p:sp>
      <p:graphicFrame>
        <p:nvGraphicFramePr>
          <p:cNvPr id="5" name="Object 7"/>
          <p:cNvGraphicFramePr>
            <a:graphicFrameLocks noChangeAspect="1"/>
          </p:cNvGraphicFramePr>
          <p:nvPr/>
        </p:nvGraphicFramePr>
        <p:xfrm>
          <a:off x="683568" y="764704"/>
          <a:ext cx="1584325" cy="803275"/>
        </p:xfrm>
        <a:graphic>
          <a:graphicData uri="http://schemas.openxmlformats.org/presentationml/2006/ole">
            <mc:AlternateContent xmlns:mc="http://schemas.openxmlformats.org/markup-compatibility/2006">
              <mc:Choice xmlns:v="urn:schemas-microsoft-com:vml" Requires="v">
                <p:oleObj spid="_x0000_s152586" name="Equation" r:id="rId3" imgW="850680" imgH="431640" progId="">
                  <p:embed/>
                </p:oleObj>
              </mc:Choice>
              <mc:Fallback>
                <p:oleObj name="Equation" r:id="rId3" imgW="850680" imgH="43164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764704"/>
                        <a:ext cx="1584325" cy="803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 Box 10"/>
          <p:cNvSpPr txBox="1">
            <a:spLocks noChangeArrowheads="1"/>
          </p:cNvSpPr>
          <p:nvPr/>
        </p:nvSpPr>
        <p:spPr bwMode="auto">
          <a:xfrm>
            <a:off x="2555776" y="764704"/>
            <a:ext cx="6336704" cy="646331"/>
          </a:xfrm>
          <a:prstGeom prst="rect">
            <a:avLst/>
          </a:prstGeom>
          <a:noFill/>
          <a:ln w="9525">
            <a:noFill/>
            <a:miter lim="800000"/>
            <a:headEnd/>
            <a:tailEnd/>
          </a:ln>
          <a:effectLst/>
        </p:spPr>
        <p:txBody>
          <a:bodyPr wrap="square">
            <a:spAutoFit/>
          </a:bodyPr>
          <a:lstStyle/>
          <a:p>
            <a:r>
              <a:rPr lang="fr-FR" dirty="0"/>
              <a:t>Avec M = nombre total d’unités, m= nb d’unités échantillonnées et y le nombre d’individus compté sur chaque site.</a:t>
            </a:r>
          </a:p>
        </p:txBody>
      </p:sp>
      <p:sp>
        <p:nvSpPr>
          <p:cNvPr id="12" name="ZoneTexte 11"/>
          <p:cNvSpPr txBox="1"/>
          <p:nvPr/>
        </p:nvSpPr>
        <p:spPr>
          <a:xfrm>
            <a:off x="323528" y="1844824"/>
            <a:ext cx="8496944" cy="923330"/>
          </a:xfrm>
          <a:prstGeom prst="rect">
            <a:avLst/>
          </a:prstGeom>
          <a:noFill/>
        </p:spPr>
        <p:txBody>
          <a:bodyPr wrap="square" rtlCol="0">
            <a:spAutoFit/>
          </a:bodyPr>
          <a:lstStyle/>
          <a:p>
            <a:r>
              <a:rPr lang="fr-FR" dirty="0" smtClean="0"/>
              <a:t>Exemple: comptage de canards sur étangs: </a:t>
            </a:r>
          </a:p>
          <a:p>
            <a:r>
              <a:rPr lang="fr-FR" dirty="0" smtClean="0"/>
              <a:t>M = 5 étangs, dont m=3 étangs échantillonnés </a:t>
            </a:r>
          </a:p>
          <a:p>
            <a:r>
              <a:rPr lang="fr-FR" dirty="0" smtClean="0"/>
              <a:t>Résultats des comptages: 8+5+2 = </a:t>
            </a:r>
            <a:r>
              <a:rPr lang="fr-FR" b="1" dirty="0" smtClean="0"/>
              <a:t>15 canards comptés</a:t>
            </a:r>
            <a:endParaRPr lang="fr-FR" b="1" dirty="0"/>
          </a:p>
        </p:txBody>
      </p:sp>
      <p:sp>
        <p:nvSpPr>
          <p:cNvPr id="13" name="ZoneTexte 12"/>
          <p:cNvSpPr txBox="1"/>
          <p:nvPr/>
        </p:nvSpPr>
        <p:spPr>
          <a:xfrm>
            <a:off x="323528" y="2996952"/>
            <a:ext cx="5256583" cy="923330"/>
          </a:xfrm>
          <a:prstGeom prst="rect">
            <a:avLst/>
          </a:prstGeom>
          <a:noFill/>
        </p:spPr>
        <p:txBody>
          <a:bodyPr wrap="square" rtlCol="0">
            <a:spAutoFit/>
          </a:bodyPr>
          <a:lstStyle/>
          <a:p>
            <a:r>
              <a:rPr lang="fr-FR" dirty="0" smtClean="0"/>
              <a:t>Estimation de la Taille de population sur les 5 étangs ? (dont 2 étangs non comptés)</a:t>
            </a:r>
          </a:p>
          <a:p>
            <a:r>
              <a:rPr lang="fr-FR" dirty="0" smtClean="0"/>
              <a:t>N = ?</a:t>
            </a:r>
            <a:endParaRPr lang="fr-FR" b="1" dirty="0"/>
          </a:p>
        </p:txBody>
      </p:sp>
      <p:sp>
        <p:nvSpPr>
          <p:cNvPr id="16" name="Ellipse 15"/>
          <p:cNvSpPr/>
          <p:nvPr/>
        </p:nvSpPr>
        <p:spPr>
          <a:xfrm>
            <a:off x="7524328" y="1628800"/>
            <a:ext cx="1296144"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8 canards</a:t>
            </a:r>
            <a:endParaRPr lang="fr-FR" dirty="0"/>
          </a:p>
        </p:txBody>
      </p:sp>
      <p:sp>
        <p:nvSpPr>
          <p:cNvPr id="22" name="Ellipse 21"/>
          <p:cNvSpPr/>
          <p:nvPr/>
        </p:nvSpPr>
        <p:spPr>
          <a:xfrm>
            <a:off x="6156176" y="2492896"/>
            <a:ext cx="1296144"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2 canards</a:t>
            </a:r>
            <a:endParaRPr lang="fr-FR" dirty="0"/>
          </a:p>
        </p:txBody>
      </p:sp>
      <p:sp>
        <p:nvSpPr>
          <p:cNvPr id="23" name="Ellipse 22"/>
          <p:cNvSpPr/>
          <p:nvPr/>
        </p:nvSpPr>
        <p:spPr>
          <a:xfrm>
            <a:off x="7847856" y="2636912"/>
            <a:ext cx="1296144"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rgbClr val="FFC000"/>
                </a:solidFill>
              </a:rPr>
              <a:t>Non compté</a:t>
            </a:r>
            <a:endParaRPr lang="fr-FR" dirty="0">
              <a:solidFill>
                <a:srgbClr val="FFC000"/>
              </a:solidFill>
            </a:endParaRPr>
          </a:p>
        </p:txBody>
      </p:sp>
      <p:sp>
        <p:nvSpPr>
          <p:cNvPr id="24" name="Ellipse 23"/>
          <p:cNvSpPr/>
          <p:nvPr/>
        </p:nvSpPr>
        <p:spPr>
          <a:xfrm>
            <a:off x="7668344" y="4149080"/>
            <a:ext cx="1296144"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5 canards</a:t>
            </a:r>
            <a:endParaRPr lang="fr-FR" dirty="0"/>
          </a:p>
        </p:txBody>
      </p:sp>
      <p:sp>
        <p:nvSpPr>
          <p:cNvPr id="25" name="Ellipse 24"/>
          <p:cNvSpPr/>
          <p:nvPr/>
        </p:nvSpPr>
        <p:spPr>
          <a:xfrm>
            <a:off x="6876256" y="3429000"/>
            <a:ext cx="1296144"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rgbClr val="FFC000"/>
                </a:solidFill>
              </a:rPr>
              <a:t>Non compté</a:t>
            </a:r>
            <a:endParaRPr lang="fr-FR" dirty="0">
              <a:solidFill>
                <a:srgbClr val="FFC000"/>
              </a:solidFill>
            </a:endParaRPr>
          </a:p>
        </p:txBody>
      </p:sp>
    </p:spTree>
    <p:extLst>
      <p:ext uri="{BB962C8B-B14F-4D97-AF65-F5344CB8AC3E}">
        <p14:creationId xmlns:p14="http://schemas.microsoft.com/office/powerpoint/2010/main" val="269496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1297018" y="1708161"/>
            <a:ext cx="7632700" cy="3292475"/>
          </a:xfrm>
          <a:prstGeom prst="rect">
            <a:avLst/>
          </a:prstGeom>
          <a:noFill/>
          <a:ln w="9525">
            <a:noFill/>
            <a:miter lim="800000"/>
            <a:headEnd/>
            <a:tailEnd/>
          </a:ln>
          <a:effectLst/>
        </p:spPr>
        <p:txBody>
          <a:bodyPr>
            <a:spAutoFit/>
          </a:bodyPr>
          <a:lstStyle/>
          <a:p>
            <a:r>
              <a:rPr lang="fr-FR" sz="2000" dirty="0"/>
              <a:t>Conduit à la mise en place de </a:t>
            </a:r>
            <a:r>
              <a:rPr lang="fr-FR" sz="2000" b="1" dirty="0"/>
              <a:t>protection de l’espèce</a:t>
            </a:r>
            <a:r>
              <a:rPr lang="fr-FR" sz="2000" dirty="0"/>
              <a:t>…</a:t>
            </a:r>
          </a:p>
          <a:p>
            <a:endParaRPr lang="fr-FR" sz="2000" dirty="0"/>
          </a:p>
          <a:p>
            <a:r>
              <a:rPr lang="fr-FR" sz="2000" dirty="0"/>
              <a:t>…en essayant de </a:t>
            </a:r>
            <a:r>
              <a:rPr lang="fr-FR" sz="2000" b="1" dirty="0"/>
              <a:t>réduire les causes du déclin</a:t>
            </a:r>
          </a:p>
          <a:p>
            <a:r>
              <a:rPr lang="fr-FR" sz="2000" dirty="0"/>
              <a:t>		- interdiction chasse</a:t>
            </a:r>
          </a:p>
          <a:p>
            <a:r>
              <a:rPr lang="fr-FR" sz="2000" dirty="0"/>
              <a:t>		- élimination prédateurs</a:t>
            </a:r>
          </a:p>
          <a:p>
            <a:r>
              <a:rPr lang="fr-FR" sz="2000" dirty="0"/>
              <a:t>		- interdiction des pesticides</a:t>
            </a:r>
          </a:p>
          <a:p>
            <a:r>
              <a:rPr lang="fr-FR" sz="2000" dirty="0"/>
              <a:t>		- …</a:t>
            </a:r>
          </a:p>
          <a:p>
            <a:endParaRPr lang="fr-FR" sz="2000" dirty="0"/>
          </a:p>
          <a:p>
            <a:r>
              <a:rPr lang="fr-FR" sz="2000" dirty="0"/>
              <a:t>…et/ou en </a:t>
            </a:r>
            <a:r>
              <a:rPr lang="fr-FR" sz="2000" b="1" dirty="0"/>
              <a:t>renforçant les effectifs </a:t>
            </a:r>
            <a:r>
              <a:rPr lang="fr-FR" sz="2000" dirty="0"/>
              <a:t>(élevages et relâchés)</a:t>
            </a:r>
          </a:p>
          <a:p>
            <a:pPr>
              <a:spcBef>
                <a:spcPct val="50000"/>
              </a:spcBef>
            </a:pPr>
            <a:endParaRPr lang="fr-FR" sz="2000" dirty="0"/>
          </a:p>
        </p:txBody>
      </p:sp>
      <p:sp>
        <p:nvSpPr>
          <p:cNvPr id="4" name="Text Box 6"/>
          <p:cNvSpPr txBox="1">
            <a:spLocks noChangeArrowheads="1"/>
          </p:cNvSpPr>
          <p:nvPr/>
        </p:nvSpPr>
        <p:spPr bwMode="auto">
          <a:xfrm>
            <a:off x="1214414" y="5287980"/>
            <a:ext cx="7583516" cy="707886"/>
          </a:xfrm>
          <a:prstGeom prst="rect">
            <a:avLst/>
          </a:prstGeom>
          <a:noFill/>
          <a:ln w="9525">
            <a:noFill/>
            <a:miter lim="800000"/>
            <a:headEnd/>
            <a:tailEnd/>
          </a:ln>
          <a:effectLst/>
        </p:spPr>
        <p:txBody>
          <a:bodyPr wrap="square">
            <a:spAutoFit/>
          </a:bodyPr>
          <a:lstStyle/>
          <a:p>
            <a:pPr algn="ctr"/>
            <a:r>
              <a:rPr lang="fr-FR" sz="2000" b="1" dirty="0"/>
              <a:t>Si les </a:t>
            </a:r>
            <a:r>
              <a:rPr lang="fr-FR" sz="2000" b="1" dirty="0">
                <a:solidFill>
                  <a:srgbClr val="FF0000"/>
                </a:solidFill>
              </a:rPr>
              <a:t>causes de déclin sont bien identifiées</a:t>
            </a:r>
            <a:r>
              <a:rPr lang="fr-FR" sz="2000" b="1" dirty="0"/>
              <a:t>, leur suppression assure généralement la restauration de la </a:t>
            </a:r>
            <a:r>
              <a:rPr lang="fr-FR" sz="2000" b="1" dirty="0" smtClean="0"/>
              <a:t>population.</a:t>
            </a:r>
            <a:endParaRPr lang="fr-FR" sz="2000" b="1" dirty="0"/>
          </a:p>
        </p:txBody>
      </p:sp>
      <p:sp>
        <p:nvSpPr>
          <p:cNvPr id="5" name="ZoneTexte 4"/>
          <p:cNvSpPr txBox="1"/>
          <p:nvPr/>
        </p:nvSpPr>
        <p:spPr>
          <a:xfrm rot="16200000">
            <a:off x="-1037158" y="4823317"/>
            <a:ext cx="3037113" cy="677108"/>
          </a:xfrm>
          <a:prstGeom prst="rect">
            <a:avLst/>
          </a:prstGeom>
          <a:noFill/>
        </p:spPr>
        <p:txBody>
          <a:bodyPr wrap="none" rtlCol="0">
            <a:spAutoFit/>
          </a:bodyPr>
          <a:lstStyle/>
          <a:p>
            <a:r>
              <a:rPr lang="fr-FR" sz="3800" b="1" dirty="0" smtClean="0"/>
              <a:t>Introduction</a:t>
            </a:r>
            <a:endParaRPr lang="fr-FR" sz="3800" b="1" dirty="0"/>
          </a:p>
        </p:txBody>
      </p:sp>
      <p:sp>
        <p:nvSpPr>
          <p:cNvPr id="6" name="ZoneTexte 5"/>
          <p:cNvSpPr txBox="1"/>
          <p:nvPr/>
        </p:nvSpPr>
        <p:spPr>
          <a:xfrm>
            <a:off x="683568" y="404664"/>
            <a:ext cx="8064324" cy="523220"/>
          </a:xfrm>
          <a:prstGeom prst="rect">
            <a:avLst/>
          </a:prstGeom>
          <a:noFill/>
        </p:spPr>
        <p:txBody>
          <a:bodyPr wrap="none" rtlCol="0">
            <a:spAutoFit/>
          </a:bodyPr>
          <a:lstStyle/>
          <a:p>
            <a:r>
              <a:rPr lang="fr-FR" sz="2800" b="1" dirty="0" smtClean="0"/>
              <a:t>La gestion des population: une science quantitative…</a:t>
            </a:r>
            <a:endParaRPr lang="fr-FR" sz="2800" b="1"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0" y="0"/>
            <a:ext cx="4273799" cy="677108"/>
          </a:xfrm>
          <a:prstGeom prst="rect">
            <a:avLst/>
          </a:prstGeom>
          <a:noFill/>
        </p:spPr>
        <p:txBody>
          <a:bodyPr wrap="none" rtlCol="0">
            <a:spAutoFit/>
          </a:bodyPr>
          <a:lstStyle/>
          <a:p>
            <a:r>
              <a:rPr lang="fr-FR" sz="3800" b="1" dirty="0" smtClean="0"/>
              <a:t>Les recensements</a:t>
            </a:r>
            <a:endParaRPr lang="fr-FR" sz="3800" b="1" dirty="0"/>
          </a:p>
        </p:txBody>
      </p:sp>
      <p:sp>
        <p:nvSpPr>
          <p:cNvPr id="4" name="Espace réservé du numéro de diapositive 3"/>
          <p:cNvSpPr>
            <a:spLocks noGrp="1"/>
          </p:cNvSpPr>
          <p:nvPr>
            <p:ph type="sldNum" sz="quarter" idx="12"/>
          </p:nvPr>
        </p:nvSpPr>
        <p:spPr>
          <a:xfrm>
            <a:off x="6553200" y="6356350"/>
            <a:ext cx="2133600" cy="365125"/>
          </a:xfrm>
        </p:spPr>
        <p:txBody>
          <a:bodyPr/>
          <a:lstStyle/>
          <a:p>
            <a:fld id="{6178E88A-C130-4E3B-8795-E4119E070133}" type="slidenum">
              <a:rPr lang="fr-FR"/>
              <a:pPr/>
              <a:t>50</a:t>
            </a:fld>
            <a:endParaRPr lang="fr-FR"/>
          </a:p>
        </p:txBody>
      </p:sp>
      <p:graphicFrame>
        <p:nvGraphicFramePr>
          <p:cNvPr id="5" name="Object 7"/>
          <p:cNvGraphicFramePr>
            <a:graphicFrameLocks noChangeAspect="1"/>
          </p:cNvGraphicFramePr>
          <p:nvPr/>
        </p:nvGraphicFramePr>
        <p:xfrm>
          <a:off x="683568" y="764704"/>
          <a:ext cx="1584325" cy="803275"/>
        </p:xfrm>
        <a:graphic>
          <a:graphicData uri="http://schemas.openxmlformats.org/presentationml/2006/ole">
            <mc:AlternateContent xmlns:mc="http://schemas.openxmlformats.org/markup-compatibility/2006">
              <mc:Choice xmlns:v="urn:schemas-microsoft-com:vml" Requires="v">
                <p:oleObj spid="_x0000_s153610" name="Equation" r:id="rId3" imgW="850680" imgH="431640" progId="">
                  <p:embed/>
                </p:oleObj>
              </mc:Choice>
              <mc:Fallback>
                <p:oleObj name="Equation" r:id="rId3" imgW="850680" imgH="43164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764704"/>
                        <a:ext cx="1584325" cy="803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 Box 10"/>
          <p:cNvSpPr txBox="1">
            <a:spLocks noChangeArrowheads="1"/>
          </p:cNvSpPr>
          <p:nvPr/>
        </p:nvSpPr>
        <p:spPr bwMode="auto">
          <a:xfrm>
            <a:off x="2555776" y="764704"/>
            <a:ext cx="6336704" cy="646331"/>
          </a:xfrm>
          <a:prstGeom prst="rect">
            <a:avLst/>
          </a:prstGeom>
          <a:noFill/>
          <a:ln w="9525">
            <a:noFill/>
            <a:miter lim="800000"/>
            <a:headEnd/>
            <a:tailEnd/>
          </a:ln>
          <a:effectLst/>
        </p:spPr>
        <p:txBody>
          <a:bodyPr wrap="square">
            <a:spAutoFit/>
          </a:bodyPr>
          <a:lstStyle/>
          <a:p>
            <a:r>
              <a:rPr lang="fr-FR" dirty="0"/>
              <a:t>Avec M = nombre total d’unités, m= nb d’unités échantillonnées et y le nombre d’individus compté sur chaque site.</a:t>
            </a:r>
          </a:p>
        </p:txBody>
      </p:sp>
      <p:sp>
        <p:nvSpPr>
          <p:cNvPr id="12" name="ZoneTexte 11"/>
          <p:cNvSpPr txBox="1"/>
          <p:nvPr/>
        </p:nvSpPr>
        <p:spPr>
          <a:xfrm>
            <a:off x="323528" y="1844824"/>
            <a:ext cx="8496944" cy="923330"/>
          </a:xfrm>
          <a:prstGeom prst="rect">
            <a:avLst/>
          </a:prstGeom>
          <a:noFill/>
        </p:spPr>
        <p:txBody>
          <a:bodyPr wrap="square" rtlCol="0">
            <a:spAutoFit/>
          </a:bodyPr>
          <a:lstStyle/>
          <a:p>
            <a:r>
              <a:rPr lang="fr-FR" dirty="0" smtClean="0"/>
              <a:t>Exemple: comptage de canards sur étangs: </a:t>
            </a:r>
          </a:p>
          <a:p>
            <a:r>
              <a:rPr lang="fr-FR" dirty="0" smtClean="0"/>
              <a:t>M = 5 étangs, dont m=3 étangs échantillonnés </a:t>
            </a:r>
          </a:p>
          <a:p>
            <a:r>
              <a:rPr lang="fr-FR" dirty="0" smtClean="0"/>
              <a:t>Résultats des comptages: 8+5+2 = </a:t>
            </a:r>
            <a:r>
              <a:rPr lang="fr-FR" b="1" dirty="0" smtClean="0"/>
              <a:t>15 canards comptés</a:t>
            </a:r>
            <a:endParaRPr lang="fr-FR" b="1" dirty="0"/>
          </a:p>
        </p:txBody>
      </p:sp>
      <p:sp>
        <p:nvSpPr>
          <p:cNvPr id="13" name="ZoneTexte 12"/>
          <p:cNvSpPr txBox="1"/>
          <p:nvPr/>
        </p:nvSpPr>
        <p:spPr>
          <a:xfrm>
            <a:off x="323528" y="2996952"/>
            <a:ext cx="5256583" cy="923330"/>
          </a:xfrm>
          <a:prstGeom prst="rect">
            <a:avLst/>
          </a:prstGeom>
          <a:noFill/>
        </p:spPr>
        <p:txBody>
          <a:bodyPr wrap="square" rtlCol="0">
            <a:spAutoFit/>
          </a:bodyPr>
          <a:lstStyle/>
          <a:p>
            <a:r>
              <a:rPr lang="fr-FR" dirty="0" smtClean="0"/>
              <a:t>Estimation de la Taille de population sur les 5 étangs ? (dont 2 étangs non comptés)</a:t>
            </a:r>
          </a:p>
          <a:p>
            <a:r>
              <a:rPr lang="fr-FR" dirty="0" smtClean="0"/>
              <a:t>N = 5 x (8+2+5) / 3 = </a:t>
            </a:r>
            <a:r>
              <a:rPr lang="fr-FR" b="1" dirty="0" smtClean="0"/>
              <a:t>25 canards estimés </a:t>
            </a:r>
            <a:endParaRPr lang="fr-FR" b="1" dirty="0"/>
          </a:p>
        </p:txBody>
      </p:sp>
      <p:sp>
        <p:nvSpPr>
          <p:cNvPr id="16" name="Ellipse 15"/>
          <p:cNvSpPr/>
          <p:nvPr/>
        </p:nvSpPr>
        <p:spPr>
          <a:xfrm>
            <a:off x="7524328" y="1628800"/>
            <a:ext cx="1296144"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8 canards</a:t>
            </a:r>
            <a:endParaRPr lang="fr-FR" dirty="0"/>
          </a:p>
        </p:txBody>
      </p:sp>
      <p:sp>
        <p:nvSpPr>
          <p:cNvPr id="22" name="Ellipse 21"/>
          <p:cNvSpPr/>
          <p:nvPr/>
        </p:nvSpPr>
        <p:spPr>
          <a:xfrm>
            <a:off x="6156176" y="2492896"/>
            <a:ext cx="1296144"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2 canards</a:t>
            </a:r>
            <a:endParaRPr lang="fr-FR" dirty="0"/>
          </a:p>
        </p:txBody>
      </p:sp>
      <p:sp>
        <p:nvSpPr>
          <p:cNvPr id="23" name="Ellipse 22"/>
          <p:cNvSpPr/>
          <p:nvPr/>
        </p:nvSpPr>
        <p:spPr>
          <a:xfrm>
            <a:off x="7847856" y="2636912"/>
            <a:ext cx="1296144"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rgbClr val="FFC000"/>
                </a:solidFill>
              </a:rPr>
              <a:t>Non compté</a:t>
            </a:r>
            <a:endParaRPr lang="fr-FR" dirty="0">
              <a:solidFill>
                <a:srgbClr val="FFC000"/>
              </a:solidFill>
            </a:endParaRPr>
          </a:p>
        </p:txBody>
      </p:sp>
      <p:sp>
        <p:nvSpPr>
          <p:cNvPr id="24" name="Ellipse 23"/>
          <p:cNvSpPr/>
          <p:nvPr/>
        </p:nvSpPr>
        <p:spPr>
          <a:xfrm>
            <a:off x="7668344" y="4149080"/>
            <a:ext cx="1296144"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5 canards</a:t>
            </a:r>
            <a:endParaRPr lang="fr-FR" dirty="0"/>
          </a:p>
        </p:txBody>
      </p:sp>
      <p:sp>
        <p:nvSpPr>
          <p:cNvPr id="25" name="Ellipse 24"/>
          <p:cNvSpPr/>
          <p:nvPr/>
        </p:nvSpPr>
        <p:spPr>
          <a:xfrm>
            <a:off x="6876256" y="3429000"/>
            <a:ext cx="1296144"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rgbClr val="FFC000"/>
                </a:solidFill>
              </a:rPr>
              <a:t>Non compté</a:t>
            </a:r>
            <a:endParaRPr lang="fr-FR" dirty="0">
              <a:solidFill>
                <a:srgbClr val="FFC000"/>
              </a:solidFill>
            </a:endParaRPr>
          </a:p>
        </p:txBody>
      </p:sp>
    </p:spTree>
    <p:extLst>
      <p:ext uri="{BB962C8B-B14F-4D97-AF65-F5344CB8AC3E}">
        <p14:creationId xmlns:p14="http://schemas.microsoft.com/office/powerpoint/2010/main" val="2323565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0" y="0"/>
            <a:ext cx="4273799" cy="677108"/>
          </a:xfrm>
          <a:prstGeom prst="rect">
            <a:avLst/>
          </a:prstGeom>
          <a:noFill/>
        </p:spPr>
        <p:txBody>
          <a:bodyPr wrap="none" rtlCol="0">
            <a:spAutoFit/>
          </a:bodyPr>
          <a:lstStyle/>
          <a:p>
            <a:r>
              <a:rPr lang="fr-FR" sz="3800" b="1" dirty="0" smtClean="0"/>
              <a:t>Les recensements</a:t>
            </a:r>
            <a:endParaRPr lang="fr-FR" sz="3800" b="1" dirty="0"/>
          </a:p>
        </p:txBody>
      </p:sp>
      <p:sp>
        <p:nvSpPr>
          <p:cNvPr id="4" name="Espace réservé du numéro de diapositive 3"/>
          <p:cNvSpPr>
            <a:spLocks noGrp="1"/>
          </p:cNvSpPr>
          <p:nvPr>
            <p:ph type="sldNum" sz="quarter" idx="12"/>
          </p:nvPr>
        </p:nvSpPr>
        <p:spPr>
          <a:xfrm>
            <a:off x="6553200" y="6356350"/>
            <a:ext cx="2133600" cy="365125"/>
          </a:xfrm>
        </p:spPr>
        <p:txBody>
          <a:bodyPr/>
          <a:lstStyle/>
          <a:p>
            <a:fld id="{6178E88A-C130-4E3B-8795-E4119E070133}" type="slidenum">
              <a:rPr lang="fr-FR"/>
              <a:pPr/>
              <a:t>51</a:t>
            </a:fld>
            <a:endParaRPr lang="fr-FR"/>
          </a:p>
        </p:txBody>
      </p:sp>
      <p:graphicFrame>
        <p:nvGraphicFramePr>
          <p:cNvPr id="5" name="Object 7"/>
          <p:cNvGraphicFramePr>
            <a:graphicFrameLocks noChangeAspect="1"/>
          </p:cNvGraphicFramePr>
          <p:nvPr/>
        </p:nvGraphicFramePr>
        <p:xfrm>
          <a:off x="683568" y="764704"/>
          <a:ext cx="1584325" cy="803275"/>
        </p:xfrm>
        <a:graphic>
          <a:graphicData uri="http://schemas.openxmlformats.org/presentationml/2006/ole">
            <mc:AlternateContent xmlns:mc="http://schemas.openxmlformats.org/markup-compatibility/2006">
              <mc:Choice xmlns:v="urn:schemas-microsoft-com:vml" Requires="v">
                <p:oleObj spid="_x0000_s154650" name="Equation" r:id="rId3" imgW="850680" imgH="431640" progId="">
                  <p:embed/>
                </p:oleObj>
              </mc:Choice>
              <mc:Fallback>
                <p:oleObj name="Equation" r:id="rId3" imgW="850680" imgH="43164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764704"/>
                        <a:ext cx="1584325" cy="803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 Box 10"/>
          <p:cNvSpPr txBox="1">
            <a:spLocks noChangeArrowheads="1"/>
          </p:cNvSpPr>
          <p:nvPr/>
        </p:nvSpPr>
        <p:spPr bwMode="auto">
          <a:xfrm>
            <a:off x="2555776" y="764704"/>
            <a:ext cx="6336704" cy="646331"/>
          </a:xfrm>
          <a:prstGeom prst="rect">
            <a:avLst/>
          </a:prstGeom>
          <a:noFill/>
          <a:ln w="9525">
            <a:noFill/>
            <a:miter lim="800000"/>
            <a:headEnd/>
            <a:tailEnd/>
          </a:ln>
          <a:effectLst/>
        </p:spPr>
        <p:txBody>
          <a:bodyPr wrap="square">
            <a:spAutoFit/>
          </a:bodyPr>
          <a:lstStyle/>
          <a:p>
            <a:r>
              <a:rPr lang="fr-FR" dirty="0"/>
              <a:t>Avec M = nombre total d’unités, m= nb d’unités échantillonnées et y le nombre d’individus compté sur chaque site.</a:t>
            </a:r>
          </a:p>
        </p:txBody>
      </p:sp>
      <p:sp>
        <p:nvSpPr>
          <p:cNvPr id="12" name="ZoneTexte 11"/>
          <p:cNvSpPr txBox="1"/>
          <p:nvPr/>
        </p:nvSpPr>
        <p:spPr>
          <a:xfrm>
            <a:off x="323528" y="1844824"/>
            <a:ext cx="8496944" cy="923330"/>
          </a:xfrm>
          <a:prstGeom prst="rect">
            <a:avLst/>
          </a:prstGeom>
          <a:noFill/>
        </p:spPr>
        <p:txBody>
          <a:bodyPr wrap="square" rtlCol="0">
            <a:spAutoFit/>
          </a:bodyPr>
          <a:lstStyle/>
          <a:p>
            <a:r>
              <a:rPr lang="fr-FR" dirty="0" smtClean="0"/>
              <a:t>Exemple: comptage de canards sur étangs: </a:t>
            </a:r>
          </a:p>
          <a:p>
            <a:r>
              <a:rPr lang="fr-FR" dirty="0" smtClean="0"/>
              <a:t>M = 5 étangs, dont m=3 étangs échantillonnés </a:t>
            </a:r>
          </a:p>
          <a:p>
            <a:r>
              <a:rPr lang="fr-FR" dirty="0" smtClean="0"/>
              <a:t>Résultats des comptages: 8+5+2 = </a:t>
            </a:r>
            <a:r>
              <a:rPr lang="fr-FR" b="1" dirty="0" smtClean="0"/>
              <a:t>15 canards comptés</a:t>
            </a:r>
            <a:endParaRPr lang="fr-FR" b="1" dirty="0"/>
          </a:p>
        </p:txBody>
      </p:sp>
      <p:sp>
        <p:nvSpPr>
          <p:cNvPr id="13" name="ZoneTexte 12"/>
          <p:cNvSpPr txBox="1"/>
          <p:nvPr/>
        </p:nvSpPr>
        <p:spPr>
          <a:xfrm>
            <a:off x="323529" y="2996952"/>
            <a:ext cx="5040560" cy="923330"/>
          </a:xfrm>
          <a:prstGeom prst="rect">
            <a:avLst/>
          </a:prstGeom>
          <a:noFill/>
        </p:spPr>
        <p:txBody>
          <a:bodyPr wrap="square" rtlCol="0">
            <a:spAutoFit/>
          </a:bodyPr>
          <a:lstStyle/>
          <a:p>
            <a:r>
              <a:rPr lang="fr-FR" dirty="0" smtClean="0"/>
              <a:t>Estimation de la Taille de population sur les 5 étangs (dont 2 étangs non comptés)</a:t>
            </a:r>
          </a:p>
          <a:p>
            <a:r>
              <a:rPr lang="fr-FR" dirty="0" smtClean="0"/>
              <a:t>N = 5 x (8+2+5) / 3 = </a:t>
            </a:r>
            <a:r>
              <a:rPr lang="fr-FR" b="1" dirty="0" smtClean="0"/>
              <a:t>25 canards estimés </a:t>
            </a:r>
            <a:endParaRPr lang="fr-FR" b="1" dirty="0"/>
          </a:p>
        </p:txBody>
      </p:sp>
      <p:sp>
        <p:nvSpPr>
          <p:cNvPr id="15" name="ZoneTexte 14"/>
          <p:cNvSpPr txBox="1"/>
          <p:nvPr/>
        </p:nvSpPr>
        <p:spPr>
          <a:xfrm>
            <a:off x="2123728" y="6309320"/>
            <a:ext cx="3678764" cy="369332"/>
          </a:xfrm>
          <a:prstGeom prst="rect">
            <a:avLst/>
          </a:prstGeom>
          <a:noFill/>
        </p:spPr>
        <p:txBody>
          <a:bodyPr wrap="none" rtlCol="0">
            <a:spAutoFit/>
          </a:bodyPr>
          <a:lstStyle/>
          <a:p>
            <a:r>
              <a:rPr lang="fr-FR" dirty="0" smtClean="0"/>
              <a:t>soit écart-type (=racine² variance) = </a:t>
            </a:r>
            <a:r>
              <a:rPr lang="fr-FR" b="1" dirty="0" smtClean="0"/>
              <a:t>?</a:t>
            </a:r>
            <a:endParaRPr lang="fr-FR" b="1" dirty="0"/>
          </a:p>
        </p:txBody>
      </p:sp>
      <p:sp>
        <p:nvSpPr>
          <p:cNvPr id="16" name="Ellipse 15"/>
          <p:cNvSpPr/>
          <p:nvPr/>
        </p:nvSpPr>
        <p:spPr>
          <a:xfrm>
            <a:off x="7524328" y="1628800"/>
            <a:ext cx="1296144"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8 canards</a:t>
            </a:r>
            <a:endParaRPr lang="fr-FR" dirty="0"/>
          </a:p>
        </p:txBody>
      </p:sp>
      <p:sp>
        <p:nvSpPr>
          <p:cNvPr id="22" name="Ellipse 21"/>
          <p:cNvSpPr/>
          <p:nvPr/>
        </p:nvSpPr>
        <p:spPr>
          <a:xfrm>
            <a:off x="6156176" y="2492896"/>
            <a:ext cx="1296144"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2 canards</a:t>
            </a:r>
            <a:endParaRPr lang="fr-FR" dirty="0"/>
          </a:p>
        </p:txBody>
      </p:sp>
      <p:sp>
        <p:nvSpPr>
          <p:cNvPr id="23" name="Ellipse 22"/>
          <p:cNvSpPr/>
          <p:nvPr/>
        </p:nvSpPr>
        <p:spPr>
          <a:xfrm>
            <a:off x="7847856" y="2636912"/>
            <a:ext cx="1296144"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rgbClr val="FFC000"/>
                </a:solidFill>
              </a:rPr>
              <a:t>Non compté</a:t>
            </a:r>
            <a:endParaRPr lang="fr-FR" dirty="0">
              <a:solidFill>
                <a:srgbClr val="FFC000"/>
              </a:solidFill>
            </a:endParaRPr>
          </a:p>
        </p:txBody>
      </p:sp>
      <p:sp>
        <p:nvSpPr>
          <p:cNvPr id="24" name="Ellipse 23"/>
          <p:cNvSpPr/>
          <p:nvPr/>
        </p:nvSpPr>
        <p:spPr>
          <a:xfrm>
            <a:off x="7668344" y="4149080"/>
            <a:ext cx="1296144"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5 canards</a:t>
            </a:r>
            <a:endParaRPr lang="fr-FR" dirty="0"/>
          </a:p>
        </p:txBody>
      </p:sp>
      <p:sp>
        <p:nvSpPr>
          <p:cNvPr id="25" name="Ellipse 24"/>
          <p:cNvSpPr/>
          <p:nvPr/>
        </p:nvSpPr>
        <p:spPr>
          <a:xfrm>
            <a:off x="6876256" y="3429000"/>
            <a:ext cx="1296144"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rgbClr val="FFC000"/>
                </a:solidFill>
              </a:rPr>
              <a:t>Non compté</a:t>
            </a:r>
            <a:endParaRPr lang="fr-FR" dirty="0">
              <a:solidFill>
                <a:srgbClr val="FFC000"/>
              </a:solidFill>
            </a:endParaRPr>
          </a:p>
        </p:txBody>
      </p:sp>
      <p:graphicFrame>
        <p:nvGraphicFramePr>
          <p:cNvPr id="21" name="Object 9"/>
          <p:cNvGraphicFramePr>
            <a:graphicFrameLocks noChangeAspect="1"/>
          </p:cNvGraphicFramePr>
          <p:nvPr/>
        </p:nvGraphicFramePr>
        <p:xfrm>
          <a:off x="251520" y="4250730"/>
          <a:ext cx="3240087" cy="906462"/>
        </p:xfrm>
        <a:graphic>
          <a:graphicData uri="http://schemas.openxmlformats.org/presentationml/2006/ole">
            <mc:AlternateContent xmlns:mc="http://schemas.openxmlformats.org/markup-compatibility/2006">
              <mc:Choice xmlns:v="urn:schemas-microsoft-com:vml" Requires="v">
                <p:oleObj spid="_x0000_s154651" name="Equation" r:id="rId5" imgW="1498320" imgH="419040" progId="">
                  <p:embed/>
                </p:oleObj>
              </mc:Choice>
              <mc:Fallback>
                <p:oleObj name="Equation" r:id="rId5" imgW="1498320" imgH="41904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520" y="4250730"/>
                        <a:ext cx="3240087" cy="906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Object 11"/>
          <p:cNvGraphicFramePr>
            <a:graphicFrameLocks noChangeAspect="1"/>
          </p:cNvGraphicFramePr>
          <p:nvPr/>
        </p:nvGraphicFramePr>
        <p:xfrm>
          <a:off x="4427984" y="4317405"/>
          <a:ext cx="1966912" cy="839787"/>
        </p:xfrm>
        <a:graphic>
          <a:graphicData uri="http://schemas.openxmlformats.org/presentationml/2006/ole">
            <mc:AlternateContent xmlns:mc="http://schemas.openxmlformats.org/markup-compatibility/2006">
              <mc:Choice xmlns:v="urn:schemas-microsoft-com:vml" Requires="v">
                <p:oleObj spid="_x0000_s154652" name="Equation" r:id="rId7" imgW="1041120" imgH="444240" progId="">
                  <p:embed/>
                </p:oleObj>
              </mc:Choice>
              <mc:Fallback>
                <p:oleObj name="Equation" r:id="rId7" imgW="1041120" imgH="44424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7984" y="4317405"/>
                        <a:ext cx="1966912" cy="839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 name="Text Box 12"/>
          <p:cNvSpPr txBox="1">
            <a:spLocks noChangeArrowheads="1"/>
          </p:cNvSpPr>
          <p:nvPr/>
        </p:nvSpPr>
        <p:spPr bwMode="auto">
          <a:xfrm>
            <a:off x="3778945" y="4538067"/>
            <a:ext cx="666750" cy="366713"/>
          </a:xfrm>
          <a:prstGeom prst="rect">
            <a:avLst/>
          </a:prstGeom>
          <a:noFill/>
          <a:ln w="9525">
            <a:noFill/>
            <a:miter lim="800000"/>
            <a:headEnd/>
            <a:tailEnd/>
          </a:ln>
          <a:effectLst/>
        </p:spPr>
        <p:txBody>
          <a:bodyPr wrap="none">
            <a:spAutoFit/>
          </a:bodyPr>
          <a:lstStyle/>
          <a:p>
            <a:r>
              <a:rPr lang="fr-FR"/>
              <a:t>avec</a:t>
            </a:r>
          </a:p>
        </p:txBody>
      </p:sp>
      <p:sp>
        <p:nvSpPr>
          <p:cNvPr id="29" name="Text Box 16"/>
          <p:cNvSpPr txBox="1">
            <a:spLocks noChangeArrowheads="1"/>
          </p:cNvSpPr>
          <p:nvPr/>
        </p:nvSpPr>
        <p:spPr bwMode="auto">
          <a:xfrm>
            <a:off x="268347" y="3808396"/>
            <a:ext cx="4603750" cy="366713"/>
          </a:xfrm>
          <a:prstGeom prst="rect">
            <a:avLst/>
          </a:prstGeom>
          <a:noFill/>
          <a:ln w="9525">
            <a:noFill/>
            <a:miter lim="800000"/>
            <a:headEnd/>
            <a:tailEnd/>
          </a:ln>
          <a:effectLst/>
        </p:spPr>
        <p:txBody>
          <a:bodyPr wrap="none">
            <a:spAutoFit/>
          </a:bodyPr>
          <a:lstStyle/>
          <a:p>
            <a:r>
              <a:rPr lang="fr-FR" dirty="0"/>
              <a:t>La variance de l’estimation est donnée par :</a:t>
            </a:r>
          </a:p>
        </p:txBody>
      </p:sp>
      <p:sp>
        <p:nvSpPr>
          <p:cNvPr id="34" name="ZoneTexte 33"/>
          <p:cNvSpPr txBox="1"/>
          <p:nvPr/>
        </p:nvSpPr>
        <p:spPr>
          <a:xfrm>
            <a:off x="4283968" y="5589240"/>
            <a:ext cx="1702710" cy="369332"/>
          </a:xfrm>
          <a:prstGeom prst="rect">
            <a:avLst/>
          </a:prstGeom>
          <a:noFill/>
        </p:spPr>
        <p:txBody>
          <a:bodyPr wrap="none" rtlCol="0">
            <a:spAutoFit/>
          </a:bodyPr>
          <a:lstStyle/>
          <a:p>
            <a:r>
              <a:rPr lang="fr-FR" dirty="0" smtClean="0"/>
              <a:t>Donc Var (N) = ?</a:t>
            </a:r>
            <a:endParaRPr lang="fr-FR" dirty="0"/>
          </a:p>
        </p:txBody>
      </p:sp>
    </p:spTree>
    <p:extLst>
      <p:ext uri="{BB962C8B-B14F-4D97-AF65-F5344CB8AC3E}">
        <p14:creationId xmlns:p14="http://schemas.microsoft.com/office/powerpoint/2010/main" val="140246718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0" y="0"/>
            <a:ext cx="4273799" cy="677108"/>
          </a:xfrm>
          <a:prstGeom prst="rect">
            <a:avLst/>
          </a:prstGeom>
          <a:noFill/>
        </p:spPr>
        <p:txBody>
          <a:bodyPr wrap="none" rtlCol="0">
            <a:spAutoFit/>
          </a:bodyPr>
          <a:lstStyle/>
          <a:p>
            <a:r>
              <a:rPr lang="fr-FR" sz="3800" b="1" dirty="0" smtClean="0"/>
              <a:t>Les recensements</a:t>
            </a:r>
            <a:endParaRPr lang="fr-FR" sz="3800" b="1" dirty="0"/>
          </a:p>
        </p:txBody>
      </p:sp>
      <p:sp>
        <p:nvSpPr>
          <p:cNvPr id="4" name="Espace réservé du numéro de diapositive 3"/>
          <p:cNvSpPr>
            <a:spLocks noGrp="1"/>
          </p:cNvSpPr>
          <p:nvPr>
            <p:ph type="sldNum" sz="quarter" idx="12"/>
          </p:nvPr>
        </p:nvSpPr>
        <p:spPr>
          <a:xfrm>
            <a:off x="6553200" y="6356350"/>
            <a:ext cx="2133600" cy="365125"/>
          </a:xfrm>
        </p:spPr>
        <p:txBody>
          <a:bodyPr/>
          <a:lstStyle/>
          <a:p>
            <a:fld id="{6178E88A-C130-4E3B-8795-E4119E070133}" type="slidenum">
              <a:rPr lang="fr-FR"/>
              <a:pPr/>
              <a:t>52</a:t>
            </a:fld>
            <a:endParaRPr lang="fr-FR"/>
          </a:p>
        </p:txBody>
      </p:sp>
      <p:graphicFrame>
        <p:nvGraphicFramePr>
          <p:cNvPr id="5" name="Object 7"/>
          <p:cNvGraphicFramePr>
            <a:graphicFrameLocks noChangeAspect="1"/>
          </p:cNvGraphicFramePr>
          <p:nvPr/>
        </p:nvGraphicFramePr>
        <p:xfrm>
          <a:off x="683568" y="764704"/>
          <a:ext cx="1584325" cy="803275"/>
        </p:xfrm>
        <a:graphic>
          <a:graphicData uri="http://schemas.openxmlformats.org/presentationml/2006/ole">
            <mc:AlternateContent xmlns:mc="http://schemas.openxmlformats.org/markup-compatibility/2006">
              <mc:Choice xmlns:v="urn:schemas-microsoft-com:vml" Requires="v">
                <p:oleObj spid="_x0000_s155674" name="Equation" r:id="rId3" imgW="850680" imgH="431640" progId="">
                  <p:embed/>
                </p:oleObj>
              </mc:Choice>
              <mc:Fallback>
                <p:oleObj name="Equation" r:id="rId3" imgW="850680" imgH="43164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764704"/>
                        <a:ext cx="1584325" cy="803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 Box 10"/>
          <p:cNvSpPr txBox="1">
            <a:spLocks noChangeArrowheads="1"/>
          </p:cNvSpPr>
          <p:nvPr/>
        </p:nvSpPr>
        <p:spPr bwMode="auto">
          <a:xfrm>
            <a:off x="2555776" y="764704"/>
            <a:ext cx="6336704" cy="646331"/>
          </a:xfrm>
          <a:prstGeom prst="rect">
            <a:avLst/>
          </a:prstGeom>
          <a:noFill/>
          <a:ln w="9525">
            <a:noFill/>
            <a:miter lim="800000"/>
            <a:headEnd/>
            <a:tailEnd/>
          </a:ln>
          <a:effectLst/>
        </p:spPr>
        <p:txBody>
          <a:bodyPr wrap="square">
            <a:spAutoFit/>
          </a:bodyPr>
          <a:lstStyle/>
          <a:p>
            <a:r>
              <a:rPr lang="fr-FR" dirty="0"/>
              <a:t>Avec M = nombre total d’unités, m= nb d’unités échantillonnées et y le nombre d’individus compté sur chaque site.</a:t>
            </a:r>
          </a:p>
        </p:txBody>
      </p:sp>
      <p:sp>
        <p:nvSpPr>
          <p:cNvPr id="12" name="ZoneTexte 11"/>
          <p:cNvSpPr txBox="1"/>
          <p:nvPr/>
        </p:nvSpPr>
        <p:spPr>
          <a:xfrm>
            <a:off x="323528" y="1844824"/>
            <a:ext cx="8496944" cy="923330"/>
          </a:xfrm>
          <a:prstGeom prst="rect">
            <a:avLst/>
          </a:prstGeom>
          <a:noFill/>
        </p:spPr>
        <p:txBody>
          <a:bodyPr wrap="square" rtlCol="0">
            <a:spAutoFit/>
          </a:bodyPr>
          <a:lstStyle/>
          <a:p>
            <a:r>
              <a:rPr lang="fr-FR" dirty="0" smtClean="0"/>
              <a:t>Exemple: comptage de canards sur étangs: </a:t>
            </a:r>
          </a:p>
          <a:p>
            <a:r>
              <a:rPr lang="fr-FR" dirty="0" smtClean="0"/>
              <a:t>M = 5 étangs, dont m=3 étangs échantillonnés </a:t>
            </a:r>
          </a:p>
          <a:p>
            <a:r>
              <a:rPr lang="fr-FR" dirty="0" smtClean="0"/>
              <a:t>Résultats des comptages: 8+5+2 = </a:t>
            </a:r>
            <a:r>
              <a:rPr lang="fr-FR" b="1" dirty="0" smtClean="0"/>
              <a:t>15 canards comptés</a:t>
            </a:r>
            <a:endParaRPr lang="fr-FR" b="1" dirty="0"/>
          </a:p>
        </p:txBody>
      </p:sp>
      <p:sp>
        <p:nvSpPr>
          <p:cNvPr id="13" name="ZoneTexte 12"/>
          <p:cNvSpPr txBox="1"/>
          <p:nvPr/>
        </p:nvSpPr>
        <p:spPr>
          <a:xfrm>
            <a:off x="323529" y="2996952"/>
            <a:ext cx="5040560" cy="923330"/>
          </a:xfrm>
          <a:prstGeom prst="rect">
            <a:avLst/>
          </a:prstGeom>
          <a:noFill/>
        </p:spPr>
        <p:txBody>
          <a:bodyPr wrap="square" rtlCol="0">
            <a:spAutoFit/>
          </a:bodyPr>
          <a:lstStyle/>
          <a:p>
            <a:r>
              <a:rPr lang="fr-FR" dirty="0" smtClean="0"/>
              <a:t>Estimation de la Taille de population sur les 5 étangs (dont 2 étangs non comptés)</a:t>
            </a:r>
          </a:p>
          <a:p>
            <a:r>
              <a:rPr lang="fr-FR" dirty="0" smtClean="0"/>
              <a:t>N = 5 x (8+2+5) / 3 = </a:t>
            </a:r>
            <a:r>
              <a:rPr lang="fr-FR" b="1" dirty="0" smtClean="0"/>
              <a:t>25 canards estimés </a:t>
            </a:r>
            <a:endParaRPr lang="fr-FR" b="1" dirty="0"/>
          </a:p>
        </p:txBody>
      </p:sp>
      <p:sp>
        <p:nvSpPr>
          <p:cNvPr id="15" name="ZoneTexte 14"/>
          <p:cNvSpPr txBox="1"/>
          <p:nvPr/>
        </p:nvSpPr>
        <p:spPr>
          <a:xfrm>
            <a:off x="2123728" y="6309320"/>
            <a:ext cx="4711739" cy="369332"/>
          </a:xfrm>
          <a:prstGeom prst="rect">
            <a:avLst/>
          </a:prstGeom>
          <a:noFill/>
        </p:spPr>
        <p:txBody>
          <a:bodyPr wrap="none" rtlCol="0">
            <a:spAutoFit/>
          </a:bodyPr>
          <a:lstStyle/>
          <a:p>
            <a:r>
              <a:rPr lang="fr-FR" dirty="0" smtClean="0"/>
              <a:t>soit écart-type (=racine² variance) = </a:t>
            </a:r>
            <a:r>
              <a:rPr lang="fr-FR" b="1" dirty="0" smtClean="0"/>
              <a:t>5.5 canards </a:t>
            </a:r>
            <a:endParaRPr lang="fr-FR" b="1" dirty="0"/>
          </a:p>
        </p:txBody>
      </p:sp>
      <p:sp>
        <p:nvSpPr>
          <p:cNvPr id="16" name="Ellipse 15"/>
          <p:cNvSpPr/>
          <p:nvPr/>
        </p:nvSpPr>
        <p:spPr>
          <a:xfrm>
            <a:off x="7524328" y="1628800"/>
            <a:ext cx="1296144"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8 canards</a:t>
            </a:r>
            <a:endParaRPr lang="fr-FR" dirty="0"/>
          </a:p>
        </p:txBody>
      </p:sp>
      <p:sp>
        <p:nvSpPr>
          <p:cNvPr id="22" name="Ellipse 21"/>
          <p:cNvSpPr/>
          <p:nvPr/>
        </p:nvSpPr>
        <p:spPr>
          <a:xfrm>
            <a:off x="6156176" y="2492896"/>
            <a:ext cx="1296144"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2 canards</a:t>
            </a:r>
            <a:endParaRPr lang="fr-FR" dirty="0"/>
          </a:p>
        </p:txBody>
      </p:sp>
      <p:sp>
        <p:nvSpPr>
          <p:cNvPr id="23" name="Ellipse 22"/>
          <p:cNvSpPr/>
          <p:nvPr/>
        </p:nvSpPr>
        <p:spPr>
          <a:xfrm>
            <a:off x="7847856" y="2636912"/>
            <a:ext cx="1296144"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rgbClr val="FFC000"/>
                </a:solidFill>
              </a:rPr>
              <a:t>Non compté</a:t>
            </a:r>
            <a:endParaRPr lang="fr-FR" dirty="0">
              <a:solidFill>
                <a:srgbClr val="FFC000"/>
              </a:solidFill>
            </a:endParaRPr>
          </a:p>
        </p:txBody>
      </p:sp>
      <p:sp>
        <p:nvSpPr>
          <p:cNvPr id="24" name="Ellipse 23"/>
          <p:cNvSpPr/>
          <p:nvPr/>
        </p:nvSpPr>
        <p:spPr>
          <a:xfrm>
            <a:off x="7668344" y="4149080"/>
            <a:ext cx="1296144"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5 canards</a:t>
            </a:r>
            <a:endParaRPr lang="fr-FR" dirty="0"/>
          </a:p>
        </p:txBody>
      </p:sp>
      <p:sp>
        <p:nvSpPr>
          <p:cNvPr id="25" name="Ellipse 24"/>
          <p:cNvSpPr/>
          <p:nvPr/>
        </p:nvSpPr>
        <p:spPr>
          <a:xfrm>
            <a:off x="6876256" y="3429000"/>
            <a:ext cx="1296144"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rgbClr val="FFC000"/>
                </a:solidFill>
              </a:rPr>
              <a:t>Non compté</a:t>
            </a:r>
            <a:endParaRPr lang="fr-FR" dirty="0">
              <a:solidFill>
                <a:srgbClr val="FFC000"/>
              </a:solidFill>
            </a:endParaRPr>
          </a:p>
        </p:txBody>
      </p:sp>
      <p:graphicFrame>
        <p:nvGraphicFramePr>
          <p:cNvPr id="21" name="Object 9"/>
          <p:cNvGraphicFramePr>
            <a:graphicFrameLocks noChangeAspect="1"/>
          </p:cNvGraphicFramePr>
          <p:nvPr/>
        </p:nvGraphicFramePr>
        <p:xfrm>
          <a:off x="251520" y="4250730"/>
          <a:ext cx="3240087" cy="906462"/>
        </p:xfrm>
        <a:graphic>
          <a:graphicData uri="http://schemas.openxmlformats.org/presentationml/2006/ole">
            <mc:AlternateContent xmlns:mc="http://schemas.openxmlformats.org/markup-compatibility/2006">
              <mc:Choice xmlns:v="urn:schemas-microsoft-com:vml" Requires="v">
                <p:oleObj spid="_x0000_s155675" name="Equation" r:id="rId5" imgW="1498320" imgH="419040" progId="">
                  <p:embed/>
                </p:oleObj>
              </mc:Choice>
              <mc:Fallback>
                <p:oleObj name="Equation" r:id="rId5" imgW="1498320" imgH="41904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520" y="4250730"/>
                        <a:ext cx="3240087" cy="906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Object 11"/>
          <p:cNvGraphicFramePr>
            <a:graphicFrameLocks noChangeAspect="1"/>
          </p:cNvGraphicFramePr>
          <p:nvPr/>
        </p:nvGraphicFramePr>
        <p:xfrm>
          <a:off x="4427984" y="4317405"/>
          <a:ext cx="1966912" cy="839787"/>
        </p:xfrm>
        <a:graphic>
          <a:graphicData uri="http://schemas.openxmlformats.org/presentationml/2006/ole">
            <mc:AlternateContent xmlns:mc="http://schemas.openxmlformats.org/markup-compatibility/2006">
              <mc:Choice xmlns:v="urn:schemas-microsoft-com:vml" Requires="v">
                <p:oleObj spid="_x0000_s155676" name="Equation" r:id="rId7" imgW="1041120" imgH="444240" progId="">
                  <p:embed/>
                </p:oleObj>
              </mc:Choice>
              <mc:Fallback>
                <p:oleObj name="Equation" r:id="rId7" imgW="1041120" imgH="44424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7984" y="4317405"/>
                        <a:ext cx="1966912" cy="839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 name="Text Box 12"/>
          <p:cNvSpPr txBox="1">
            <a:spLocks noChangeArrowheads="1"/>
          </p:cNvSpPr>
          <p:nvPr/>
        </p:nvSpPr>
        <p:spPr bwMode="auto">
          <a:xfrm>
            <a:off x="3778945" y="4538067"/>
            <a:ext cx="666750" cy="366713"/>
          </a:xfrm>
          <a:prstGeom prst="rect">
            <a:avLst/>
          </a:prstGeom>
          <a:noFill/>
          <a:ln w="9525">
            <a:noFill/>
            <a:miter lim="800000"/>
            <a:headEnd/>
            <a:tailEnd/>
          </a:ln>
          <a:effectLst/>
        </p:spPr>
        <p:txBody>
          <a:bodyPr wrap="none">
            <a:spAutoFit/>
          </a:bodyPr>
          <a:lstStyle/>
          <a:p>
            <a:r>
              <a:rPr lang="fr-FR"/>
              <a:t>avec</a:t>
            </a:r>
          </a:p>
        </p:txBody>
      </p:sp>
      <p:sp>
        <p:nvSpPr>
          <p:cNvPr id="29" name="Text Box 16"/>
          <p:cNvSpPr txBox="1">
            <a:spLocks noChangeArrowheads="1"/>
          </p:cNvSpPr>
          <p:nvPr/>
        </p:nvSpPr>
        <p:spPr bwMode="auto">
          <a:xfrm>
            <a:off x="268347" y="3808396"/>
            <a:ext cx="4603750" cy="366713"/>
          </a:xfrm>
          <a:prstGeom prst="rect">
            <a:avLst/>
          </a:prstGeom>
          <a:noFill/>
          <a:ln w="9525">
            <a:noFill/>
            <a:miter lim="800000"/>
            <a:headEnd/>
            <a:tailEnd/>
          </a:ln>
          <a:effectLst/>
        </p:spPr>
        <p:txBody>
          <a:bodyPr wrap="none">
            <a:spAutoFit/>
          </a:bodyPr>
          <a:lstStyle/>
          <a:p>
            <a:r>
              <a:rPr lang="fr-FR" dirty="0"/>
              <a:t>La variance de l’estimation est donnée par :</a:t>
            </a:r>
          </a:p>
        </p:txBody>
      </p:sp>
      <p:sp>
        <p:nvSpPr>
          <p:cNvPr id="18" name="ZoneTexte 17"/>
          <p:cNvSpPr txBox="1"/>
          <p:nvPr/>
        </p:nvSpPr>
        <p:spPr>
          <a:xfrm>
            <a:off x="323528" y="5445224"/>
            <a:ext cx="3042821" cy="369332"/>
          </a:xfrm>
          <a:prstGeom prst="rect">
            <a:avLst/>
          </a:prstGeom>
          <a:noFill/>
        </p:spPr>
        <p:txBody>
          <a:bodyPr wrap="none" rtlCol="0">
            <a:spAutoFit/>
          </a:bodyPr>
          <a:lstStyle/>
          <a:p>
            <a:r>
              <a:rPr lang="fr-FR" dirty="0" smtClean="0">
                <a:solidFill>
                  <a:srgbClr val="0070C0"/>
                </a:solidFill>
              </a:rPr>
              <a:t>S² = (8-5)² + (2-5)² + (5-5)²   = 9</a:t>
            </a:r>
            <a:endParaRPr lang="fr-FR" dirty="0">
              <a:solidFill>
                <a:srgbClr val="0070C0"/>
              </a:solidFill>
            </a:endParaRPr>
          </a:p>
        </p:txBody>
      </p:sp>
      <p:sp>
        <p:nvSpPr>
          <p:cNvPr id="19" name="ZoneTexte 18"/>
          <p:cNvSpPr txBox="1"/>
          <p:nvPr/>
        </p:nvSpPr>
        <p:spPr>
          <a:xfrm>
            <a:off x="1331640" y="5805264"/>
            <a:ext cx="489236" cy="369332"/>
          </a:xfrm>
          <a:prstGeom prst="rect">
            <a:avLst/>
          </a:prstGeom>
          <a:noFill/>
        </p:spPr>
        <p:txBody>
          <a:bodyPr wrap="none" rtlCol="0">
            <a:spAutoFit/>
          </a:bodyPr>
          <a:lstStyle/>
          <a:p>
            <a:r>
              <a:rPr lang="fr-FR" dirty="0" smtClean="0">
                <a:solidFill>
                  <a:srgbClr val="0070C0"/>
                </a:solidFill>
              </a:rPr>
              <a:t>3-1</a:t>
            </a:r>
            <a:endParaRPr lang="fr-FR" dirty="0">
              <a:solidFill>
                <a:srgbClr val="0070C0"/>
              </a:solidFill>
            </a:endParaRPr>
          </a:p>
        </p:txBody>
      </p:sp>
      <p:cxnSp>
        <p:nvCxnSpPr>
          <p:cNvPr id="26" name="Connecteur droit 25"/>
          <p:cNvCxnSpPr/>
          <p:nvPr/>
        </p:nvCxnSpPr>
        <p:spPr>
          <a:xfrm>
            <a:off x="755576" y="5805264"/>
            <a:ext cx="20882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ZoneTexte 33"/>
          <p:cNvSpPr txBox="1"/>
          <p:nvPr/>
        </p:nvSpPr>
        <p:spPr>
          <a:xfrm>
            <a:off x="4283968" y="5589240"/>
            <a:ext cx="3663182" cy="369332"/>
          </a:xfrm>
          <a:prstGeom prst="rect">
            <a:avLst/>
          </a:prstGeom>
          <a:noFill/>
        </p:spPr>
        <p:txBody>
          <a:bodyPr wrap="none" rtlCol="0">
            <a:spAutoFit/>
          </a:bodyPr>
          <a:lstStyle/>
          <a:p>
            <a:r>
              <a:rPr lang="fr-FR" dirty="0" smtClean="0"/>
              <a:t>Donc Var (N) = 5² x </a:t>
            </a:r>
            <a:r>
              <a:rPr lang="fr-FR" dirty="0" smtClean="0">
                <a:solidFill>
                  <a:srgbClr val="0070C0"/>
                </a:solidFill>
              </a:rPr>
              <a:t>9</a:t>
            </a:r>
            <a:r>
              <a:rPr lang="fr-FR" dirty="0" smtClean="0"/>
              <a:t> /3 x (1-3/5) = 30</a:t>
            </a:r>
            <a:endParaRPr lang="fr-FR" dirty="0"/>
          </a:p>
        </p:txBody>
      </p:sp>
    </p:spTree>
    <p:extLst>
      <p:ext uri="{BB962C8B-B14F-4D97-AF65-F5344CB8AC3E}">
        <p14:creationId xmlns:p14="http://schemas.microsoft.com/office/powerpoint/2010/main" val="378703210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0" y="0"/>
            <a:ext cx="4273799" cy="677108"/>
          </a:xfrm>
          <a:prstGeom prst="rect">
            <a:avLst/>
          </a:prstGeom>
          <a:noFill/>
        </p:spPr>
        <p:txBody>
          <a:bodyPr wrap="none" rtlCol="0">
            <a:spAutoFit/>
          </a:bodyPr>
          <a:lstStyle/>
          <a:p>
            <a:r>
              <a:rPr lang="fr-FR" sz="3800" b="1" dirty="0" smtClean="0"/>
              <a:t>Les recensements</a:t>
            </a:r>
            <a:endParaRPr lang="fr-FR" sz="3800" b="1" dirty="0"/>
          </a:p>
        </p:txBody>
      </p:sp>
      <p:sp>
        <p:nvSpPr>
          <p:cNvPr id="4" name="Espace réservé du numéro de diapositive 3"/>
          <p:cNvSpPr>
            <a:spLocks noGrp="1"/>
          </p:cNvSpPr>
          <p:nvPr>
            <p:ph type="sldNum" sz="quarter" idx="12"/>
          </p:nvPr>
        </p:nvSpPr>
        <p:spPr>
          <a:xfrm>
            <a:off x="6553200" y="6356350"/>
            <a:ext cx="2133600" cy="365125"/>
          </a:xfrm>
        </p:spPr>
        <p:txBody>
          <a:bodyPr/>
          <a:lstStyle/>
          <a:p>
            <a:fld id="{6178E88A-C130-4E3B-8795-E4119E070133}" type="slidenum">
              <a:rPr lang="fr-FR"/>
              <a:pPr/>
              <a:t>53</a:t>
            </a:fld>
            <a:endParaRPr lang="fr-FR"/>
          </a:p>
        </p:txBody>
      </p:sp>
      <p:sp>
        <p:nvSpPr>
          <p:cNvPr id="13" name="ZoneTexte 12"/>
          <p:cNvSpPr txBox="1"/>
          <p:nvPr/>
        </p:nvSpPr>
        <p:spPr>
          <a:xfrm>
            <a:off x="251520" y="2492896"/>
            <a:ext cx="5040560" cy="646331"/>
          </a:xfrm>
          <a:prstGeom prst="rect">
            <a:avLst/>
          </a:prstGeom>
          <a:noFill/>
        </p:spPr>
        <p:txBody>
          <a:bodyPr wrap="square" rtlCol="0">
            <a:spAutoFit/>
          </a:bodyPr>
          <a:lstStyle/>
          <a:p>
            <a:r>
              <a:rPr lang="fr-FR" dirty="0" smtClean="0"/>
              <a:t>Estimation de la Taille de population sur les 5 étangs</a:t>
            </a:r>
          </a:p>
          <a:p>
            <a:r>
              <a:rPr lang="fr-FR" dirty="0" smtClean="0"/>
              <a:t>N = 9 x (4+2+1.6) / 6 = </a:t>
            </a:r>
            <a:r>
              <a:rPr lang="fr-FR" b="1" dirty="0" smtClean="0"/>
              <a:t>11.5 canards /ha estimés </a:t>
            </a:r>
            <a:endParaRPr lang="fr-FR" b="1" dirty="0"/>
          </a:p>
        </p:txBody>
      </p:sp>
      <p:sp>
        <p:nvSpPr>
          <p:cNvPr id="15" name="ZoneTexte 14"/>
          <p:cNvSpPr txBox="1"/>
          <p:nvPr/>
        </p:nvSpPr>
        <p:spPr>
          <a:xfrm>
            <a:off x="2123728" y="6309320"/>
            <a:ext cx="5165388" cy="369332"/>
          </a:xfrm>
          <a:prstGeom prst="rect">
            <a:avLst/>
          </a:prstGeom>
          <a:noFill/>
        </p:spPr>
        <p:txBody>
          <a:bodyPr wrap="none" rtlCol="0">
            <a:spAutoFit/>
          </a:bodyPr>
          <a:lstStyle/>
          <a:p>
            <a:r>
              <a:rPr lang="fr-FR" dirty="0" smtClean="0"/>
              <a:t>soit écart-type (=racine² variance) = </a:t>
            </a:r>
            <a:r>
              <a:rPr lang="fr-FR" b="1" dirty="0" smtClean="0"/>
              <a:t>1.74 canards /ha</a:t>
            </a:r>
            <a:endParaRPr lang="fr-FR" b="1" dirty="0"/>
          </a:p>
        </p:txBody>
      </p:sp>
      <p:sp>
        <p:nvSpPr>
          <p:cNvPr id="16" name="Ellipse 15"/>
          <p:cNvSpPr/>
          <p:nvPr/>
        </p:nvSpPr>
        <p:spPr>
          <a:xfrm>
            <a:off x="7524328" y="1628800"/>
            <a:ext cx="1296144"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8 sur 2 ha</a:t>
            </a:r>
            <a:endParaRPr lang="fr-FR" dirty="0"/>
          </a:p>
        </p:txBody>
      </p:sp>
      <p:sp>
        <p:nvSpPr>
          <p:cNvPr id="22" name="Ellipse 21"/>
          <p:cNvSpPr/>
          <p:nvPr/>
        </p:nvSpPr>
        <p:spPr>
          <a:xfrm>
            <a:off x="6156176" y="2492896"/>
            <a:ext cx="936104"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2 sur 1 ha</a:t>
            </a:r>
            <a:endParaRPr lang="fr-FR" dirty="0"/>
          </a:p>
        </p:txBody>
      </p:sp>
      <p:sp>
        <p:nvSpPr>
          <p:cNvPr id="23" name="Ellipse 22"/>
          <p:cNvSpPr/>
          <p:nvPr/>
        </p:nvSpPr>
        <p:spPr>
          <a:xfrm>
            <a:off x="7847856" y="2636912"/>
            <a:ext cx="972616"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rgbClr val="FFC000"/>
                </a:solidFill>
              </a:rPr>
              <a:t>X sur 1 ha</a:t>
            </a:r>
            <a:endParaRPr lang="fr-FR" dirty="0">
              <a:solidFill>
                <a:srgbClr val="FFC000"/>
              </a:solidFill>
            </a:endParaRPr>
          </a:p>
        </p:txBody>
      </p:sp>
      <p:sp>
        <p:nvSpPr>
          <p:cNvPr id="24" name="Ellipse 23"/>
          <p:cNvSpPr/>
          <p:nvPr/>
        </p:nvSpPr>
        <p:spPr>
          <a:xfrm>
            <a:off x="7668344" y="4149080"/>
            <a:ext cx="1475656" cy="936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5 sur 3 ha</a:t>
            </a:r>
            <a:endParaRPr lang="fr-FR" dirty="0"/>
          </a:p>
        </p:txBody>
      </p:sp>
      <p:sp>
        <p:nvSpPr>
          <p:cNvPr id="25" name="Ellipse 24"/>
          <p:cNvSpPr/>
          <p:nvPr/>
        </p:nvSpPr>
        <p:spPr>
          <a:xfrm>
            <a:off x="6876256" y="3429000"/>
            <a:ext cx="1296144"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rgbClr val="FFC000"/>
                </a:solidFill>
              </a:rPr>
              <a:t>X sur 2 ha</a:t>
            </a:r>
            <a:endParaRPr lang="fr-FR" dirty="0">
              <a:solidFill>
                <a:srgbClr val="FFC000"/>
              </a:solidFill>
            </a:endParaRPr>
          </a:p>
        </p:txBody>
      </p:sp>
      <p:graphicFrame>
        <p:nvGraphicFramePr>
          <p:cNvPr id="21" name="Object 9"/>
          <p:cNvGraphicFramePr>
            <a:graphicFrameLocks noChangeAspect="1"/>
          </p:cNvGraphicFramePr>
          <p:nvPr/>
        </p:nvGraphicFramePr>
        <p:xfrm>
          <a:off x="251520" y="4250730"/>
          <a:ext cx="3240087" cy="906462"/>
        </p:xfrm>
        <a:graphic>
          <a:graphicData uri="http://schemas.openxmlformats.org/presentationml/2006/ole">
            <mc:AlternateContent xmlns:mc="http://schemas.openxmlformats.org/markup-compatibility/2006">
              <mc:Choice xmlns:v="urn:schemas-microsoft-com:vml" Requires="v">
                <p:oleObj spid="_x0000_s156690" name="Equation" r:id="rId3" imgW="1498320" imgH="419040" progId="">
                  <p:embed/>
                </p:oleObj>
              </mc:Choice>
              <mc:Fallback>
                <p:oleObj name="Equation" r:id="rId3" imgW="1498320" imgH="41904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4250730"/>
                        <a:ext cx="3240087" cy="906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Object 11"/>
          <p:cNvGraphicFramePr>
            <a:graphicFrameLocks noChangeAspect="1"/>
          </p:cNvGraphicFramePr>
          <p:nvPr/>
        </p:nvGraphicFramePr>
        <p:xfrm>
          <a:off x="4427984" y="4317405"/>
          <a:ext cx="1966912" cy="839787"/>
        </p:xfrm>
        <a:graphic>
          <a:graphicData uri="http://schemas.openxmlformats.org/presentationml/2006/ole">
            <mc:AlternateContent xmlns:mc="http://schemas.openxmlformats.org/markup-compatibility/2006">
              <mc:Choice xmlns:v="urn:schemas-microsoft-com:vml" Requires="v">
                <p:oleObj spid="_x0000_s156691" name="Equation" r:id="rId5" imgW="1041120" imgH="444240" progId="">
                  <p:embed/>
                </p:oleObj>
              </mc:Choice>
              <mc:Fallback>
                <p:oleObj name="Equation" r:id="rId5" imgW="1041120" imgH="44424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7984" y="4317405"/>
                        <a:ext cx="1966912" cy="839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 name="Text Box 12"/>
          <p:cNvSpPr txBox="1">
            <a:spLocks noChangeArrowheads="1"/>
          </p:cNvSpPr>
          <p:nvPr/>
        </p:nvSpPr>
        <p:spPr bwMode="auto">
          <a:xfrm>
            <a:off x="3778945" y="4538067"/>
            <a:ext cx="666750" cy="366713"/>
          </a:xfrm>
          <a:prstGeom prst="rect">
            <a:avLst/>
          </a:prstGeom>
          <a:noFill/>
          <a:ln w="9525">
            <a:noFill/>
            <a:miter lim="800000"/>
            <a:headEnd/>
            <a:tailEnd/>
          </a:ln>
          <a:effectLst/>
        </p:spPr>
        <p:txBody>
          <a:bodyPr wrap="none">
            <a:spAutoFit/>
          </a:bodyPr>
          <a:lstStyle/>
          <a:p>
            <a:r>
              <a:rPr lang="fr-FR"/>
              <a:t>avec</a:t>
            </a:r>
          </a:p>
        </p:txBody>
      </p:sp>
      <p:sp>
        <p:nvSpPr>
          <p:cNvPr id="29" name="Text Box 16"/>
          <p:cNvSpPr txBox="1">
            <a:spLocks noChangeArrowheads="1"/>
          </p:cNvSpPr>
          <p:nvPr/>
        </p:nvSpPr>
        <p:spPr bwMode="auto">
          <a:xfrm>
            <a:off x="268347" y="3808396"/>
            <a:ext cx="4603750" cy="366713"/>
          </a:xfrm>
          <a:prstGeom prst="rect">
            <a:avLst/>
          </a:prstGeom>
          <a:noFill/>
          <a:ln w="9525">
            <a:noFill/>
            <a:miter lim="800000"/>
            <a:headEnd/>
            <a:tailEnd/>
          </a:ln>
          <a:effectLst/>
        </p:spPr>
        <p:txBody>
          <a:bodyPr wrap="none">
            <a:spAutoFit/>
          </a:bodyPr>
          <a:lstStyle/>
          <a:p>
            <a:r>
              <a:rPr lang="fr-FR" dirty="0"/>
              <a:t>La variance de l’estimation est donnée par :</a:t>
            </a:r>
          </a:p>
        </p:txBody>
      </p:sp>
      <p:sp>
        <p:nvSpPr>
          <p:cNvPr id="18" name="ZoneTexte 17"/>
          <p:cNvSpPr txBox="1"/>
          <p:nvPr/>
        </p:nvSpPr>
        <p:spPr>
          <a:xfrm>
            <a:off x="323528" y="5445224"/>
            <a:ext cx="4384534" cy="369332"/>
          </a:xfrm>
          <a:prstGeom prst="rect">
            <a:avLst/>
          </a:prstGeom>
          <a:noFill/>
        </p:spPr>
        <p:txBody>
          <a:bodyPr wrap="none" rtlCol="0">
            <a:spAutoFit/>
          </a:bodyPr>
          <a:lstStyle/>
          <a:p>
            <a:r>
              <a:rPr lang="fr-FR" dirty="0" smtClean="0">
                <a:solidFill>
                  <a:srgbClr val="0070C0"/>
                </a:solidFill>
              </a:rPr>
              <a:t>S² = (4-2.55)² + (2-2.55)² + (1.6-2.55)²   = 0.66</a:t>
            </a:r>
            <a:endParaRPr lang="fr-FR" dirty="0">
              <a:solidFill>
                <a:srgbClr val="0070C0"/>
              </a:solidFill>
            </a:endParaRPr>
          </a:p>
        </p:txBody>
      </p:sp>
      <p:sp>
        <p:nvSpPr>
          <p:cNvPr id="19" name="ZoneTexte 18"/>
          <p:cNvSpPr txBox="1"/>
          <p:nvPr/>
        </p:nvSpPr>
        <p:spPr>
          <a:xfrm>
            <a:off x="1331640" y="5805264"/>
            <a:ext cx="489236" cy="369332"/>
          </a:xfrm>
          <a:prstGeom prst="rect">
            <a:avLst/>
          </a:prstGeom>
          <a:noFill/>
        </p:spPr>
        <p:txBody>
          <a:bodyPr wrap="none" rtlCol="0">
            <a:spAutoFit/>
          </a:bodyPr>
          <a:lstStyle/>
          <a:p>
            <a:r>
              <a:rPr lang="fr-FR" dirty="0" smtClean="0">
                <a:solidFill>
                  <a:srgbClr val="0070C0"/>
                </a:solidFill>
              </a:rPr>
              <a:t>6-1</a:t>
            </a:r>
            <a:endParaRPr lang="fr-FR" dirty="0">
              <a:solidFill>
                <a:srgbClr val="0070C0"/>
              </a:solidFill>
            </a:endParaRPr>
          </a:p>
        </p:txBody>
      </p:sp>
      <p:cxnSp>
        <p:nvCxnSpPr>
          <p:cNvPr id="26" name="Connecteur droit 25"/>
          <p:cNvCxnSpPr/>
          <p:nvPr/>
        </p:nvCxnSpPr>
        <p:spPr>
          <a:xfrm>
            <a:off x="755576" y="5805264"/>
            <a:ext cx="302433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ZoneTexte 33"/>
          <p:cNvSpPr txBox="1"/>
          <p:nvPr/>
        </p:nvSpPr>
        <p:spPr>
          <a:xfrm>
            <a:off x="5076056" y="5589240"/>
            <a:ext cx="4150495" cy="369332"/>
          </a:xfrm>
          <a:prstGeom prst="rect">
            <a:avLst/>
          </a:prstGeom>
          <a:noFill/>
        </p:spPr>
        <p:txBody>
          <a:bodyPr wrap="none" rtlCol="0">
            <a:spAutoFit/>
          </a:bodyPr>
          <a:lstStyle/>
          <a:p>
            <a:r>
              <a:rPr lang="fr-FR" dirty="0" smtClean="0"/>
              <a:t>Donc Var (N) = 9² x </a:t>
            </a:r>
            <a:r>
              <a:rPr lang="fr-FR" dirty="0" smtClean="0">
                <a:solidFill>
                  <a:srgbClr val="0070C0"/>
                </a:solidFill>
              </a:rPr>
              <a:t>0.66</a:t>
            </a:r>
            <a:r>
              <a:rPr lang="fr-FR" dirty="0" smtClean="0"/>
              <a:t> /6 x (1-6/9) = 3.03</a:t>
            </a:r>
            <a:endParaRPr lang="fr-FR" dirty="0"/>
          </a:p>
        </p:txBody>
      </p:sp>
      <p:sp>
        <p:nvSpPr>
          <p:cNvPr id="30" name="Rectangle 29"/>
          <p:cNvSpPr/>
          <p:nvPr/>
        </p:nvSpPr>
        <p:spPr>
          <a:xfrm>
            <a:off x="323528" y="620688"/>
            <a:ext cx="7704856" cy="923330"/>
          </a:xfrm>
          <a:prstGeom prst="rect">
            <a:avLst/>
          </a:prstGeom>
        </p:spPr>
        <p:txBody>
          <a:bodyPr wrap="square">
            <a:spAutoFit/>
          </a:bodyPr>
          <a:lstStyle/>
          <a:p>
            <a:r>
              <a:rPr lang="fr-FR" dirty="0" smtClean="0"/>
              <a:t>ATTENTION: indispensable que les </a:t>
            </a:r>
            <a:r>
              <a:rPr lang="fr-FR" b="1" dirty="0" smtClean="0"/>
              <a:t>unités d’échantillonnage soient comparables </a:t>
            </a:r>
            <a:r>
              <a:rPr lang="fr-FR" dirty="0" smtClean="0"/>
              <a:t>(aient la même surface / longueur) sinon appliquer des </a:t>
            </a:r>
            <a:r>
              <a:rPr lang="fr-FR" b="1" dirty="0" smtClean="0"/>
              <a:t>pondérations</a:t>
            </a:r>
          </a:p>
          <a:p>
            <a:r>
              <a:rPr lang="fr-FR" b="1" dirty="0" smtClean="0"/>
              <a:t>	- ex travailler en densité (nombre / m² ou nombre / ha)</a:t>
            </a:r>
            <a:endParaRPr lang="fr-FR" b="1" dirty="0"/>
          </a:p>
        </p:txBody>
      </p:sp>
      <p:sp>
        <p:nvSpPr>
          <p:cNvPr id="31" name="ZoneTexte 30"/>
          <p:cNvSpPr txBox="1"/>
          <p:nvPr/>
        </p:nvSpPr>
        <p:spPr>
          <a:xfrm>
            <a:off x="8676456" y="1556792"/>
            <a:ext cx="623889" cy="369332"/>
          </a:xfrm>
          <a:prstGeom prst="rect">
            <a:avLst/>
          </a:prstGeom>
          <a:noFill/>
        </p:spPr>
        <p:txBody>
          <a:bodyPr wrap="none" rtlCol="0">
            <a:spAutoFit/>
          </a:bodyPr>
          <a:lstStyle/>
          <a:p>
            <a:r>
              <a:rPr lang="fr-FR" dirty="0" smtClean="0"/>
              <a:t>4/ha</a:t>
            </a:r>
            <a:endParaRPr lang="fr-FR" dirty="0"/>
          </a:p>
        </p:txBody>
      </p:sp>
      <p:sp>
        <p:nvSpPr>
          <p:cNvPr id="32" name="ZoneTexte 31"/>
          <p:cNvSpPr txBox="1"/>
          <p:nvPr/>
        </p:nvSpPr>
        <p:spPr>
          <a:xfrm>
            <a:off x="6732240" y="2276872"/>
            <a:ext cx="623889" cy="369332"/>
          </a:xfrm>
          <a:prstGeom prst="rect">
            <a:avLst/>
          </a:prstGeom>
          <a:noFill/>
        </p:spPr>
        <p:txBody>
          <a:bodyPr wrap="none" rtlCol="0">
            <a:spAutoFit/>
          </a:bodyPr>
          <a:lstStyle/>
          <a:p>
            <a:r>
              <a:rPr lang="fr-FR" dirty="0" smtClean="0"/>
              <a:t>2/ha</a:t>
            </a:r>
            <a:endParaRPr lang="fr-FR" dirty="0"/>
          </a:p>
        </p:txBody>
      </p:sp>
      <p:sp>
        <p:nvSpPr>
          <p:cNvPr id="33" name="ZoneTexte 32"/>
          <p:cNvSpPr txBox="1"/>
          <p:nvPr/>
        </p:nvSpPr>
        <p:spPr>
          <a:xfrm>
            <a:off x="8345383" y="3933056"/>
            <a:ext cx="798617" cy="369332"/>
          </a:xfrm>
          <a:prstGeom prst="rect">
            <a:avLst/>
          </a:prstGeom>
          <a:noFill/>
        </p:spPr>
        <p:txBody>
          <a:bodyPr wrap="none" rtlCol="0">
            <a:spAutoFit/>
          </a:bodyPr>
          <a:lstStyle/>
          <a:p>
            <a:r>
              <a:rPr lang="fr-FR" dirty="0" smtClean="0"/>
              <a:t>1.6/ha</a:t>
            </a:r>
            <a:endParaRPr lang="fr-FR" dirty="0"/>
          </a:p>
        </p:txBody>
      </p:sp>
      <p:sp>
        <p:nvSpPr>
          <p:cNvPr id="35" name="ZoneTexte 34"/>
          <p:cNvSpPr txBox="1"/>
          <p:nvPr/>
        </p:nvSpPr>
        <p:spPr>
          <a:xfrm>
            <a:off x="323528" y="1763524"/>
            <a:ext cx="5256584" cy="369332"/>
          </a:xfrm>
          <a:prstGeom prst="rect">
            <a:avLst/>
          </a:prstGeom>
          <a:noFill/>
        </p:spPr>
        <p:txBody>
          <a:bodyPr wrap="square" rtlCol="0">
            <a:spAutoFit/>
          </a:bodyPr>
          <a:lstStyle/>
          <a:p>
            <a:r>
              <a:rPr lang="fr-FR" dirty="0" smtClean="0"/>
              <a:t>M = 9 ha étangs, dont m=6 ha étangs échantillonnés </a:t>
            </a:r>
          </a:p>
        </p:txBody>
      </p:sp>
    </p:spTree>
    <p:extLst>
      <p:ext uri="{BB962C8B-B14F-4D97-AF65-F5344CB8AC3E}">
        <p14:creationId xmlns:p14="http://schemas.microsoft.com/office/powerpoint/2010/main" val="57225289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539552" y="908720"/>
            <a:ext cx="7778747" cy="4896544"/>
          </a:xfrm>
          <a:prstGeom prst="rect">
            <a:avLst/>
          </a:prstGeom>
          <a:noFill/>
          <a:ln w="9525">
            <a:noFill/>
            <a:miter lim="800000"/>
            <a:headEnd/>
            <a:tailEnd/>
          </a:ln>
          <a:effectLst/>
        </p:spPr>
        <p:txBody>
          <a:bodyPr/>
          <a:lstStyle/>
          <a:p>
            <a:pPr marL="342900" indent="-342900">
              <a:spcBef>
                <a:spcPct val="20000"/>
              </a:spcBef>
              <a:buFontTx/>
              <a:buChar char="•"/>
            </a:pPr>
            <a:r>
              <a:rPr lang="en-US" sz="2000" b="0" dirty="0" smtClean="0"/>
              <a:t>Augmenter le </a:t>
            </a:r>
            <a:r>
              <a:rPr lang="en-US" sz="2000" b="0" dirty="0" err="1" smtClean="0"/>
              <a:t>nb</a:t>
            </a:r>
            <a:r>
              <a:rPr lang="en-US" sz="2000" b="0" dirty="0" smtClean="0"/>
              <a:t> de </a:t>
            </a:r>
            <a:r>
              <a:rPr lang="en-US" sz="2000" b="0" dirty="0" err="1" smtClean="0"/>
              <a:t>sous-unités</a:t>
            </a:r>
            <a:r>
              <a:rPr lang="en-US" sz="2000" b="0" dirty="0" smtClean="0"/>
              <a:t> </a:t>
            </a:r>
            <a:r>
              <a:rPr lang="en-US" sz="2000" b="0" dirty="0" err="1" smtClean="0"/>
              <a:t>diminue</a:t>
            </a:r>
            <a:r>
              <a:rPr lang="en-US" sz="2000" b="0" dirty="0" smtClean="0"/>
              <a:t> les </a:t>
            </a:r>
            <a:r>
              <a:rPr lang="en-US" sz="2000" b="0" dirty="0" err="1" smtClean="0"/>
              <a:t>intervalles</a:t>
            </a:r>
            <a:r>
              <a:rPr lang="en-US" sz="2000" b="0" dirty="0" smtClean="0"/>
              <a:t> de </a:t>
            </a:r>
            <a:r>
              <a:rPr lang="en-US" sz="2000" b="0" dirty="0" err="1" smtClean="0"/>
              <a:t>confiance</a:t>
            </a:r>
            <a:r>
              <a:rPr lang="en-US" sz="2000" b="0" dirty="0" smtClean="0"/>
              <a:t> et </a:t>
            </a:r>
            <a:r>
              <a:rPr lang="en-US" sz="2000" b="0" dirty="0" err="1" smtClean="0"/>
              <a:t>augmente</a:t>
            </a:r>
            <a:r>
              <a:rPr lang="en-US" sz="2000" b="0" dirty="0" smtClean="0"/>
              <a:t> la </a:t>
            </a:r>
            <a:r>
              <a:rPr lang="en-US" sz="2000" b="0" dirty="0" err="1" smtClean="0"/>
              <a:t>précision</a:t>
            </a:r>
            <a:endParaRPr lang="en-US" sz="2000" b="0" dirty="0" smtClean="0"/>
          </a:p>
          <a:p>
            <a:pPr marL="342900" indent="-342900">
              <a:spcBef>
                <a:spcPct val="20000"/>
              </a:spcBef>
              <a:buFontTx/>
              <a:buChar char="•"/>
            </a:pPr>
            <a:r>
              <a:rPr lang="en-US" sz="2000" dirty="0" err="1" smtClean="0"/>
              <a:t>Mais</a:t>
            </a:r>
            <a:r>
              <a:rPr lang="en-US" sz="2000" dirty="0" smtClean="0"/>
              <a:t> </a:t>
            </a:r>
            <a:r>
              <a:rPr lang="en-US" sz="2000" dirty="0" err="1" smtClean="0"/>
              <a:t>trop</a:t>
            </a:r>
            <a:r>
              <a:rPr lang="en-US" sz="2000" dirty="0" smtClean="0"/>
              <a:t> de </a:t>
            </a:r>
            <a:r>
              <a:rPr lang="en-US" sz="2000" dirty="0" err="1" smtClean="0"/>
              <a:t>ss-unités</a:t>
            </a:r>
            <a:r>
              <a:rPr lang="en-US" sz="2000" dirty="0" smtClean="0"/>
              <a:t> </a:t>
            </a:r>
            <a:r>
              <a:rPr lang="en-US" sz="2000" dirty="0" err="1" smtClean="0"/>
              <a:t>trop</a:t>
            </a:r>
            <a:r>
              <a:rPr lang="en-US" sz="2000" dirty="0" smtClean="0"/>
              <a:t> petites </a:t>
            </a:r>
            <a:r>
              <a:rPr lang="en-US" sz="2000" dirty="0" err="1" smtClean="0"/>
              <a:t>augmentera</a:t>
            </a:r>
            <a:r>
              <a:rPr lang="en-US" sz="2000" dirty="0" smtClean="0"/>
              <a:t> la proportion de </a:t>
            </a:r>
            <a:r>
              <a:rPr lang="en-US" sz="2000" dirty="0" err="1" smtClean="0"/>
              <a:t>comptages</a:t>
            </a:r>
            <a:r>
              <a:rPr lang="en-US" sz="2000" dirty="0" smtClean="0"/>
              <a:t> </a:t>
            </a:r>
            <a:r>
              <a:rPr lang="en-US" sz="2000" dirty="0" err="1" smtClean="0"/>
              <a:t>nuls</a:t>
            </a:r>
            <a:endParaRPr lang="en-US" sz="2000" dirty="0" smtClean="0"/>
          </a:p>
          <a:p>
            <a:pPr marL="800100" lvl="1" indent="-342900">
              <a:spcBef>
                <a:spcPct val="20000"/>
              </a:spcBef>
              <a:buFont typeface="Wingdings"/>
              <a:buChar char="è"/>
            </a:pPr>
            <a:r>
              <a:rPr lang="en-US" sz="2000" b="0" dirty="0" err="1" smtClean="0">
                <a:sym typeface="Wingdings" pitchFamily="2" charset="2"/>
              </a:rPr>
              <a:t>Pb</a:t>
            </a:r>
            <a:r>
              <a:rPr lang="en-US" sz="2000" b="0" dirty="0" smtClean="0">
                <a:sym typeface="Wingdings" pitchFamily="2" charset="2"/>
              </a:rPr>
              <a:t> </a:t>
            </a:r>
            <a:r>
              <a:rPr lang="en-US" sz="2000" b="0" dirty="0" err="1" smtClean="0">
                <a:sym typeface="Wingdings" pitchFamily="2" charset="2"/>
              </a:rPr>
              <a:t>statistique</a:t>
            </a:r>
            <a:r>
              <a:rPr lang="en-US" sz="2000" b="0" dirty="0" smtClean="0">
                <a:sym typeface="Wingdings" pitchFamily="2" charset="2"/>
              </a:rPr>
              <a:t>, </a:t>
            </a:r>
            <a:r>
              <a:rPr lang="en-US" sz="2000" b="0" dirty="0" err="1" smtClean="0">
                <a:sym typeface="Wingdings" pitchFamily="2" charset="2"/>
              </a:rPr>
              <a:t>loi</a:t>
            </a:r>
            <a:r>
              <a:rPr lang="en-US" sz="2000" b="0" dirty="0" smtClean="0">
                <a:sym typeface="Wingdings" pitchFamily="2" charset="2"/>
              </a:rPr>
              <a:t> de Poisson…</a:t>
            </a:r>
          </a:p>
          <a:p>
            <a:pPr marL="800100" lvl="1" indent="-342900">
              <a:spcBef>
                <a:spcPct val="20000"/>
              </a:spcBef>
              <a:buFont typeface="Wingdings"/>
              <a:buChar char="è"/>
            </a:pPr>
            <a:endParaRPr lang="en-US" sz="2400" dirty="0" smtClean="0">
              <a:sym typeface="Wingdings" pitchFamily="2" charset="2"/>
            </a:endParaRPr>
          </a:p>
          <a:p>
            <a:pPr marL="342900" indent="-342900">
              <a:spcBef>
                <a:spcPct val="20000"/>
              </a:spcBef>
            </a:pPr>
            <a:r>
              <a:rPr lang="en-US" sz="2400" b="1" dirty="0" err="1" smtClean="0"/>
              <a:t>Règle</a:t>
            </a:r>
            <a:r>
              <a:rPr lang="en-US" sz="2400" b="1" dirty="0" smtClean="0"/>
              <a:t> </a:t>
            </a:r>
            <a:r>
              <a:rPr lang="en-US" sz="2400" b="1" dirty="0" err="1" smtClean="0"/>
              <a:t>empirique</a:t>
            </a:r>
            <a:endParaRPr lang="en-US" sz="2400" b="1" dirty="0" smtClean="0"/>
          </a:p>
          <a:p>
            <a:pPr marL="342900" indent="-342900">
              <a:spcBef>
                <a:spcPct val="20000"/>
              </a:spcBef>
              <a:buFont typeface="Wingdings"/>
              <a:buChar char="è"/>
            </a:pPr>
            <a:r>
              <a:rPr lang="fr-FR" sz="2400" dirty="0" smtClean="0"/>
              <a:t> taille des </a:t>
            </a:r>
            <a:r>
              <a:rPr lang="fr-FR" sz="2400" dirty="0" err="1" smtClean="0"/>
              <a:t>ss</a:t>
            </a:r>
            <a:r>
              <a:rPr lang="fr-FR" sz="2400" dirty="0" smtClean="0"/>
              <a:t>-unités doit être suffisamment grande pour </a:t>
            </a:r>
            <a:r>
              <a:rPr lang="fr-FR" sz="2400" b="1" dirty="0" smtClean="0"/>
              <a:t>qu’au moins la moitié des comptages soient non-nuls</a:t>
            </a:r>
          </a:p>
          <a:p>
            <a:pPr marL="342900" indent="-342900">
              <a:spcBef>
                <a:spcPct val="20000"/>
              </a:spcBef>
              <a:buFont typeface="Wingdings"/>
              <a:buChar char="è"/>
            </a:pPr>
            <a:r>
              <a:rPr lang="fr-FR" sz="2400" b="0" dirty="0" smtClean="0"/>
              <a:t>Au moins </a:t>
            </a:r>
            <a:r>
              <a:rPr lang="fr-FR" sz="2400" b="1" dirty="0" smtClean="0"/>
              <a:t>30 </a:t>
            </a:r>
            <a:r>
              <a:rPr lang="fr-FR" sz="2400" b="1" dirty="0" err="1" smtClean="0"/>
              <a:t>ss</a:t>
            </a:r>
            <a:r>
              <a:rPr lang="fr-FR" sz="2400" b="1" dirty="0" smtClean="0"/>
              <a:t>-unités </a:t>
            </a:r>
            <a:r>
              <a:rPr lang="fr-FR" sz="2400" b="0" dirty="0" smtClean="0"/>
              <a:t>(Loi normale)</a:t>
            </a:r>
            <a:endParaRPr lang="en-US" sz="2400" b="0" dirty="0" smtClean="0"/>
          </a:p>
        </p:txBody>
      </p:sp>
      <p:sp>
        <p:nvSpPr>
          <p:cNvPr id="6" name="ZoneTexte 5"/>
          <p:cNvSpPr txBox="1"/>
          <p:nvPr/>
        </p:nvSpPr>
        <p:spPr>
          <a:xfrm>
            <a:off x="0" y="0"/>
            <a:ext cx="4461927" cy="677108"/>
          </a:xfrm>
          <a:prstGeom prst="rect">
            <a:avLst/>
          </a:prstGeom>
          <a:noFill/>
        </p:spPr>
        <p:txBody>
          <a:bodyPr wrap="none" rtlCol="0">
            <a:spAutoFit/>
          </a:bodyPr>
          <a:lstStyle/>
          <a:p>
            <a:r>
              <a:rPr lang="fr-FR" sz="3800" b="1" dirty="0" smtClean="0"/>
              <a:t>Taille des sous-unités</a:t>
            </a:r>
            <a:endParaRPr lang="fr-FR" sz="3800" b="1"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a:grpSpLocks/>
          </p:cNvGrpSpPr>
          <p:nvPr/>
        </p:nvGrpSpPr>
        <p:grpSpPr bwMode="auto">
          <a:xfrm>
            <a:off x="1468444" y="763589"/>
            <a:ext cx="7246960" cy="5165741"/>
            <a:chOff x="384" y="180"/>
            <a:chExt cx="4992" cy="3888"/>
          </a:xfrm>
        </p:grpSpPr>
        <p:sp>
          <p:nvSpPr>
            <p:cNvPr id="87046" name="Rectangle 6"/>
            <p:cNvSpPr>
              <a:spLocks noChangeArrowheads="1"/>
            </p:cNvSpPr>
            <p:nvPr/>
          </p:nvSpPr>
          <p:spPr bwMode="auto">
            <a:xfrm>
              <a:off x="384" y="180"/>
              <a:ext cx="4992" cy="3888"/>
            </a:xfrm>
            <a:prstGeom prst="rect">
              <a:avLst/>
            </a:prstGeom>
            <a:solidFill>
              <a:srgbClr val="FFFF66"/>
            </a:solidFill>
            <a:ln w="12700">
              <a:solidFill>
                <a:schemeClr val="tx1"/>
              </a:solidFill>
              <a:miter lim="800000"/>
              <a:headEnd type="none" w="sm" len="sm"/>
              <a:tailEnd type="none" w="sm" len="sm"/>
            </a:ln>
            <a:effectLst/>
          </p:spPr>
          <p:txBody>
            <a:bodyPr wrap="none" anchor="ctr"/>
            <a:lstStyle/>
            <a:p>
              <a:endParaRPr lang="fr-FR"/>
            </a:p>
          </p:txBody>
        </p:sp>
        <p:sp>
          <p:nvSpPr>
            <p:cNvPr id="87047" name="Rectangle 7"/>
            <p:cNvSpPr>
              <a:spLocks noChangeArrowheads="1"/>
            </p:cNvSpPr>
            <p:nvPr/>
          </p:nvSpPr>
          <p:spPr bwMode="auto">
            <a:xfrm>
              <a:off x="384" y="1008"/>
              <a:ext cx="4992" cy="1200"/>
            </a:xfrm>
            <a:prstGeom prst="rect">
              <a:avLst/>
            </a:prstGeom>
            <a:solidFill>
              <a:srgbClr val="66FFFF"/>
            </a:solidFill>
            <a:ln w="12700">
              <a:solidFill>
                <a:schemeClr val="tx1"/>
              </a:solidFill>
              <a:miter lim="800000"/>
              <a:headEnd type="none" w="sm" len="sm"/>
              <a:tailEnd type="none" w="sm" len="sm"/>
            </a:ln>
            <a:effectLst/>
          </p:spPr>
          <p:txBody>
            <a:bodyPr wrap="none" anchor="ctr"/>
            <a:lstStyle/>
            <a:p>
              <a:endParaRPr lang="fr-FR"/>
            </a:p>
          </p:txBody>
        </p:sp>
        <p:sp>
          <p:nvSpPr>
            <p:cNvPr id="87048" name="Line 8"/>
            <p:cNvSpPr>
              <a:spLocks noChangeShapeType="1"/>
            </p:cNvSpPr>
            <p:nvPr/>
          </p:nvSpPr>
          <p:spPr bwMode="auto">
            <a:xfrm>
              <a:off x="384" y="1632"/>
              <a:ext cx="4992" cy="0"/>
            </a:xfrm>
            <a:prstGeom prst="line">
              <a:avLst/>
            </a:prstGeom>
            <a:noFill/>
            <a:ln w="12700">
              <a:solidFill>
                <a:schemeClr val="tx1"/>
              </a:solidFill>
              <a:round/>
              <a:headEnd type="none" w="sm" len="sm"/>
              <a:tailEnd type="none" w="sm" len="sm"/>
            </a:ln>
            <a:effectLst/>
          </p:spPr>
          <p:txBody>
            <a:bodyPr/>
            <a:lstStyle/>
            <a:p>
              <a:endParaRPr lang="fr-FR"/>
            </a:p>
          </p:txBody>
        </p:sp>
        <p:sp>
          <p:nvSpPr>
            <p:cNvPr id="87049" name="Text Box 9"/>
            <p:cNvSpPr txBox="1">
              <a:spLocks noChangeArrowheads="1"/>
            </p:cNvSpPr>
            <p:nvPr/>
          </p:nvSpPr>
          <p:spPr bwMode="auto">
            <a:xfrm>
              <a:off x="512" y="2688"/>
              <a:ext cx="1109" cy="592"/>
            </a:xfrm>
            <a:prstGeom prst="rect">
              <a:avLst/>
            </a:prstGeom>
            <a:noFill/>
            <a:ln w="12700">
              <a:noFill/>
              <a:miter lim="800000"/>
              <a:headEnd type="none" w="sm" len="sm"/>
              <a:tailEnd type="none" w="sm" len="sm"/>
            </a:ln>
            <a:effectLst/>
          </p:spPr>
          <p:txBody>
            <a:bodyPr>
              <a:spAutoFit/>
            </a:bodyPr>
            <a:lstStyle/>
            <a:p>
              <a:pPr>
                <a:spcBef>
                  <a:spcPct val="50000"/>
                </a:spcBef>
              </a:pPr>
              <a:r>
                <a:rPr lang="en-US" sz="2400" b="1">
                  <a:solidFill>
                    <a:srgbClr val="FF0000"/>
                  </a:solidFill>
                  <a:latin typeface="Times New Roman" pitchFamily="18" charset="0"/>
                </a:rPr>
                <a:t>Strip transect</a:t>
              </a:r>
            </a:p>
          </p:txBody>
        </p:sp>
        <p:sp>
          <p:nvSpPr>
            <p:cNvPr id="87050" name="Line 10"/>
            <p:cNvSpPr>
              <a:spLocks noChangeShapeType="1"/>
            </p:cNvSpPr>
            <p:nvPr/>
          </p:nvSpPr>
          <p:spPr bwMode="auto">
            <a:xfrm>
              <a:off x="4352" y="1008"/>
              <a:ext cx="0" cy="1200"/>
            </a:xfrm>
            <a:prstGeom prst="line">
              <a:avLst/>
            </a:prstGeom>
            <a:noFill/>
            <a:ln w="57150">
              <a:solidFill>
                <a:schemeClr val="tx1"/>
              </a:solidFill>
              <a:round/>
              <a:headEnd type="triangle" w="med" len="med"/>
              <a:tailEnd type="triangle" w="med" len="med"/>
            </a:ln>
            <a:effectLst/>
          </p:spPr>
          <p:txBody>
            <a:bodyPr/>
            <a:lstStyle/>
            <a:p>
              <a:endParaRPr lang="fr-FR"/>
            </a:p>
          </p:txBody>
        </p:sp>
        <p:pic>
          <p:nvPicPr>
            <p:cNvPr id="87051" name="Picture 11" descr="BD10707_"/>
            <p:cNvPicPr>
              <a:picLocks noChangeAspect="1" noChangeArrowheads="1"/>
            </p:cNvPicPr>
            <p:nvPr/>
          </p:nvPicPr>
          <p:blipFill>
            <a:blip r:embed="rId2" cstate="print"/>
            <a:srcRect/>
            <a:stretch>
              <a:fillRect/>
            </a:stretch>
          </p:blipFill>
          <p:spPr bwMode="auto">
            <a:xfrm>
              <a:off x="3499" y="1248"/>
              <a:ext cx="407" cy="613"/>
            </a:xfrm>
            <a:prstGeom prst="rect">
              <a:avLst/>
            </a:prstGeom>
            <a:noFill/>
          </p:spPr>
        </p:pic>
        <p:grpSp>
          <p:nvGrpSpPr>
            <p:cNvPr id="3" name="Group 12"/>
            <p:cNvGrpSpPr>
              <a:grpSpLocks/>
            </p:cNvGrpSpPr>
            <p:nvPr/>
          </p:nvGrpSpPr>
          <p:grpSpPr bwMode="auto">
            <a:xfrm>
              <a:off x="811" y="336"/>
              <a:ext cx="4456" cy="3596"/>
              <a:chOff x="912" y="336"/>
              <a:chExt cx="5013" cy="3596"/>
            </a:xfrm>
          </p:grpSpPr>
          <p:pic>
            <p:nvPicPr>
              <p:cNvPr id="87053" name="Picture 13" descr="j0106106"/>
              <p:cNvPicPr>
                <a:picLocks noChangeAspect="1" noChangeArrowheads="1"/>
              </p:cNvPicPr>
              <p:nvPr/>
            </p:nvPicPr>
            <p:blipFill>
              <a:blip r:embed="rId3" cstate="print"/>
              <a:srcRect/>
              <a:stretch>
                <a:fillRect/>
              </a:stretch>
            </p:blipFill>
            <p:spPr bwMode="auto">
              <a:xfrm>
                <a:off x="960" y="336"/>
                <a:ext cx="501" cy="476"/>
              </a:xfrm>
              <a:prstGeom prst="rect">
                <a:avLst/>
              </a:prstGeom>
              <a:noFill/>
            </p:spPr>
          </p:pic>
          <p:pic>
            <p:nvPicPr>
              <p:cNvPr id="87054" name="Picture 14" descr="j0106106"/>
              <p:cNvPicPr>
                <a:picLocks noChangeAspect="1" noChangeArrowheads="1"/>
              </p:cNvPicPr>
              <p:nvPr/>
            </p:nvPicPr>
            <p:blipFill>
              <a:blip r:embed="rId3" cstate="print"/>
              <a:srcRect/>
              <a:stretch>
                <a:fillRect/>
              </a:stretch>
            </p:blipFill>
            <p:spPr bwMode="auto">
              <a:xfrm>
                <a:off x="2064" y="864"/>
                <a:ext cx="501" cy="476"/>
              </a:xfrm>
              <a:prstGeom prst="rect">
                <a:avLst/>
              </a:prstGeom>
              <a:noFill/>
            </p:spPr>
          </p:pic>
          <p:pic>
            <p:nvPicPr>
              <p:cNvPr id="87055" name="Picture 15" descr="j0106106"/>
              <p:cNvPicPr>
                <a:picLocks noChangeAspect="1" noChangeArrowheads="1"/>
              </p:cNvPicPr>
              <p:nvPr/>
            </p:nvPicPr>
            <p:blipFill>
              <a:blip r:embed="rId3" cstate="print"/>
              <a:srcRect/>
              <a:stretch>
                <a:fillRect/>
              </a:stretch>
            </p:blipFill>
            <p:spPr bwMode="auto">
              <a:xfrm>
                <a:off x="1056" y="3216"/>
                <a:ext cx="501" cy="476"/>
              </a:xfrm>
              <a:prstGeom prst="rect">
                <a:avLst/>
              </a:prstGeom>
              <a:noFill/>
            </p:spPr>
          </p:pic>
          <p:pic>
            <p:nvPicPr>
              <p:cNvPr id="87056" name="Picture 16" descr="j0106106"/>
              <p:cNvPicPr>
                <a:picLocks noChangeAspect="1" noChangeArrowheads="1"/>
              </p:cNvPicPr>
              <p:nvPr/>
            </p:nvPicPr>
            <p:blipFill>
              <a:blip r:embed="rId3" cstate="print"/>
              <a:srcRect/>
              <a:stretch>
                <a:fillRect/>
              </a:stretch>
            </p:blipFill>
            <p:spPr bwMode="auto">
              <a:xfrm>
                <a:off x="2688" y="2640"/>
                <a:ext cx="501" cy="476"/>
              </a:xfrm>
              <a:prstGeom prst="rect">
                <a:avLst/>
              </a:prstGeom>
              <a:noFill/>
            </p:spPr>
          </p:pic>
          <p:pic>
            <p:nvPicPr>
              <p:cNvPr id="87057" name="Picture 17" descr="j0106106"/>
              <p:cNvPicPr>
                <a:picLocks noChangeAspect="1" noChangeArrowheads="1"/>
              </p:cNvPicPr>
              <p:nvPr/>
            </p:nvPicPr>
            <p:blipFill>
              <a:blip r:embed="rId3" cstate="print"/>
              <a:srcRect/>
              <a:stretch>
                <a:fillRect/>
              </a:stretch>
            </p:blipFill>
            <p:spPr bwMode="auto">
              <a:xfrm>
                <a:off x="1776" y="1872"/>
                <a:ext cx="501" cy="476"/>
              </a:xfrm>
              <a:prstGeom prst="rect">
                <a:avLst/>
              </a:prstGeom>
              <a:noFill/>
            </p:spPr>
          </p:pic>
          <p:pic>
            <p:nvPicPr>
              <p:cNvPr id="87058" name="Picture 18" descr="j0106106"/>
              <p:cNvPicPr>
                <a:picLocks noChangeAspect="1" noChangeArrowheads="1"/>
              </p:cNvPicPr>
              <p:nvPr/>
            </p:nvPicPr>
            <p:blipFill>
              <a:blip r:embed="rId3" cstate="print"/>
              <a:srcRect/>
              <a:stretch>
                <a:fillRect/>
              </a:stretch>
            </p:blipFill>
            <p:spPr bwMode="auto">
              <a:xfrm>
                <a:off x="2256" y="1440"/>
                <a:ext cx="501" cy="476"/>
              </a:xfrm>
              <a:prstGeom prst="rect">
                <a:avLst/>
              </a:prstGeom>
              <a:noFill/>
            </p:spPr>
          </p:pic>
          <p:pic>
            <p:nvPicPr>
              <p:cNvPr id="87059" name="Picture 19" descr="j0106106"/>
              <p:cNvPicPr>
                <a:picLocks noChangeAspect="1" noChangeArrowheads="1"/>
              </p:cNvPicPr>
              <p:nvPr/>
            </p:nvPicPr>
            <p:blipFill>
              <a:blip r:embed="rId3" cstate="print"/>
              <a:srcRect/>
              <a:stretch>
                <a:fillRect/>
              </a:stretch>
            </p:blipFill>
            <p:spPr bwMode="auto">
              <a:xfrm>
                <a:off x="1248" y="1296"/>
                <a:ext cx="501" cy="476"/>
              </a:xfrm>
              <a:prstGeom prst="rect">
                <a:avLst/>
              </a:prstGeom>
              <a:noFill/>
            </p:spPr>
          </p:pic>
          <p:pic>
            <p:nvPicPr>
              <p:cNvPr id="87060" name="Picture 20" descr="j0106106"/>
              <p:cNvPicPr>
                <a:picLocks noChangeAspect="1" noChangeArrowheads="1"/>
              </p:cNvPicPr>
              <p:nvPr/>
            </p:nvPicPr>
            <p:blipFill>
              <a:blip r:embed="rId3" cstate="print"/>
              <a:srcRect/>
              <a:stretch>
                <a:fillRect/>
              </a:stretch>
            </p:blipFill>
            <p:spPr bwMode="auto">
              <a:xfrm>
                <a:off x="3648" y="2640"/>
                <a:ext cx="501" cy="476"/>
              </a:xfrm>
              <a:prstGeom prst="rect">
                <a:avLst/>
              </a:prstGeom>
              <a:noFill/>
            </p:spPr>
          </p:pic>
          <p:pic>
            <p:nvPicPr>
              <p:cNvPr id="87061" name="Picture 21" descr="j0106106"/>
              <p:cNvPicPr>
                <a:picLocks noChangeAspect="1" noChangeArrowheads="1"/>
              </p:cNvPicPr>
              <p:nvPr/>
            </p:nvPicPr>
            <p:blipFill>
              <a:blip r:embed="rId3" cstate="print"/>
              <a:srcRect/>
              <a:stretch>
                <a:fillRect/>
              </a:stretch>
            </p:blipFill>
            <p:spPr bwMode="auto">
              <a:xfrm>
                <a:off x="2688" y="336"/>
                <a:ext cx="501" cy="476"/>
              </a:xfrm>
              <a:prstGeom prst="rect">
                <a:avLst/>
              </a:prstGeom>
              <a:noFill/>
            </p:spPr>
          </p:pic>
          <p:pic>
            <p:nvPicPr>
              <p:cNvPr id="87062" name="Picture 22" descr="j0106106"/>
              <p:cNvPicPr>
                <a:picLocks noChangeAspect="1" noChangeArrowheads="1"/>
              </p:cNvPicPr>
              <p:nvPr/>
            </p:nvPicPr>
            <p:blipFill>
              <a:blip r:embed="rId3" cstate="print"/>
              <a:srcRect/>
              <a:stretch>
                <a:fillRect/>
              </a:stretch>
            </p:blipFill>
            <p:spPr bwMode="auto">
              <a:xfrm>
                <a:off x="4224" y="384"/>
                <a:ext cx="501" cy="476"/>
              </a:xfrm>
              <a:prstGeom prst="rect">
                <a:avLst/>
              </a:prstGeom>
              <a:noFill/>
            </p:spPr>
          </p:pic>
          <p:pic>
            <p:nvPicPr>
              <p:cNvPr id="87063" name="Picture 23" descr="j0106106"/>
              <p:cNvPicPr>
                <a:picLocks noChangeAspect="1" noChangeArrowheads="1"/>
              </p:cNvPicPr>
              <p:nvPr/>
            </p:nvPicPr>
            <p:blipFill>
              <a:blip r:embed="rId3" cstate="print"/>
              <a:srcRect/>
              <a:stretch>
                <a:fillRect/>
              </a:stretch>
            </p:blipFill>
            <p:spPr bwMode="auto">
              <a:xfrm>
                <a:off x="3504" y="816"/>
                <a:ext cx="501" cy="476"/>
              </a:xfrm>
              <a:prstGeom prst="rect">
                <a:avLst/>
              </a:prstGeom>
              <a:noFill/>
            </p:spPr>
          </p:pic>
          <p:pic>
            <p:nvPicPr>
              <p:cNvPr id="87064" name="Picture 24" descr="j0106106"/>
              <p:cNvPicPr>
                <a:picLocks noChangeAspect="1" noChangeArrowheads="1"/>
              </p:cNvPicPr>
              <p:nvPr/>
            </p:nvPicPr>
            <p:blipFill>
              <a:blip r:embed="rId3" cstate="print"/>
              <a:srcRect/>
              <a:stretch>
                <a:fillRect/>
              </a:stretch>
            </p:blipFill>
            <p:spPr bwMode="auto">
              <a:xfrm>
                <a:off x="3888" y="3120"/>
                <a:ext cx="501" cy="476"/>
              </a:xfrm>
              <a:prstGeom prst="rect">
                <a:avLst/>
              </a:prstGeom>
              <a:noFill/>
            </p:spPr>
          </p:pic>
          <p:pic>
            <p:nvPicPr>
              <p:cNvPr id="87065" name="Picture 25" descr="j0106106"/>
              <p:cNvPicPr>
                <a:picLocks noChangeAspect="1" noChangeArrowheads="1"/>
              </p:cNvPicPr>
              <p:nvPr/>
            </p:nvPicPr>
            <p:blipFill>
              <a:blip r:embed="rId3" cstate="print"/>
              <a:srcRect/>
              <a:stretch>
                <a:fillRect/>
              </a:stretch>
            </p:blipFill>
            <p:spPr bwMode="auto">
              <a:xfrm>
                <a:off x="912" y="2208"/>
                <a:ext cx="501" cy="476"/>
              </a:xfrm>
              <a:prstGeom prst="rect">
                <a:avLst/>
              </a:prstGeom>
              <a:noFill/>
            </p:spPr>
          </p:pic>
          <p:pic>
            <p:nvPicPr>
              <p:cNvPr id="87066" name="Picture 26" descr="j0106106"/>
              <p:cNvPicPr>
                <a:picLocks noChangeAspect="1" noChangeArrowheads="1"/>
              </p:cNvPicPr>
              <p:nvPr/>
            </p:nvPicPr>
            <p:blipFill>
              <a:blip r:embed="rId3" cstate="print"/>
              <a:srcRect/>
              <a:stretch>
                <a:fillRect/>
              </a:stretch>
            </p:blipFill>
            <p:spPr bwMode="auto">
              <a:xfrm>
                <a:off x="2304" y="3120"/>
                <a:ext cx="501" cy="476"/>
              </a:xfrm>
              <a:prstGeom prst="rect">
                <a:avLst/>
              </a:prstGeom>
              <a:noFill/>
            </p:spPr>
          </p:pic>
          <p:pic>
            <p:nvPicPr>
              <p:cNvPr id="87067" name="Picture 27" descr="j0106106"/>
              <p:cNvPicPr>
                <a:picLocks noChangeAspect="1" noChangeArrowheads="1"/>
              </p:cNvPicPr>
              <p:nvPr/>
            </p:nvPicPr>
            <p:blipFill>
              <a:blip r:embed="rId3" cstate="print"/>
              <a:srcRect/>
              <a:stretch>
                <a:fillRect/>
              </a:stretch>
            </p:blipFill>
            <p:spPr bwMode="auto">
              <a:xfrm>
                <a:off x="2496" y="3456"/>
                <a:ext cx="501" cy="476"/>
              </a:xfrm>
              <a:prstGeom prst="rect">
                <a:avLst/>
              </a:prstGeom>
              <a:noFill/>
            </p:spPr>
          </p:pic>
          <p:pic>
            <p:nvPicPr>
              <p:cNvPr id="87068" name="Picture 28" descr="j0106106"/>
              <p:cNvPicPr>
                <a:picLocks noChangeAspect="1" noChangeArrowheads="1"/>
              </p:cNvPicPr>
              <p:nvPr/>
            </p:nvPicPr>
            <p:blipFill>
              <a:blip r:embed="rId3" cstate="print"/>
              <a:srcRect/>
              <a:stretch>
                <a:fillRect/>
              </a:stretch>
            </p:blipFill>
            <p:spPr bwMode="auto">
              <a:xfrm>
                <a:off x="1968" y="3312"/>
                <a:ext cx="501" cy="476"/>
              </a:xfrm>
              <a:prstGeom prst="rect">
                <a:avLst/>
              </a:prstGeom>
              <a:noFill/>
            </p:spPr>
          </p:pic>
          <p:pic>
            <p:nvPicPr>
              <p:cNvPr id="87069" name="Picture 29" descr="j0106106"/>
              <p:cNvPicPr>
                <a:picLocks noChangeAspect="1" noChangeArrowheads="1"/>
              </p:cNvPicPr>
              <p:nvPr/>
            </p:nvPicPr>
            <p:blipFill>
              <a:blip r:embed="rId3" cstate="print"/>
              <a:srcRect/>
              <a:stretch>
                <a:fillRect/>
              </a:stretch>
            </p:blipFill>
            <p:spPr bwMode="auto">
              <a:xfrm>
                <a:off x="4464" y="1248"/>
                <a:ext cx="501" cy="476"/>
              </a:xfrm>
              <a:prstGeom prst="rect">
                <a:avLst/>
              </a:prstGeom>
              <a:noFill/>
            </p:spPr>
          </p:pic>
          <p:pic>
            <p:nvPicPr>
              <p:cNvPr id="87070" name="Picture 30" descr="j0106106"/>
              <p:cNvPicPr>
                <a:picLocks noChangeAspect="1" noChangeArrowheads="1"/>
              </p:cNvPicPr>
              <p:nvPr/>
            </p:nvPicPr>
            <p:blipFill>
              <a:blip r:embed="rId3" cstate="print"/>
              <a:srcRect/>
              <a:stretch>
                <a:fillRect/>
              </a:stretch>
            </p:blipFill>
            <p:spPr bwMode="auto">
              <a:xfrm>
                <a:off x="5424" y="1584"/>
                <a:ext cx="501" cy="476"/>
              </a:xfrm>
              <a:prstGeom prst="rect">
                <a:avLst/>
              </a:prstGeom>
              <a:noFill/>
            </p:spPr>
          </p:pic>
          <p:pic>
            <p:nvPicPr>
              <p:cNvPr id="87071" name="Picture 31" descr="j0106106"/>
              <p:cNvPicPr>
                <a:picLocks noChangeAspect="1" noChangeArrowheads="1"/>
              </p:cNvPicPr>
              <p:nvPr/>
            </p:nvPicPr>
            <p:blipFill>
              <a:blip r:embed="rId3" cstate="print"/>
              <a:srcRect/>
              <a:stretch>
                <a:fillRect/>
              </a:stretch>
            </p:blipFill>
            <p:spPr bwMode="auto">
              <a:xfrm>
                <a:off x="5136" y="2544"/>
                <a:ext cx="501" cy="476"/>
              </a:xfrm>
              <a:prstGeom prst="rect">
                <a:avLst/>
              </a:prstGeom>
              <a:noFill/>
            </p:spPr>
          </p:pic>
          <p:pic>
            <p:nvPicPr>
              <p:cNvPr id="87072" name="Picture 32" descr="j0106106"/>
              <p:cNvPicPr>
                <a:picLocks noChangeAspect="1" noChangeArrowheads="1"/>
              </p:cNvPicPr>
              <p:nvPr/>
            </p:nvPicPr>
            <p:blipFill>
              <a:blip r:embed="rId3" cstate="print"/>
              <a:srcRect/>
              <a:stretch>
                <a:fillRect/>
              </a:stretch>
            </p:blipFill>
            <p:spPr bwMode="auto">
              <a:xfrm>
                <a:off x="4944" y="384"/>
                <a:ext cx="501" cy="476"/>
              </a:xfrm>
              <a:prstGeom prst="rect">
                <a:avLst/>
              </a:prstGeom>
              <a:noFill/>
            </p:spPr>
          </p:pic>
          <p:pic>
            <p:nvPicPr>
              <p:cNvPr id="87073" name="Picture 33" descr="j0106106"/>
              <p:cNvPicPr>
                <a:picLocks noChangeAspect="1" noChangeArrowheads="1"/>
              </p:cNvPicPr>
              <p:nvPr/>
            </p:nvPicPr>
            <p:blipFill>
              <a:blip r:embed="rId3" cstate="print"/>
              <a:srcRect/>
              <a:stretch>
                <a:fillRect/>
              </a:stretch>
            </p:blipFill>
            <p:spPr bwMode="auto">
              <a:xfrm>
                <a:off x="4848" y="3168"/>
                <a:ext cx="501" cy="476"/>
              </a:xfrm>
              <a:prstGeom prst="rect">
                <a:avLst/>
              </a:prstGeom>
              <a:noFill/>
            </p:spPr>
          </p:pic>
          <p:pic>
            <p:nvPicPr>
              <p:cNvPr id="87074" name="Picture 34" descr="j0106106"/>
              <p:cNvPicPr>
                <a:picLocks noChangeAspect="1" noChangeArrowheads="1"/>
              </p:cNvPicPr>
              <p:nvPr/>
            </p:nvPicPr>
            <p:blipFill>
              <a:blip r:embed="rId3" cstate="print"/>
              <a:srcRect/>
              <a:stretch>
                <a:fillRect/>
              </a:stretch>
            </p:blipFill>
            <p:spPr bwMode="auto">
              <a:xfrm>
                <a:off x="4656" y="3072"/>
                <a:ext cx="501" cy="476"/>
              </a:xfrm>
              <a:prstGeom prst="rect">
                <a:avLst/>
              </a:prstGeom>
              <a:noFill/>
            </p:spPr>
          </p:pic>
        </p:grpSp>
      </p:grpSp>
      <p:sp>
        <p:nvSpPr>
          <p:cNvPr id="33" name="ZoneTexte 32"/>
          <p:cNvSpPr txBox="1"/>
          <p:nvPr/>
        </p:nvSpPr>
        <p:spPr>
          <a:xfrm>
            <a:off x="0" y="0"/>
            <a:ext cx="4273799" cy="677108"/>
          </a:xfrm>
          <a:prstGeom prst="rect">
            <a:avLst/>
          </a:prstGeom>
          <a:noFill/>
        </p:spPr>
        <p:txBody>
          <a:bodyPr wrap="none" rtlCol="0">
            <a:spAutoFit/>
          </a:bodyPr>
          <a:lstStyle/>
          <a:p>
            <a:r>
              <a:rPr lang="fr-FR" sz="3800" b="1" dirty="0" smtClean="0"/>
              <a:t>Les recensements</a:t>
            </a:r>
            <a:endParaRPr lang="fr-FR" sz="3800" b="1"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1512916" y="928670"/>
            <a:ext cx="7131050" cy="5260975"/>
            <a:chOff x="384" y="180"/>
            <a:chExt cx="4992" cy="3888"/>
          </a:xfrm>
        </p:grpSpPr>
        <p:sp>
          <p:nvSpPr>
            <p:cNvPr id="88069" name="Rectangle 5"/>
            <p:cNvSpPr>
              <a:spLocks noChangeArrowheads="1"/>
            </p:cNvSpPr>
            <p:nvPr/>
          </p:nvSpPr>
          <p:spPr bwMode="auto">
            <a:xfrm>
              <a:off x="384" y="180"/>
              <a:ext cx="4992" cy="3888"/>
            </a:xfrm>
            <a:prstGeom prst="rect">
              <a:avLst/>
            </a:prstGeom>
            <a:solidFill>
              <a:srgbClr val="FFFF66"/>
            </a:solidFill>
            <a:ln w="12700">
              <a:solidFill>
                <a:schemeClr val="tx1"/>
              </a:solidFill>
              <a:miter lim="800000"/>
              <a:headEnd type="none" w="sm" len="sm"/>
              <a:tailEnd type="none" w="sm" len="sm"/>
            </a:ln>
            <a:effectLst/>
          </p:spPr>
          <p:txBody>
            <a:bodyPr wrap="none" anchor="ctr"/>
            <a:lstStyle/>
            <a:p>
              <a:endParaRPr lang="fr-FR"/>
            </a:p>
          </p:txBody>
        </p:sp>
        <p:sp>
          <p:nvSpPr>
            <p:cNvPr id="88070" name="Oval 6"/>
            <p:cNvSpPr>
              <a:spLocks noChangeArrowheads="1"/>
            </p:cNvSpPr>
            <p:nvPr/>
          </p:nvSpPr>
          <p:spPr bwMode="auto">
            <a:xfrm>
              <a:off x="2005" y="864"/>
              <a:ext cx="1579" cy="1824"/>
            </a:xfrm>
            <a:prstGeom prst="ellipse">
              <a:avLst/>
            </a:prstGeom>
            <a:solidFill>
              <a:srgbClr val="66FFFF"/>
            </a:solidFill>
            <a:ln w="12700">
              <a:solidFill>
                <a:schemeClr val="tx1"/>
              </a:solidFill>
              <a:round/>
              <a:headEnd type="none" w="sm" len="sm"/>
              <a:tailEnd type="none" w="sm" len="sm"/>
            </a:ln>
            <a:effectLst/>
          </p:spPr>
          <p:txBody>
            <a:bodyPr wrap="none" anchor="ctr"/>
            <a:lstStyle/>
            <a:p>
              <a:endParaRPr lang="fr-FR"/>
            </a:p>
          </p:txBody>
        </p:sp>
        <p:sp>
          <p:nvSpPr>
            <p:cNvPr id="88071" name="Line 7"/>
            <p:cNvSpPr>
              <a:spLocks noChangeShapeType="1"/>
            </p:cNvSpPr>
            <p:nvPr/>
          </p:nvSpPr>
          <p:spPr bwMode="auto">
            <a:xfrm flipV="1">
              <a:off x="2773" y="864"/>
              <a:ext cx="0" cy="864"/>
            </a:xfrm>
            <a:prstGeom prst="line">
              <a:avLst/>
            </a:prstGeom>
            <a:noFill/>
            <a:ln w="57150">
              <a:solidFill>
                <a:schemeClr val="tx1"/>
              </a:solidFill>
              <a:round/>
              <a:headEnd type="triangle" w="med" len="med"/>
              <a:tailEnd type="triangle" w="med" len="med"/>
            </a:ln>
            <a:effectLst/>
          </p:spPr>
          <p:txBody>
            <a:bodyPr/>
            <a:lstStyle/>
            <a:p>
              <a:endParaRPr lang="fr-FR"/>
            </a:p>
          </p:txBody>
        </p:sp>
        <p:sp>
          <p:nvSpPr>
            <p:cNvPr id="88072" name="Text Box 8"/>
            <p:cNvSpPr txBox="1">
              <a:spLocks noChangeArrowheads="1"/>
            </p:cNvSpPr>
            <p:nvPr/>
          </p:nvSpPr>
          <p:spPr bwMode="auto">
            <a:xfrm>
              <a:off x="512" y="2688"/>
              <a:ext cx="1109" cy="60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b="1">
                  <a:solidFill>
                    <a:srgbClr val="FF0000"/>
                  </a:solidFill>
                  <a:latin typeface="Times New Roman" pitchFamily="18" charset="0"/>
                </a:rPr>
                <a:t> Circular Plot</a:t>
              </a:r>
            </a:p>
          </p:txBody>
        </p:sp>
        <p:pic>
          <p:nvPicPr>
            <p:cNvPr id="88073" name="Picture 9" descr="BD10707_"/>
            <p:cNvPicPr>
              <a:picLocks noChangeAspect="1" noChangeArrowheads="1"/>
            </p:cNvPicPr>
            <p:nvPr/>
          </p:nvPicPr>
          <p:blipFill>
            <a:blip r:embed="rId2" cstate="print"/>
            <a:srcRect/>
            <a:stretch>
              <a:fillRect/>
            </a:stretch>
          </p:blipFill>
          <p:spPr bwMode="auto">
            <a:xfrm>
              <a:off x="2560" y="1392"/>
              <a:ext cx="407" cy="613"/>
            </a:xfrm>
            <a:prstGeom prst="rect">
              <a:avLst/>
            </a:prstGeom>
            <a:noFill/>
          </p:spPr>
        </p:pic>
        <p:grpSp>
          <p:nvGrpSpPr>
            <p:cNvPr id="3" name="Group 10"/>
            <p:cNvGrpSpPr>
              <a:grpSpLocks/>
            </p:cNvGrpSpPr>
            <p:nvPr/>
          </p:nvGrpSpPr>
          <p:grpSpPr bwMode="auto">
            <a:xfrm>
              <a:off x="811" y="336"/>
              <a:ext cx="4456" cy="3596"/>
              <a:chOff x="912" y="336"/>
              <a:chExt cx="5013" cy="3596"/>
            </a:xfrm>
          </p:grpSpPr>
          <p:pic>
            <p:nvPicPr>
              <p:cNvPr id="88075" name="Picture 11" descr="j0106106"/>
              <p:cNvPicPr>
                <a:picLocks noChangeAspect="1" noChangeArrowheads="1"/>
              </p:cNvPicPr>
              <p:nvPr/>
            </p:nvPicPr>
            <p:blipFill>
              <a:blip r:embed="rId3" cstate="print"/>
              <a:srcRect/>
              <a:stretch>
                <a:fillRect/>
              </a:stretch>
            </p:blipFill>
            <p:spPr bwMode="auto">
              <a:xfrm>
                <a:off x="960" y="336"/>
                <a:ext cx="501" cy="476"/>
              </a:xfrm>
              <a:prstGeom prst="rect">
                <a:avLst/>
              </a:prstGeom>
              <a:noFill/>
            </p:spPr>
          </p:pic>
          <p:pic>
            <p:nvPicPr>
              <p:cNvPr id="88076" name="Picture 12" descr="j0106106"/>
              <p:cNvPicPr>
                <a:picLocks noChangeAspect="1" noChangeArrowheads="1"/>
              </p:cNvPicPr>
              <p:nvPr/>
            </p:nvPicPr>
            <p:blipFill>
              <a:blip r:embed="rId3" cstate="print"/>
              <a:srcRect/>
              <a:stretch>
                <a:fillRect/>
              </a:stretch>
            </p:blipFill>
            <p:spPr bwMode="auto">
              <a:xfrm>
                <a:off x="2064" y="864"/>
                <a:ext cx="501" cy="476"/>
              </a:xfrm>
              <a:prstGeom prst="rect">
                <a:avLst/>
              </a:prstGeom>
              <a:noFill/>
            </p:spPr>
          </p:pic>
          <p:pic>
            <p:nvPicPr>
              <p:cNvPr id="88077" name="Picture 13" descr="j0106106"/>
              <p:cNvPicPr>
                <a:picLocks noChangeAspect="1" noChangeArrowheads="1"/>
              </p:cNvPicPr>
              <p:nvPr/>
            </p:nvPicPr>
            <p:blipFill>
              <a:blip r:embed="rId3" cstate="print"/>
              <a:srcRect/>
              <a:stretch>
                <a:fillRect/>
              </a:stretch>
            </p:blipFill>
            <p:spPr bwMode="auto">
              <a:xfrm>
                <a:off x="1056" y="3216"/>
                <a:ext cx="501" cy="476"/>
              </a:xfrm>
              <a:prstGeom prst="rect">
                <a:avLst/>
              </a:prstGeom>
              <a:noFill/>
            </p:spPr>
          </p:pic>
          <p:pic>
            <p:nvPicPr>
              <p:cNvPr id="88078" name="Picture 14" descr="j0106106"/>
              <p:cNvPicPr>
                <a:picLocks noChangeAspect="1" noChangeArrowheads="1"/>
              </p:cNvPicPr>
              <p:nvPr/>
            </p:nvPicPr>
            <p:blipFill>
              <a:blip r:embed="rId3" cstate="print"/>
              <a:srcRect/>
              <a:stretch>
                <a:fillRect/>
              </a:stretch>
            </p:blipFill>
            <p:spPr bwMode="auto">
              <a:xfrm>
                <a:off x="2688" y="2640"/>
                <a:ext cx="501" cy="476"/>
              </a:xfrm>
              <a:prstGeom prst="rect">
                <a:avLst/>
              </a:prstGeom>
              <a:noFill/>
            </p:spPr>
          </p:pic>
          <p:pic>
            <p:nvPicPr>
              <p:cNvPr id="88079" name="Picture 15" descr="j0106106"/>
              <p:cNvPicPr>
                <a:picLocks noChangeAspect="1" noChangeArrowheads="1"/>
              </p:cNvPicPr>
              <p:nvPr/>
            </p:nvPicPr>
            <p:blipFill>
              <a:blip r:embed="rId3" cstate="print"/>
              <a:srcRect/>
              <a:stretch>
                <a:fillRect/>
              </a:stretch>
            </p:blipFill>
            <p:spPr bwMode="auto">
              <a:xfrm>
                <a:off x="1776" y="1872"/>
                <a:ext cx="501" cy="476"/>
              </a:xfrm>
              <a:prstGeom prst="rect">
                <a:avLst/>
              </a:prstGeom>
              <a:noFill/>
            </p:spPr>
          </p:pic>
          <p:pic>
            <p:nvPicPr>
              <p:cNvPr id="88080" name="Picture 16" descr="j0106106"/>
              <p:cNvPicPr>
                <a:picLocks noChangeAspect="1" noChangeArrowheads="1"/>
              </p:cNvPicPr>
              <p:nvPr/>
            </p:nvPicPr>
            <p:blipFill>
              <a:blip r:embed="rId3" cstate="print"/>
              <a:srcRect/>
              <a:stretch>
                <a:fillRect/>
              </a:stretch>
            </p:blipFill>
            <p:spPr bwMode="auto">
              <a:xfrm>
                <a:off x="2256" y="1440"/>
                <a:ext cx="501" cy="476"/>
              </a:xfrm>
              <a:prstGeom prst="rect">
                <a:avLst/>
              </a:prstGeom>
              <a:noFill/>
            </p:spPr>
          </p:pic>
          <p:pic>
            <p:nvPicPr>
              <p:cNvPr id="88081" name="Picture 17" descr="j0106106"/>
              <p:cNvPicPr>
                <a:picLocks noChangeAspect="1" noChangeArrowheads="1"/>
              </p:cNvPicPr>
              <p:nvPr/>
            </p:nvPicPr>
            <p:blipFill>
              <a:blip r:embed="rId3" cstate="print"/>
              <a:srcRect/>
              <a:stretch>
                <a:fillRect/>
              </a:stretch>
            </p:blipFill>
            <p:spPr bwMode="auto">
              <a:xfrm>
                <a:off x="1248" y="1296"/>
                <a:ext cx="501" cy="476"/>
              </a:xfrm>
              <a:prstGeom prst="rect">
                <a:avLst/>
              </a:prstGeom>
              <a:noFill/>
            </p:spPr>
          </p:pic>
          <p:pic>
            <p:nvPicPr>
              <p:cNvPr id="88082" name="Picture 18" descr="j0106106"/>
              <p:cNvPicPr>
                <a:picLocks noChangeAspect="1" noChangeArrowheads="1"/>
              </p:cNvPicPr>
              <p:nvPr/>
            </p:nvPicPr>
            <p:blipFill>
              <a:blip r:embed="rId3" cstate="print"/>
              <a:srcRect/>
              <a:stretch>
                <a:fillRect/>
              </a:stretch>
            </p:blipFill>
            <p:spPr bwMode="auto">
              <a:xfrm>
                <a:off x="3648" y="2640"/>
                <a:ext cx="501" cy="476"/>
              </a:xfrm>
              <a:prstGeom prst="rect">
                <a:avLst/>
              </a:prstGeom>
              <a:noFill/>
            </p:spPr>
          </p:pic>
          <p:pic>
            <p:nvPicPr>
              <p:cNvPr id="88083" name="Picture 19" descr="j0106106"/>
              <p:cNvPicPr>
                <a:picLocks noChangeAspect="1" noChangeArrowheads="1"/>
              </p:cNvPicPr>
              <p:nvPr/>
            </p:nvPicPr>
            <p:blipFill>
              <a:blip r:embed="rId3" cstate="print"/>
              <a:srcRect/>
              <a:stretch>
                <a:fillRect/>
              </a:stretch>
            </p:blipFill>
            <p:spPr bwMode="auto">
              <a:xfrm>
                <a:off x="2688" y="336"/>
                <a:ext cx="501" cy="476"/>
              </a:xfrm>
              <a:prstGeom prst="rect">
                <a:avLst/>
              </a:prstGeom>
              <a:noFill/>
            </p:spPr>
          </p:pic>
          <p:pic>
            <p:nvPicPr>
              <p:cNvPr id="88084" name="Picture 20" descr="j0106106"/>
              <p:cNvPicPr>
                <a:picLocks noChangeAspect="1" noChangeArrowheads="1"/>
              </p:cNvPicPr>
              <p:nvPr/>
            </p:nvPicPr>
            <p:blipFill>
              <a:blip r:embed="rId3" cstate="print"/>
              <a:srcRect/>
              <a:stretch>
                <a:fillRect/>
              </a:stretch>
            </p:blipFill>
            <p:spPr bwMode="auto">
              <a:xfrm>
                <a:off x="4224" y="384"/>
                <a:ext cx="501" cy="476"/>
              </a:xfrm>
              <a:prstGeom prst="rect">
                <a:avLst/>
              </a:prstGeom>
              <a:noFill/>
            </p:spPr>
          </p:pic>
          <p:pic>
            <p:nvPicPr>
              <p:cNvPr id="88085" name="Picture 21" descr="j0106106"/>
              <p:cNvPicPr>
                <a:picLocks noChangeAspect="1" noChangeArrowheads="1"/>
              </p:cNvPicPr>
              <p:nvPr/>
            </p:nvPicPr>
            <p:blipFill>
              <a:blip r:embed="rId3" cstate="print"/>
              <a:srcRect/>
              <a:stretch>
                <a:fillRect/>
              </a:stretch>
            </p:blipFill>
            <p:spPr bwMode="auto">
              <a:xfrm>
                <a:off x="3504" y="816"/>
                <a:ext cx="501" cy="476"/>
              </a:xfrm>
              <a:prstGeom prst="rect">
                <a:avLst/>
              </a:prstGeom>
              <a:noFill/>
            </p:spPr>
          </p:pic>
          <p:pic>
            <p:nvPicPr>
              <p:cNvPr id="88086" name="Picture 22" descr="j0106106"/>
              <p:cNvPicPr>
                <a:picLocks noChangeAspect="1" noChangeArrowheads="1"/>
              </p:cNvPicPr>
              <p:nvPr/>
            </p:nvPicPr>
            <p:blipFill>
              <a:blip r:embed="rId3" cstate="print"/>
              <a:srcRect/>
              <a:stretch>
                <a:fillRect/>
              </a:stretch>
            </p:blipFill>
            <p:spPr bwMode="auto">
              <a:xfrm>
                <a:off x="3888" y="3120"/>
                <a:ext cx="501" cy="476"/>
              </a:xfrm>
              <a:prstGeom prst="rect">
                <a:avLst/>
              </a:prstGeom>
              <a:noFill/>
            </p:spPr>
          </p:pic>
          <p:pic>
            <p:nvPicPr>
              <p:cNvPr id="88087" name="Picture 23" descr="j0106106"/>
              <p:cNvPicPr>
                <a:picLocks noChangeAspect="1" noChangeArrowheads="1"/>
              </p:cNvPicPr>
              <p:nvPr/>
            </p:nvPicPr>
            <p:blipFill>
              <a:blip r:embed="rId3" cstate="print"/>
              <a:srcRect/>
              <a:stretch>
                <a:fillRect/>
              </a:stretch>
            </p:blipFill>
            <p:spPr bwMode="auto">
              <a:xfrm>
                <a:off x="912" y="2208"/>
                <a:ext cx="501" cy="476"/>
              </a:xfrm>
              <a:prstGeom prst="rect">
                <a:avLst/>
              </a:prstGeom>
              <a:noFill/>
            </p:spPr>
          </p:pic>
          <p:pic>
            <p:nvPicPr>
              <p:cNvPr id="88088" name="Picture 24" descr="j0106106"/>
              <p:cNvPicPr>
                <a:picLocks noChangeAspect="1" noChangeArrowheads="1"/>
              </p:cNvPicPr>
              <p:nvPr/>
            </p:nvPicPr>
            <p:blipFill>
              <a:blip r:embed="rId3" cstate="print"/>
              <a:srcRect/>
              <a:stretch>
                <a:fillRect/>
              </a:stretch>
            </p:blipFill>
            <p:spPr bwMode="auto">
              <a:xfrm>
                <a:off x="2304" y="3120"/>
                <a:ext cx="501" cy="476"/>
              </a:xfrm>
              <a:prstGeom prst="rect">
                <a:avLst/>
              </a:prstGeom>
              <a:noFill/>
            </p:spPr>
          </p:pic>
          <p:pic>
            <p:nvPicPr>
              <p:cNvPr id="88089" name="Picture 25" descr="j0106106"/>
              <p:cNvPicPr>
                <a:picLocks noChangeAspect="1" noChangeArrowheads="1"/>
              </p:cNvPicPr>
              <p:nvPr/>
            </p:nvPicPr>
            <p:blipFill>
              <a:blip r:embed="rId3" cstate="print"/>
              <a:srcRect/>
              <a:stretch>
                <a:fillRect/>
              </a:stretch>
            </p:blipFill>
            <p:spPr bwMode="auto">
              <a:xfrm>
                <a:off x="2496" y="3456"/>
                <a:ext cx="501" cy="476"/>
              </a:xfrm>
              <a:prstGeom prst="rect">
                <a:avLst/>
              </a:prstGeom>
              <a:noFill/>
            </p:spPr>
          </p:pic>
          <p:pic>
            <p:nvPicPr>
              <p:cNvPr id="88090" name="Picture 26" descr="j0106106"/>
              <p:cNvPicPr>
                <a:picLocks noChangeAspect="1" noChangeArrowheads="1"/>
              </p:cNvPicPr>
              <p:nvPr/>
            </p:nvPicPr>
            <p:blipFill>
              <a:blip r:embed="rId3" cstate="print"/>
              <a:srcRect/>
              <a:stretch>
                <a:fillRect/>
              </a:stretch>
            </p:blipFill>
            <p:spPr bwMode="auto">
              <a:xfrm>
                <a:off x="1968" y="3312"/>
                <a:ext cx="501" cy="476"/>
              </a:xfrm>
              <a:prstGeom prst="rect">
                <a:avLst/>
              </a:prstGeom>
              <a:noFill/>
            </p:spPr>
          </p:pic>
          <p:pic>
            <p:nvPicPr>
              <p:cNvPr id="88091" name="Picture 27" descr="j0106106"/>
              <p:cNvPicPr>
                <a:picLocks noChangeAspect="1" noChangeArrowheads="1"/>
              </p:cNvPicPr>
              <p:nvPr/>
            </p:nvPicPr>
            <p:blipFill>
              <a:blip r:embed="rId3" cstate="print"/>
              <a:srcRect/>
              <a:stretch>
                <a:fillRect/>
              </a:stretch>
            </p:blipFill>
            <p:spPr bwMode="auto">
              <a:xfrm>
                <a:off x="4464" y="1248"/>
                <a:ext cx="501" cy="476"/>
              </a:xfrm>
              <a:prstGeom prst="rect">
                <a:avLst/>
              </a:prstGeom>
              <a:noFill/>
            </p:spPr>
          </p:pic>
          <p:pic>
            <p:nvPicPr>
              <p:cNvPr id="88092" name="Picture 28" descr="j0106106"/>
              <p:cNvPicPr>
                <a:picLocks noChangeAspect="1" noChangeArrowheads="1"/>
              </p:cNvPicPr>
              <p:nvPr/>
            </p:nvPicPr>
            <p:blipFill>
              <a:blip r:embed="rId3" cstate="print"/>
              <a:srcRect/>
              <a:stretch>
                <a:fillRect/>
              </a:stretch>
            </p:blipFill>
            <p:spPr bwMode="auto">
              <a:xfrm>
                <a:off x="5424" y="1584"/>
                <a:ext cx="501" cy="476"/>
              </a:xfrm>
              <a:prstGeom prst="rect">
                <a:avLst/>
              </a:prstGeom>
              <a:noFill/>
            </p:spPr>
          </p:pic>
          <p:pic>
            <p:nvPicPr>
              <p:cNvPr id="88093" name="Picture 29" descr="j0106106"/>
              <p:cNvPicPr>
                <a:picLocks noChangeAspect="1" noChangeArrowheads="1"/>
              </p:cNvPicPr>
              <p:nvPr/>
            </p:nvPicPr>
            <p:blipFill>
              <a:blip r:embed="rId3" cstate="print"/>
              <a:srcRect/>
              <a:stretch>
                <a:fillRect/>
              </a:stretch>
            </p:blipFill>
            <p:spPr bwMode="auto">
              <a:xfrm>
                <a:off x="5136" y="2544"/>
                <a:ext cx="501" cy="476"/>
              </a:xfrm>
              <a:prstGeom prst="rect">
                <a:avLst/>
              </a:prstGeom>
              <a:noFill/>
            </p:spPr>
          </p:pic>
          <p:pic>
            <p:nvPicPr>
              <p:cNvPr id="88094" name="Picture 30" descr="j0106106"/>
              <p:cNvPicPr>
                <a:picLocks noChangeAspect="1" noChangeArrowheads="1"/>
              </p:cNvPicPr>
              <p:nvPr/>
            </p:nvPicPr>
            <p:blipFill>
              <a:blip r:embed="rId3" cstate="print"/>
              <a:srcRect/>
              <a:stretch>
                <a:fillRect/>
              </a:stretch>
            </p:blipFill>
            <p:spPr bwMode="auto">
              <a:xfrm>
                <a:off x="4944" y="384"/>
                <a:ext cx="501" cy="476"/>
              </a:xfrm>
              <a:prstGeom prst="rect">
                <a:avLst/>
              </a:prstGeom>
              <a:noFill/>
            </p:spPr>
          </p:pic>
          <p:pic>
            <p:nvPicPr>
              <p:cNvPr id="88095" name="Picture 31" descr="j0106106"/>
              <p:cNvPicPr>
                <a:picLocks noChangeAspect="1" noChangeArrowheads="1"/>
              </p:cNvPicPr>
              <p:nvPr/>
            </p:nvPicPr>
            <p:blipFill>
              <a:blip r:embed="rId3" cstate="print"/>
              <a:srcRect/>
              <a:stretch>
                <a:fillRect/>
              </a:stretch>
            </p:blipFill>
            <p:spPr bwMode="auto">
              <a:xfrm>
                <a:off x="4848" y="3168"/>
                <a:ext cx="501" cy="476"/>
              </a:xfrm>
              <a:prstGeom prst="rect">
                <a:avLst/>
              </a:prstGeom>
              <a:noFill/>
            </p:spPr>
          </p:pic>
          <p:pic>
            <p:nvPicPr>
              <p:cNvPr id="88096" name="Picture 32" descr="j0106106"/>
              <p:cNvPicPr>
                <a:picLocks noChangeAspect="1" noChangeArrowheads="1"/>
              </p:cNvPicPr>
              <p:nvPr/>
            </p:nvPicPr>
            <p:blipFill>
              <a:blip r:embed="rId3" cstate="print"/>
              <a:srcRect/>
              <a:stretch>
                <a:fillRect/>
              </a:stretch>
            </p:blipFill>
            <p:spPr bwMode="auto">
              <a:xfrm>
                <a:off x="4656" y="3072"/>
                <a:ext cx="501" cy="476"/>
              </a:xfrm>
              <a:prstGeom prst="rect">
                <a:avLst/>
              </a:prstGeom>
              <a:noFill/>
            </p:spPr>
          </p:pic>
        </p:grpSp>
      </p:grpSp>
      <p:sp>
        <p:nvSpPr>
          <p:cNvPr id="32" name="ZoneTexte 31"/>
          <p:cNvSpPr txBox="1"/>
          <p:nvPr/>
        </p:nvSpPr>
        <p:spPr>
          <a:xfrm>
            <a:off x="0" y="0"/>
            <a:ext cx="4273799" cy="677108"/>
          </a:xfrm>
          <a:prstGeom prst="rect">
            <a:avLst/>
          </a:prstGeom>
          <a:noFill/>
        </p:spPr>
        <p:txBody>
          <a:bodyPr wrap="none" rtlCol="0">
            <a:spAutoFit/>
          </a:bodyPr>
          <a:lstStyle/>
          <a:p>
            <a:r>
              <a:rPr lang="fr-FR" sz="3800" b="1" dirty="0" smtClean="0"/>
              <a:t>Les recensements</a:t>
            </a:r>
            <a:endParaRPr lang="fr-FR" sz="3800" b="1"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1085880" y="2276475"/>
            <a:ext cx="7772400" cy="1143000"/>
          </a:xfrm>
          <a:prstGeom prst="rect">
            <a:avLst/>
          </a:prstGeom>
          <a:noFill/>
          <a:ln w="9525">
            <a:noFill/>
            <a:miter lim="800000"/>
            <a:headEnd/>
            <a:tailEnd/>
          </a:ln>
          <a:effectLst/>
        </p:spPr>
        <p:txBody>
          <a:bodyPr anchor="ctr"/>
          <a:lstStyle/>
          <a:p>
            <a:pPr algn="ctr"/>
            <a:r>
              <a:rPr lang="en-US" sz="4000" b="1" dirty="0" err="1">
                <a:solidFill>
                  <a:srgbClr val="FF0000"/>
                </a:solidFill>
              </a:rPr>
              <a:t>Mais</a:t>
            </a:r>
            <a:r>
              <a:rPr lang="en-US" sz="4000" b="1" dirty="0">
                <a:solidFill>
                  <a:srgbClr val="FF0000"/>
                </a:solidFill>
              </a:rPr>
              <a:t> on ne </a:t>
            </a:r>
            <a:r>
              <a:rPr lang="en-US" sz="4000" b="1" dirty="0" err="1">
                <a:solidFill>
                  <a:srgbClr val="FF0000"/>
                </a:solidFill>
              </a:rPr>
              <a:t>peut</a:t>
            </a:r>
            <a:r>
              <a:rPr lang="en-US" sz="4000" b="1" dirty="0">
                <a:solidFill>
                  <a:srgbClr val="FF0000"/>
                </a:solidFill>
              </a:rPr>
              <a:t> </a:t>
            </a:r>
            <a:r>
              <a:rPr lang="en-US" sz="4000" b="1" dirty="0" err="1">
                <a:solidFill>
                  <a:srgbClr val="FF0000"/>
                </a:solidFill>
              </a:rPr>
              <a:t>supposer</a:t>
            </a:r>
            <a:r>
              <a:rPr lang="en-US" sz="4000" b="1" dirty="0">
                <a:solidFill>
                  <a:srgbClr val="FF0000"/>
                </a:solidFill>
              </a:rPr>
              <a:t> </a:t>
            </a:r>
            <a:r>
              <a:rPr lang="en-US" sz="4000" b="1" dirty="0" err="1">
                <a:solidFill>
                  <a:srgbClr val="FF0000"/>
                </a:solidFill>
              </a:rPr>
              <a:t>ça</a:t>
            </a:r>
            <a:r>
              <a:rPr lang="en-US" sz="4000" b="1" dirty="0">
                <a:solidFill>
                  <a:srgbClr val="FF0000"/>
                </a:solidFill>
              </a:rPr>
              <a:t> </a:t>
            </a:r>
            <a:r>
              <a:rPr lang="en-US" sz="4000" b="1" dirty="0" smtClean="0">
                <a:solidFill>
                  <a:srgbClr val="FF0000"/>
                </a:solidFill>
              </a:rPr>
              <a:t>!</a:t>
            </a:r>
            <a:endParaRPr lang="en-US" sz="4000" b="1" dirty="0">
              <a:solidFill>
                <a:srgbClr val="FF0000"/>
              </a:solidFill>
            </a:endParaRPr>
          </a:p>
        </p:txBody>
      </p:sp>
      <p:sp>
        <p:nvSpPr>
          <p:cNvPr id="4" name="Rectangle 5"/>
          <p:cNvSpPr>
            <a:spLocks noChangeArrowheads="1"/>
          </p:cNvSpPr>
          <p:nvPr/>
        </p:nvSpPr>
        <p:spPr bwMode="auto">
          <a:xfrm>
            <a:off x="1187624" y="3501008"/>
            <a:ext cx="7778747" cy="2303463"/>
          </a:xfrm>
          <a:prstGeom prst="rect">
            <a:avLst/>
          </a:prstGeom>
          <a:noFill/>
          <a:ln w="9525">
            <a:noFill/>
            <a:miter lim="800000"/>
            <a:headEnd/>
            <a:tailEnd/>
          </a:ln>
          <a:effectLst/>
        </p:spPr>
        <p:txBody>
          <a:bodyPr/>
          <a:lstStyle/>
          <a:p>
            <a:pPr marL="342900" indent="-342900">
              <a:spcBef>
                <a:spcPct val="20000"/>
              </a:spcBef>
              <a:buFontTx/>
              <a:buChar char="•"/>
            </a:pPr>
            <a:r>
              <a:rPr lang="en-US" sz="2800" b="0" dirty="0" err="1"/>
              <a:t>Détection</a:t>
            </a:r>
            <a:r>
              <a:rPr lang="en-US" sz="2800" b="0" dirty="0"/>
              <a:t> </a:t>
            </a:r>
            <a:r>
              <a:rPr lang="en-US" sz="2800" b="0" dirty="0" err="1"/>
              <a:t>peut</a:t>
            </a:r>
            <a:r>
              <a:rPr lang="en-US" sz="2800" b="0" dirty="0"/>
              <a:t> </a:t>
            </a:r>
            <a:r>
              <a:rPr lang="en-US" sz="2800" b="0" dirty="0" err="1"/>
              <a:t>être</a:t>
            </a:r>
            <a:r>
              <a:rPr lang="en-US" sz="2800" b="0" dirty="0"/>
              <a:t> (</a:t>
            </a:r>
            <a:r>
              <a:rPr lang="en-US" sz="2800" b="0" dirty="0" err="1"/>
              <a:t>est</a:t>
            </a:r>
            <a:r>
              <a:rPr lang="en-US" sz="2800" b="0" dirty="0"/>
              <a:t> </a:t>
            </a:r>
            <a:r>
              <a:rPr lang="en-US" sz="2800" b="0" dirty="0" err="1"/>
              <a:t>probablement</a:t>
            </a:r>
            <a:r>
              <a:rPr lang="en-US" sz="2800" b="0" dirty="0"/>
              <a:t>) &lt; 100%</a:t>
            </a:r>
          </a:p>
          <a:p>
            <a:pPr marL="342900" indent="-342900">
              <a:spcBef>
                <a:spcPct val="20000"/>
              </a:spcBef>
              <a:buFontTx/>
              <a:buChar char="•"/>
            </a:pPr>
            <a:endParaRPr lang="en-US" sz="2800" b="0" dirty="0"/>
          </a:p>
          <a:p>
            <a:pPr marL="342900" indent="-342900">
              <a:spcBef>
                <a:spcPct val="20000"/>
              </a:spcBef>
              <a:buFontTx/>
              <a:buChar char="•"/>
            </a:pPr>
            <a:endParaRPr lang="en-US" sz="2800" b="0" dirty="0"/>
          </a:p>
          <a:p>
            <a:pPr marL="342900" indent="-342900">
              <a:spcBef>
                <a:spcPct val="20000"/>
              </a:spcBef>
              <a:buFontTx/>
              <a:buChar char="•"/>
            </a:pPr>
            <a:r>
              <a:rPr lang="en-US" sz="2800" b="0" dirty="0" err="1"/>
              <a:t>Détection</a:t>
            </a:r>
            <a:r>
              <a:rPr lang="en-US" sz="2800" b="0" dirty="0"/>
              <a:t> </a:t>
            </a:r>
            <a:r>
              <a:rPr lang="en-US" sz="2800" b="0" dirty="0" err="1"/>
              <a:t>peut</a:t>
            </a:r>
            <a:r>
              <a:rPr lang="en-US" sz="2800" b="0" dirty="0"/>
              <a:t> </a:t>
            </a:r>
            <a:r>
              <a:rPr lang="en-US" sz="2800" b="0" dirty="0" err="1"/>
              <a:t>être</a:t>
            </a:r>
            <a:r>
              <a:rPr lang="en-US" sz="2800" b="0" dirty="0"/>
              <a:t> (</a:t>
            </a:r>
            <a:r>
              <a:rPr lang="en-US" sz="2800" b="0" dirty="0" err="1"/>
              <a:t>est</a:t>
            </a:r>
            <a:r>
              <a:rPr lang="en-US" sz="2800" b="0" dirty="0"/>
              <a:t> </a:t>
            </a:r>
            <a:r>
              <a:rPr lang="en-US" sz="2800" b="0" dirty="0" err="1"/>
              <a:t>probablement</a:t>
            </a:r>
            <a:r>
              <a:rPr lang="en-US" sz="2800" b="0" dirty="0"/>
              <a:t>) variable</a:t>
            </a:r>
          </a:p>
        </p:txBody>
      </p:sp>
      <p:sp>
        <p:nvSpPr>
          <p:cNvPr id="5" name="Rectangle 10"/>
          <p:cNvSpPr>
            <a:spLocks noChangeArrowheads="1"/>
          </p:cNvSpPr>
          <p:nvPr/>
        </p:nvSpPr>
        <p:spPr bwMode="auto">
          <a:xfrm>
            <a:off x="1142975" y="1090613"/>
            <a:ext cx="7750199" cy="898525"/>
          </a:xfrm>
          <a:prstGeom prst="rect">
            <a:avLst/>
          </a:prstGeom>
          <a:noFill/>
          <a:ln w="12700">
            <a:solidFill>
              <a:schemeClr val="tx1"/>
            </a:solidFill>
            <a:miter lim="800000"/>
            <a:headEnd/>
            <a:tailEnd/>
          </a:ln>
          <a:effectLst/>
        </p:spPr>
        <p:txBody>
          <a:bodyPr wrap="square">
            <a:spAutoFit/>
          </a:bodyPr>
          <a:lstStyle/>
          <a:p>
            <a:pPr algn="ctr"/>
            <a:r>
              <a:rPr lang="en-US" sz="2600" b="0" dirty="0"/>
              <a:t>En “strip transect” et “circular plot”, on suppose </a:t>
            </a:r>
            <a:r>
              <a:rPr lang="en-US" sz="2600" b="0" dirty="0" err="1"/>
              <a:t>une</a:t>
            </a:r>
            <a:r>
              <a:rPr lang="en-US" sz="2600" b="0" dirty="0"/>
              <a:t> </a:t>
            </a:r>
            <a:r>
              <a:rPr lang="en-US" sz="2600" b="1" dirty="0" err="1"/>
              <a:t>détection</a:t>
            </a:r>
            <a:r>
              <a:rPr lang="en-US" sz="2600" b="1" dirty="0"/>
              <a:t> </a:t>
            </a:r>
            <a:r>
              <a:rPr lang="en-US" sz="2600" b="1" dirty="0" err="1"/>
              <a:t>parfaite</a:t>
            </a:r>
            <a:r>
              <a:rPr lang="en-US" sz="2600" b="1" dirty="0"/>
              <a:t> </a:t>
            </a:r>
            <a:r>
              <a:rPr lang="en-US" sz="2600" b="0" dirty="0"/>
              <a:t>en </a:t>
            </a:r>
            <a:r>
              <a:rPr lang="en-US" sz="2600" b="0" dirty="0" err="1"/>
              <a:t>dessous</a:t>
            </a:r>
            <a:r>
              <a:rPr lang="en-US" sz="2600" b="0" dirty="0"/>
              <a:t> </a:t>
            </a:r>
            <a:r>
              <a:rPr lang="en-US" sz="2600" b="0" dirty="0" err="1"/>
              <a:t>d’une</a:t>
            </a:r>
            <a:r>
              <a:rPr lang="en-US" sz="2600" b="0" dirty="0"/>
              <a:t> </a:t>
            </a:r>
            <a:r>
              <a:rPr lang="en-US" sz="2600" b="0" dirty="0" err="1"/>
              <a:t>certaine</a:t>
            </a:r>
            <a:r>
              <a:rPr lang="en-US" sz="2600" b="0" dirty="0"/>
              <a:t> distance.</a:t>
            </a:r>
          </a:p>
        </p:txBody>
      </p:sp>
      <p:sp>
        <p:nvSpPr>
          <p:cNvPr id="6" name="ZoneTexte 5"/>
          <p:cNvSpPr txBox="1"/>
          <p:nvPr/>
        </p:nvSpPr>
        <p:spPr>
          <a:xfrm>
            <a:off x="0" y="0"/>
            <a:ext cx="5746253" cy="677108"/>
          </a:xfrm>
          <a:prstGeom prst="rect">
            <a:avLst/>
          </a:prstGeom>
          <a:noFill/>
        </p:spPr>
        <p:txBody>
          <a:bodyPr wrap="none" rtlCol="0">
            <a:spAutoFit/>
          </a:bodyPr>
          <a:lstStyle/>
          <a:p>
            <a:r>
              <a:rPr lang="fr-FR" sz="3800" b="1" dirty="0" smtClean="0"/>
              <a:t>Les problèmes de détection</a:t>
            </a:r>
            <a:endParaRPr lang="fr-FR" sz="3800" b="1"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Rectangle 4"/>
          <p:cNvSpPr>
            <a:spLocks noChangeArrowheads="1"/>
          </p:cNvSpPr>
          <p:nvPr/>
        </p:nvSpPr>
        <p:spPr bwMode="auto">
          <a:xfrm>
            <a:off x="1331640" y="764704"/>
            <a:ext cx="5076056" cy="494928"/>
          </a:xfrm>
          <a:prstGeom prst="rect">
            <a:avLst/>
          </a:prstGeom>
          <a:noFill/>
          <a:ln w="9525">
            <a:noFill/>
            <a:miter lim="800000"/>
            <a:headEnd/>
            <a:tailEnd/>
          </a:ln>
          <a:effectLst/>
        </p:spPr>
        <p:txBody>
          <a:bodyPr anchor="ctr"/>
          <a:lstStyle/>
          <a:p>
            <a:pPr algn="ctr"/>
            <a:r>
              <a:rPr lang="en-US" sz="3400" b="1" dirty="0" err="1">
                <a:solidFill>
                  <a:schemeClr val="tx2"/>
                </a:solidFill>
              </a:rPr>
              <a:t>Détection</a:t>
            </a:r>
            <a:r>
              <a:rPr lang="en-US" sz="3400" b="1" dirty="0">
                <a:solidFill>
                  <a:schemeClr val="tx2"/>
                </a:solidFill>
              </a:rPr>
              <a:t> </a:t>
            </a:r>
            <a:r>
              <a:rPr lang="en-US" sz="3400" b="1" dirty="0" err="1">
                <a:solidFill>
                  <a:schemeClr val="tx2"/>
                </a:solidFill>
              </a:rPr>
              <a:t>imparfaite</a:t>
            </a:r>
            <a:endParaRPr lang="en-US" sz="3400" b="1" dirty="0">
              <a:solidFill>
                <a:schemeClr val="tx2"/>
              </a:solidFill>
            </a:endParaRPr>
          </a:p>
        </p:txBody>
      </p:sp>
      <p:grpSp>
        <p:nvGrpSpPr>
          <p:cNvPr id="2" name="Group 5"/>
          <p:cNvGrpSpPr>
            <a:grpSpLocks/>
          </p:cNvGrpSpPr>
          <p:nvPr/>
        </p:nvGrpSpPr>
        <p:grpSpPr bwMode="auto">
          <a:xfrm>
            <a:off x="1908175" y="1189038"/>
            <a:ext cx="6553200" cy="5192712"/>
            <a:chOff x="1104" y="1056"/>
            <a:chExt cx="4128" cy="3271"/>
          </a:xfrm>
        </p:grpSpPr>
        <p:sp>
          <p:nvSpPr>
            <p:cNvPr id="91142" name="Rectangle 6"/>
            <p:cNvSpPr>
              <a:spLocks noChangeArrowheads="1"/>
            </p:cNvSpPr>
            <p:nvPr/>
          </p:nvSpPr>
          <p:spPr bwMode="auto">
            <a:xfrm rot="-1917954">
              <a:off x="1403" y="2609"/>
              <a:ext cx="1440" cy="1718"/>
            </a:xfrm>
            <a:prstGeom prst="rect">
              <a:avLst/>
            </a:prstGeom>
            <a:solidFill>
              <a:schemeClr val="accent3">
                <a:lumMod val="40000"/>
                <a:lumOff val="60000"/>
              </a:schemeClr>
            </a:solidFill>
            <a:ln w="9525">
              <a:solidFill>
                <a:schemeClr val="tx1"/>
              </a:solidFill>
              <a:miter lim="800000"/>
              <a:headEnd/>
              <a:tailEnd/>
            </a:ln>
            <a:effectLst/>
          </p:spPr>
          <p:txBody>
            <a:bodyPr wrap="none" anchor="ctr"/>
            <a:lstStyle/>
            <a:p>
              <a:pPr algn="ctr"/>
              <a:endParaRPr lang="fr-FR" sz="3600" dirty="0">
                <a:latin typeface="Times New Roman" pitchFamily="18" charset="0"/>
              </a:endParaRPr>
            </a:p>
          </p:txBody>
        </p:sp>
        <p:sp>
          <p:nvSpPr>
            <p:cNvPr id="91143" name="Rectangle 7"/>
            <p:cNvSpPr>
              <a:spLocks noChangeArrowheads="1"/>
            </p:cNvSpPr>
            <p:nvPr/>
          </p:nvSpPr>
          <p:spPr bwMode="auto">
            <a:xfrm>
              <a:off x="4368" y="3312"/>
              <a:ext cx="116" cy="404"/>
            </a:xfrm>
            <a:prstGeom prst="rect">
              <a:avLst/>
            </a:prstGeom>
            <a:noFill/>
            <a:ln w="9525">
              <a:noFill/>
              <a:miter lim="800000"/>
              <a:headEnd/>
              <a:tailEnd/>
            </a:ln>
            <a:effectLst/>
          </p:spPr>
          <p:txBody>
            <a:bodyPr wrap="none">
              <a:spAutoFit/>
            </a:bodyPr>
            <a:lstStyle/>
            <a:p>
              <a:endParaRPr lang="fr-FR" sz="3600">
                <a:latin typeface="Times New Roman" pitchFamily="18" charset="0"/>
              </a:endParaRPr>
            </a:p>
          </p:txBody>
        </p:sp>
        <p:sp>
          <p:nvSpPr>
            <p:cNvPr id="91144" name="Rectangle 8"/>
            <p:cNvSpPr>
              <a:spLocks noChangeArrowheads="1"/>
            </p:cNvSpPr>
            <p:nvPr/>
          </p:nvSpPr>
          <p:spPr bwMode="auto">
            <a:xfrm rot="-1917954">
              <a:off x="2640" y="2482"/>
              <a:ext cx="1440" cy="445"/>
            </a:xfrm>
            <a:prstGeom prst="rect">
              <a:avLst/>
            </a:prstGeom>
            <a:solidFill>
              <a:srgbClr val="00B050"/>
            </a:solidFill>
            <a:ln w="9525">
              <a:solidFill>
                <a:schemeClr val="tx1"/>
              </a:solidFill>
              <a:miter lim="800000"/>
              <a:headEnd/>
              <a:tailEnd/>
            </a:ln>
            <a:effectLst/>
          </p:spPr>
          <p:txBody>
            <a:bodyPr wrap="none" anchor="ctr"/>
            <a:lstStyle/>
            <a:p>
              <a:pPr algn="ctr"/>
              <a:endParaRPr lang="fr-FR" sz="3600">
                <a:latin typeface="Times New Roman" pitchFamily="18" charset="0"/>
              </a:endParaRPr>
            </a:p>
          </p:txBody>
        </p:sp>
        <p:sp>
          <p:nvSpPr>
            <p:cNvPr id="91145" name="Rectangle 9"/>
            <p:cNvSpPr>
              <a:spLocks noChangeArrowheads="1"/>
            </p:cNvSpPr>
            <p:nvPr/>
          </p:nvSpPr>
          <p:spPr bwMode="auto">
            <a:xfrm rot="-1917954">
              <a:off x="3792" y="1056"/>
              <a:ext cx="1440" cy="1718"/>
            </a:xfrm>
            <a:prstGeom prst="rect">
              <a:avLst/>
            </a:prstGeom>
            <a:solidFill>
              <a:schemeClr val="accent3">
                <a:lumMod val="40000"/>
                <a:lumOff val="60000"/>
              </a:schemeClr>
            </a:solidFill>
            <a:ln w="9525">
              <a:solidFill>
                <a:schemeClr val="tx1"/>
              </a:solidFill>
              <a:miter lim="800000"/>
              <a:headEnd/>
              <a:tailEnd/>
            </a:ln>
            <a:effectLst/>
          </p:spPr>
          <p:txBody>
            <a:bodyPr wrap="none" anchor="ctr"/>
            <a:lstStyle/>
            <a:p>
              <a:pPr algn="ctr"/>
              <a:endParaRPr lang="fr-FR" sz="3600">
                <a:latin typeface="Times New Roman" pitchFamily="18" charset="0"/>
              </a:endParaRPr>
            </a:p>
          </p:txBody>
        </p:sp>
        <p:sp>
          <p:nvSpPr>
            <p:cNvPr id="91146" name="Line 10"/>
            <p:cNvSpPr>
              <a:spLocks noChangeShapeType="1"/>
            </p:cNvSpPr>
            <p:nvPr/>
          </p:nvSpPr>
          <p:spPr bwMode="auto">
            <a:xfrm flipV="1">
              <a:off x="1488" y="1536"/>
              <a:ext cx="3648" cy="2352"/>
            </a:xfrm>
            <a:prstGeom prst="line">
              <a:avLst/>
            </a:prstGeom>
            <a:noFill/>
            <a:ln w="34925">
              <a:solidFill>
                <a:srgbClr val="FF0000"/>
              </a:solidFill>
              <a:round/>
              <a:headEnd/>
              <a:tailEnd/>
            </a:ln>
            <a:effectLst/>
          </p:spPr>
          <p:txBody>
            <a:bodyPr wrap="none"/>
            <a:lstStyle/>
            <a:p>
              <a:endParaRPr lang="fr-FR"/>
            </a:p>
          </p:txBody>
        </p:sp>
        <p:sp>
          <p:nvSpPr>
            <p:cNvPr id="91147" name="Text Box 11"/>
            <p:cNvSpPr txBox="1">
              <a:spLocks noChangeArrowheads="1"/>
            </p:cNvSpPr>
            <p:nvPr/>
          </p:nvSpPr>
          <p:spPr bwMode="auto">
            <a:xfrm>
              <a:off x="3024" y="1104"/>
              <a:ext cx="1440" cy="250"/>
            </a:xfrm>
            <a:prstGeom prst="rect">
              <a:avLst/>
            </a:prstGeom>
            <a:noFill/>
            <a:ln w="9525">
              <a:noFill/>
              <a:miter lim="800000"/>
              <a:headEnd/>
              <a:tailEnd/>
            </a:ln>
            <a:effectLst/>
          </p:spPr>
          <p:txBody>
            <a:bodyPr>
              <a:spAutoFit/>
            </a:bodyPr>
            <a:lstStyle/>
            <a:p>
              <a:pPr>
                <a:spcBef>
                  <a:spcPct val="50000"/>
                </a:spcBef>
              </a:pPr>
              <a:r>
                <a:rPr lang="en-US" sz="2000"/>
                <a:t>Habitat ouvert</a:t>
              </a:r>
            </a:p>
          </p:txBody>
        </p:sp>
        <p:sp>
          <p:nvSpPr>
            <p:cNvPr id="91148" name="Rectangle 12"/>
            <p:cNvSpPr>
              <a:spLocks noChangeArrowheads="1"/>
            </p:cNvSpPr>
            <p:nvPr/>
          </p:nvSpPr>
          <p:spPr bwMode="auto">
            <a:xfrm>
              <a:off x="1104" y="2429"/>
              <a:ext cx="1111" cy="250"/>
            </a:xfrm>
            <a:prstGeom prst="rect">
              <a:avLst/>
            </a:prstGeom>
            <a:noFill/>
            <a:ln w="9525">
              <a:noFill/>
              <a:miter lim="800000"/>
              <a:headEnd/>
              <a:tailEnd/>
            </a:ln>
            <a:effectLst/>
          </p:spPr>
          <p:txBody>
            <a:bodyPr wrap="none">
              <a:spAutoFit/>
            </a:bodyPr>
            <a:lstStyle/>
            <a:p>
              <a:r>
                <a:rPr lang="en-US" sz="2000"/>
                <a:t>Habitat ouvert</a:t>
              </a:r>
            </a:p>
          </p:txBody>
        </p:sp>
        <p:sp>
          <p:nvSpPr>
            <p:cNvPr id="91149" name="Rectangle 13"/>
            <p:cNvSpPr>
              <a:spLocks noChangeArrowheads="1"/>
            </p:cNvSpPr>
            <p:nvPr/>
          </p:nvSpPr>
          <p:spPr bwMode="auto">
            <a:xfrm>
              <a:off x="2330" y="2045"/>
              <a:ext cx="1075" cy="250"/>
            </a:xfrm>
            <a:prstGeom prst="rect">
              <a:avLst/>
            </a:prstGeom>
            <a:noFill/>
            <a:ln w="9525">
              <a:noFill/>
              <a:miter lim="800000"/>
              <a:headEnd/>
              <a:tailEnd/>
            </a:ln>
            <a:effectLst/>
          </p:spPr>
          <p:txBody>
            <a:bodyPr wrap="none">
              <a:spAutoFit/>
            </a:bodyPr>
            <a:lstStyle/>
            <a:p>
              <a:r>
                <a:rPr lang="en-US" sz="2000"/>
                <a:t>Habitat fermé</a:t>
              </a:r>
            </a:p>
          </p:txBody>
        </p:sp>
      </p:grpSp>
      <p:cxnSp>
        <p:nvCxnSpPr>
          <p:cNvPr id="14" name="Connecteur droit avec flèche 13"/>
          <p:cNvCxnSpPr/>
          <p:nvPr/>
        </p:nvCxnSpPr>
        <p:spPr>
          <a:xfrm flipH="1" flipV="1">
            <a:off x="2699792" y="4077072"/>
            <a:ext cx="648072" cy="100811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3059832" y="4221088"/>
            <a:ext cx="772969" cy="369332"/>
          </a:xfrm>
          <a:prstGeom prst="rect">
            <a:avLst/>
          </a:prstGeom>
          <a:noFill/>
        </p:spPr>
        <p:txBody>
          <a:bodyPr wrap="none" rtlCol="0">
            <a:spAutoFit/>
          </a:bodyPr>
          <a:lstStyle/>
          <a:p>
            <a:r>
              <a:rPr lang="fr-FR" dirty="0" smtClean="0"/>
              <a:t>100 m</a:t>
            </a:r>
            <a:endParaRPr lang="fr-FR" dirty="0"/>
          </a:p>
        </p:txBody>
      </p:sp>
      <p:cxnSp>
        <p:nvCxnSpPr>
          <p:cNvPr id="17" name="Connecteur droit avec flèche 16"/>
          <p:cNvCxnSpPr/>
          <p:nvPr/>
        </p:nvCxnSpPr>
        <p:spPr>
          <a:xfrm flipH="1" flipV="1">
            <a:off x="6228184" y="1772816"/>
            <a:ext cx="648072" cy="100811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ZoneTexte 17"/>
          <p:cNvSpPr txBox="1"/>
          <p:nvPr/>
        </p:nvSpPr>
        <p:spPr>
          <a:xfrm>
            <a:off x="6588224" y="1916832"/>
            <a:ext cx="772969" cy="369332"/>
          </a:xfrm>
          <a:prstGeom prst="rect">
            <a:avLst/>
          </a:prstGeom>
          <a:noFill/>
        </p:spPr>
        <p:txBody>
          <a:bodyPr wrap="none" rtlCol="0">
            <a:spAutoFit/>
          </a:bodyPr>
          <a:lstStyle/>
          <a:p>
            <a:r>
              <a:rPr lang="fr-FR" dirty="0" smtClean="0"/>
              <a:t>100 m</a:t>
            </a:r>
            <a:endParaRPr lang="fr-FR" dirty="0"/>
          </a:p>
        </p:txBody>
      </p:sp>
      <p:cxnSp>
        <p:nvCxnSpPr>
          <p:cNvPr id="19" name="Connecteur droit avec flèche 18"/>
          <p:cNvCxnSpPr/>
          <p:nvPr/>
        </p:nvCxnSpPr>
        <p:spPr>
          <a:xfrm flipH="1" flipV="1">
            <a:off x="4860032" y="3789040"/>
            <a:ext cx="144016" cy="21602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a:off x="4932040" y="3501008"/>
            <a:ext cx="655949" cy="369332"/>
          </a:xfrm>
          <a:prstGeom prst="rect">
            <a:avLst/>
          </a:prstGeom>
          <a:noFill/>
        </p:spPr>
        <p:txBody>
          <a:bodyPr wrap="none" rtlCol="0">
            <a:spAutoFit/>
          </a:bodyPr>
          <a:lstStyle/>
          <a:p>
            <a:r>
              <a:rPr lang="fr-FR" dirty="0" smtClean="0"/>
              <a:t>20 m</a:t>
            </a:r>
            <a:endParaRPr lang="fr-FR" dirty="0"/>
          </a:p>
        </p:txBody>
      </p:sp>
      <p:sp>
        <p:nvSpPr>
          <p:cNvPr id="23" name="ZoneTexte 22"/>
          <p:cNvSpPr txBox="1"/>
          <p:nvPr/>
        </p:nvSpPr>
        <p:spPr>
          <a:xfrm>
            <a:off x="0" y="0"/>
            <a:ext cx="5746253" cy="677108"/>
          </a:xfrm>
          <a:prstGeom prst="rect">
            <a:avLst/>
          </a:prstGeom>
          <a:noFill/>
        </p:spPr>
        <p:txBody>
          <a:bodyPr wrap="none" rtlCol="0">
            <a:spAutoFit/>
          </a:bodyPr>
          <a:lstStyle/>
          <a:p>
            <a:r>
              <a:rPr lang="fr-FR" sz="3800" b="1" dirty="0" smtClean="0"/>
              <a:t>Les problèmes de détection</a:t>
            </a:r>
            <a:endParaRPr lang="fr-FR" sz="3800" b="1"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3"/>
          <p:cNvSpPr>
            <a:spLocks noGrp="1"/>
          </p:cNvSpPr>
          <p:nvPr>
            <p:ph type="sldNum" sz="quarter" idx="12"/>
          </p:nvPr>
        </p:nvSpPr>
        <p:spPr/>
        <p:txBody>
          <a:bodyPr/>
          <a:lstStyle/>
          <a:p>
            <a:fld id="{FAC64A02-8235-4AB6-B73F-6852578933AF}" type="slidenum">
              <a:rPr lang="fr-FR"/>
              <a:pPr/>
              <a:t>59</a:t>
            </a:fld>
            <a:endParaRPr lang="fr-FR"/>
          </a:p>
        </p:txBody>
      </p:sp>
      <p:sp>
        <p:nvSpPr>
          <p:cNvPr id="14342" name="Text Box 6"/>
          <p:cNvSpPr txBox="1">
            <a:spLocks noChangeArrowheads="1"/>
          </p:cNvSpPr>
          <p:nvPr/>
        </p:nvSpPr>
        <p:spPr bwMode="auto">
          <a:xfrm>
            <a:off x="683568" y="1556792"/>
            <a:ext cx="7858180" cy="4893647"/>
          </a:xfrm>
          <a:prstGeom prst="rect">
            <a:avLst/>
          </a:prstGeom>
          <a:noFill/>
          <a:ln w="9525">
            <a:noFill/>
            <a:miter lim="800000"/>
            <a:headEnd/>
            <a:tailEnd/>
          </a:ln>
          <a:effectLst/>
        </p:spPr>
        <p:txBody>
          <a:bodyPr wrap="square">
            <a:spAutoFit/>
          </a:bodyPr>
          <a:lstStyle/>
          <a:p>
            <a:r>
              <a:rPr lang="fr-FR" sz="2400" dirty="0"/>
              <a:t>Il est rare que tous les individus d’une zone soient </a:t>
            </a:r>
            <a:r>
              <a:rPr lang="fr-FR" sz="2400" dirty="0" smtClean="0"/>
              <a:t>détectés </a:t>
            </a:r>
            <a:r>
              <a:rPr lang="fr-FR" sz="2400" dirty="0" smtClean="0">
                <a:sym typeface="Wingdings" pitchFamily="2" charset="2"/>
              </a:rPr>
              <a:t></a:t>
            </a:r>
            <a:r>
              <a:rPr lang="fr-FR" sz="2400" dirty="0" smtClean="0"/>
              <a:t>recensements </a:t>
            </a:r>
            <a:r>
              <a:rPr lang="fr-FR" sz="2400" b="1" dirty="0" smtClean="0"/>
              <a:t>biaisés </a:t>
            </a:r>
            <a:r>
              <a:rPr lang="fr-FR" sz="2400" b="1" dirty="0"/>
              <a:t>négativement </a:t>
            </a:r>
            <a:r>
              <a:rPr lang="fr-FR" sz="2400" dirty="0"/>
              <a:t>!</a:t>
            </a:r>
          </a:p>
          <a:p>
            <a:endParaRPr lang="fr-FR" sz="2400" dirty="0"/>
          </a:p>
          <a:p>
            <a:endParaRPr lang="fr-FR" sz="2400" dirty="0"/>
          </a:p>
          <a:p>
            <a:r>
              <a:rPr lang="fr-FR" sz="2400" dirty="0"/>
              <a:t>Il existe des </a:t>
            </a:r>
            <a:r>
              <a:rPr lang="fr-FR" sz="2400" b="1" dirty="0"/>
              <a:t>méthodes robustes, mais plutôt complexes</a:t>
            </a:r>
            <a:r>
              <a:rPr lang="fr-FR" sz="2400" dirty="0"/>
              <a:t>, pour estimer la taille de la population lorsque la détectabilité des individus est inférieure à 100</a:t>
            </a:r>
            <a:r>
              <a:rPr lang="fr-FR" sz="2400" dirty="0" smtClean="0"/>
              <a:t>%. </a:t>
            </a:r>
            <a:endParaRPr lang="fr-FR" sz="2400" dirty="0"/>
          </a:p>
          <a:p>
            <a:endParaRPr lang="fr-FR" sz="2400" dirty="0"/>
          </a:p>
          <a:p>
            <a:endParaRPr lang="fr-FR" sz="2400" dirty="0"/>
          </a:p>
          <a:p>
            <a:r>
              <a:rPr lang="fr-FR" sz="2400" dirty="0" smtClean="0"/>
              <a:t>Solutions simple : </a:t>
            </a:r>
            <a:r>
              <a:rPr lang="fr-FR" sz="2400" b="1" dirty="0" smtClean="0"/>
              <a:t>estimer </a:t>
            </a:r>
            <a:r>
              <a:rPr lang="fr-FR" sz="2400" b="1" dirty="0"/>
              <a:t>la détectabilité sur quelques échantillons et extrapoler les résultats à l’ensemble des échantillons. </a:t>
            </a:r>
          </a:p>
          <a:p>
            <a:endParaRPr lang="fr-FR" sz="2400" dirty="0"/>
          </a:p>
        </p:txBody>
      </p:sp>
      <p:sp>
        <p:nvSpPr>
          <p:cNvPr id="14345" name="Text Box 9"/>
          <p:cNvSpPr txBox="1">
            <a:spLocks noChangeArrowheads="1"/>
          </p:cNvSpPr>
          <p:nvPr/>
        </p:nvSpPr>
        <p:spPr bwMode="auto">
          <a:xfrm>
            <a:off x="1043608" y="714356"/>
            <a:ext cx="7957548" cy="553998"/>
          </a:xfrm>
          <a:prstGeom prst="rect">
            <a:avLst/>
          </a:prstGeom>
          <a:noFill/>
          <a:ln w="9525">
            <a:noFill/>
            <a:miter lim="800000"/>
            <a:headEnd/>
            <a:tailEnd/>
          </a:ln>
          <a:effectLst/>
        </p:spPr>
        <p:txBody>
          <a:bodyPr wrap="square">
            <a:spAutoFit/>
          </a:bodyPr>
          <a:lstStyle/>
          <a:p>
            <a:pPr algn="ctr"/>
            <a:r>
              <a:rPr lang="fr-FR" sz="3000" b="1" dirty="0"/>
              <a:t>Estimer la détectabilité par une régression - 1</a:t>
            </a:r>
          </a:p>
        </p:txBody>
      </p:sp>
      <p:sp>
        <p:nvSpPr>
          <p:cNvPr id="6" name="ZoneTexte 5"/>
          <p:cNvSpPr txBox="1"/>
          <p:nvPr/>
        </p:nvSpPr>
        <p:spPr>
          <a:xfrm>
            <a:off x="0" y="0"/>
            <a:ext cx="5746253" cy="677108"/>
          </a:xfrm>
          <a:prstGeom prst="rect">
            <a:avLst/>
          </a:prstGeom>
          <a:noFill/>
        </p:spPr>
        <p:txBody>
          <a:bodyPr wrap="none" rtlCol="0">
            <a:spAutoFit/>
          </a:bodyPr>
          <a:lstStyle/>
          <a:p>
            <a:r>
              <a:rPr lang="fr-FR" sz="3800" b="1" dirty="0" smtClean="0"/>
              <a:t>Les problèmes de détection</a:t>
            </a:r>
            <a:endParaRPr lang="fr-FR" sz="3800" b="1"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ext Box 4"/>
          <p:cNvSpPr txBox="1">
            <a:spLocks noChangeArrowheads="1"/>
          </p:cNvSpPr>
          <p:nvPr/>
        </p:nvSpPr>
        <p:spPr bwMode="auto">
          <a:xfrm>
            <a:off x="1428727" y="1662113"/>
            <a:ext cx="7319985" cy="4359275"/>
          </a:xfrm>
          <a:prstGeom prst="rect">
            <a:avLst/>
          </a:prstGeom>
          <a:noFill/>
          <a:ln w="9525">
            <a:noFill/>
            <a:miter lim="800000"/>
            <a:headEnd/>
            <a:tailEnd/>
          </a:ln>
          <a:effectLst/>
        </p:spPr>
        <p:txBody>
          <a:bodyPr wrap="square">
            <a:spAutoFit/>
          </a:bodyPr>
          <a:lstStyle/>
          <a:p>
            <a:r>
              <a:rPr lang="fr-FR" sz="2000" dirty="0"/>
              <a:t>Aujourd’hui la biologie de la conservation s’intéresse à un plus grand nombre d’espèces…</a:t>
            </a:r>
          </a:p>
          <a:p>
            <a:endParaRPr lang="fr-FR" sz="2000" dirty="0"/>
          </a:p>
          <a:p>
            <a:r>
              <a:rPr lang="fr-FR" sz="2000" dirty="0"/>
              <a:t>…</a:t>
            </a:r>
            <a:r>
              <a:rPr lang="fr-FR" sz="2000" b="1" dirty="0"/>
              <a:t>moins emblématiques </a:t>
            </a:r>
            <a:r>
              <a:rPr lang="fr-FR" sz="2000" dirty="0"/>
              <a:t>vis-à-vis du grand public mais tout aussi menacées…</a:t>
            </a:r>
          </a:p>
          <a:p>
            <a:endParaRPr lang="fr-FR" sz="2000" dirty="0"/>
          </a:p>
          <a:p>
            <a:r>
              <a:rPr lang="fr-FR" sz="2000" dirty="0"/>
              <a:t>…souvent des espèce </a:t>
            </a:r>
            <a:r>
              <a:rPr lang="fr-FR" sz="2000" b="1" dirty="0"/>
              <a:t>moins connues</a:t>
            </a:r>
            <a:r>
              <a:rPr lang="fr-FR" sz="2000" dirty="0"/>
              <a:t>…</a:t>
            </a:r>
          </a:p>
          <a:p>
            <a:endParaRPr lang="fr-FR" sz="2000" dirty="0"/>
          </a:p>
          <a:p>
            <a:r>
              <a:rPr lang="fr-FR" sz="2000" dirty="0"/>
              <a:t>…dont l’écologie est,  elle aussi, moins connue</a:t>
            </a:r>
          </a:p>
          <a:p>
            <a:endParaRPr lang="fr-FR" sz="2000" dirty="0"/>
          </a:p>
          <a:p>
            <a:r>
              <a:rPr lang="fr-FR" sz="2000" dirty="0"/>
              <a:t>…souvent plus </a:t>
            </a:r>
            <a:r>
              <a:rPr lang="fr-FR" sz="2000" b="1" dirty="0"/>
              <a:t>difficiles à observer</a:t>
            </a:r>
            <a:r>
              <a:rPr lang="fr-FR" sz="2000" dirty="0"/>
              <a:t>…</a:t>
            </a:r>
          </a:p>
          <a:p>
            <a:endParaRPr lang="fr-FR" sz="2000" dirty="0"/>
          </a:p>
          <a:p>
            <a:r>
              <a:rPr lang="fr-FR" sz="2000" dirty="0"/>
              <a:t>La prise de décision pour protéger ou non ces espèces est donc plus difficiles car les problèmes sont plus complexes à élucider…</a:t>
            </a:r>
          </a:p>
        </p:txBody>
      </p:sp>
      <p:sp>
        <p:nvSpPr>
          <p:cNvPr id="6" name="ZoneTexte 5"/>
          <p:cNvSpPr txBox="1"/>
          <p:nvPr/>
        </p:nvSpPr>
        <p:spPr>
          <a:xfrm rot="16200000">
            <a:off x="-1037158" y="4823317"/>
            <a:ext cx="3037113" cy="677108"/>
          </a:xfrm>
          <a:prstGeom prst="rect">
            <a:avLst/>
          </a:prstGeom>
          <a:noFill/>
        </p:spPr>
        <p:txBody>
          <a:bodyPr wrap="none" rtlCol="0">
            <a:spAutoFit/>
          </a:bodyPr>
          <a:lstStyle/>
          <a:p>
            <a:r>
              <a:rPr lang="fr-FR" sz="3800" b="1" dirty="0" smtClean="0"/>
              <a:t>Introduction</a:t>
            </a:r>
            <a:endParaRPr lang="fr-FR" sz="3800" b="1" dirty="0"/>
          </a:p>
        </p:txBody>
      </p:sp>
      <p:sp>
        <p:nvSpPr>
          <p:cNvPr id="7" name="ZoneTexte 6"/>
          <p:cNvSpPr txBox="1"/>
          <p:nvPr/>
        </p:nvSpPr>
        <p:spPr>
          <a:xfrm>
            <a:off x="683568" y="404664"/>
            <a:ext cx="8064324" cy="523220"/>
          </a:xfrm>
          <a:prstGeom prst="rect">
            <a:avLst/>
          </a:prstGeom>
          <a:noFill/>
        </p:spPr>
        <p:txBody>
          <a:bodyPr wrap="none" rtlCol="0">
            <a:spAutoFit/>
          </a:bodyPr>
          <a:lstStyle/>
          <a:p>
            <a:r>
              <a:rPr lang="fr-FR" sz="2800" b="1" dirty="0" smtClean="0"/>
              <a:t>La gestion des population: une science quantitative…</a:t>
            </a:r>
            <a:endParaRPr lang="fr-FR" sz="2800" b="1"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Espace réservé du numéro de diapositive 3"/>
          <p:cNvSpPr>
            <a:spLocks noGrp="1"/>
          </p:cNvSpPr>
          <p:nvPr>
            <p:ph type="sldNum" sz="quarter" idx="12"/>
          </p:nvPr>
        </p:nvSpPr>
        <p:spPr/>
        <p:txBody>
          <a:bodyPr/>
          <a:lstStyle/>
          <a:p>
            <a:fld id="{E0320554-8073-408A-A1EC-9B3074F1836E}" type="slidenum">
              <a:rPr lang="fr-FR"/>
              <a:pPr/>
              <a:t>60</a:t>
            </a:fld>
            <a:endParaRPr lang="fr-FR"/>
          </a:p>
        </p:txBody>
      </p:sp>
      <p:sp>
        <p:nvSpPr>
          <p:cNvPr id="22532" name="Rectangle 4"/>
          <p:cNvSpPr>
            <a:spLocks noChangeArrowheads="1"/>
          </p:cNvSpPr>
          <p:nvPr/>
        </p:nvSpPr>
        <p:spPr bwMode="auto">
          <a:xfrm>
            <a:off x="323528" y="1268760"/>
            <a:ext cx="8641085" cy="1311275"/>
          </a:xfrm>
          <a:prstGeom prst="rect">
            <a:avLst/>
          </a:prstGeom>
          <a:noFill/>
          <a:ln w="9525">
            <a:noFill/>
            <a:miter lim="800000"/>
            <a:headEnd/>
            <a:tailEnd/>
          </a:ln>
          <a:effectLst/>
        </p:spPr>
        <p:txBody>
          <a:bodyPr wrap="square">
            <a:spAutoFit/>
          </a:bodyPr>
          <a:lstStyle/>
          <a:p>
            <a:r>
              <a:rPr lang="fr-FR" sz="2000" dirty="0"/>
              <a:t>Ex : On compte des individus à partir d’un avion et sur un certain nombre de sites on compte aussi au sol. </a:t>
            </a:r>
            <a:endParaRPr lang="fr-FR" sz="2000" dirty="0" smtClean="0"/>
          </a:p>
          <a:p>
            <a:r>
              <a:rPr lang="fr-FR" sz="2000" dirty="0" smtClean="0"/>
              <a:t>Hypothèse: Si </a:t>
            </a:r>
            <a:r>
              <a:rPr lang="fr-FR" sz="2000" dirty="0"/>
              <a:t>la détection au sol </a:t>
            </a:r>
            <a:r>
              <a:rPr lang="fr-FR" sz="2000" dirty="0" smtClean="0"/>
              <a:t>= 100%, </a:t>
            </a:r>
            <a:r>
              <a:rPr lang="fr-FR" sz="2000" dirty="0"/>
              <a:t>on réalise la régression entre ces deux recensements </a:t>
            </a:r>
            <a:r>
              <a:rPr lang="fr-FR" sz="2000" dirty="0" smtClean="0">
                <a:sym typeface="Wingdings" pitchFamily="2" charset="2"/>
              </a:rPr>
              <a:t> </a:t>
            </a:r>
            <a:r>
              <a:rPr lang="fr-FR" sz="2000" dirty="0" smtClean="0"/>
              <a:t>la </a:t>
            </a:r>
            <a:r>
              <a:rPr lang="fr-FR" sz="2000" b="1" dirty="0"/>
              <a:t>pente est une estimation de la détectabilité</a:t>
            </a:r>
            <a:r>
              <a:rPr lang="fr-FR" sz="2000" dirty="0"/>
              <a:t>.</a:t>
            </a:r>
          </a:p>
        </p:txBody>
      </p:sp>
      <p:sp>
        <p:nvSpPr>
          <p:cNvPr id="22536" name="Rectangle 8"/>
          <p:cNvSpPr>
            <a:spLocks noChangeArrowheads="1"/>
          </p:cNvSpPr>
          <p:nvPr/>
        </p:nvSpPr>
        <p:spPr bwMode="auto">
          <a:xfrm>
            <a:off x="1357290" y="5929330"/>
            <a:ext cx="7175522" cy="714375"/>
          </a:xfrm>
          <a:prstGeom prst="rect">
            <a:avLst/>
          </a:prstGeom>
          <a:noFill/>
          <a:ln w="12700">
            <a:solidFill>
              <a:schemeClr val="tx1"/>
            </a:solidFill>
            <a:miter lim="800000"/>
            <a:headEnd/>
            <a:tailEnd/>
          </a:ln>
          <a:effectLst/>
        </p:spPr>
        <p:txBody>
          <a:bodyPr wrap="square">
            <a:spAutoFit/>
          </a:bodyPr>
          <a:lstStyle/>
          <a:p>
            <a:pPr algn="ctr"/>
            <a:r>
              <a:rPr lang="fr-FR" sz="2000" b="1">
                <a:solidFill>
                  <a:schemeClr val="hlink"/>
                </a:solidFill>
              </a:rPr>
              <a:t>Cette détectabilité estimée est alors utilisée pour « corriger » tous les recensements aériens ultérieurs</a:t>
            </a:r>
            <a:r>
              <a:rPr lang="fr-FR" sz="2000">
                <a:solidFill>
                  <a:schemeClr val="hlink"/>
                </a:solidFill>
              </a:rPr>
              <a:t>.</a:t>
            </a:r>
          </a:p>
        </p:txBody>
      </p:sp>
      <p:sp>
        <p:nvSpPr>
          <p:cNvPr id="22538" name="Line 10"/>
          <p:cNvSpPr>
            <a:spLocks noChangeShapeType="1"/>
          </p:cNvSpPr>
          <p:nvPr/>
        </p:nvSpPr>
        <p:spPr bwMode="auto">
          <a:xfrm>
            <a:off x="3113104" y="5018083"/>
            <a:ext cx="3887788" cy="0"/>
          </a:xfrm>
          <a:prstGeom prst="line">
            <a:avLst/>
          </a:prstGeom>
          <a:noFill/>
          <a:ln w="28575">
            <a:solidFill>
              <a:schemeClr val="tx1"/>
            </a:solidFill>
            <a:round/>
            <a:headEnd/>
            <a:tailEnd type="triangle" w="med" len="med"/>
          </a:ln>
          <a:effectLst/>
        </p:spPr>
        <p:txBody>
          <a:bodyPr/>
          <a:lstStyle/>
          <a:p>
            <a:endParaRPr lang="fr-FR"/>
          </a:p>
        </p:txBody>
      </p:sp>
      <p:sp>
        <p:nvSpPr>
          <p:cNvPr id="22539" name="Line 11"/>
          <p:cNvSpPr>
            <a:spLocks noChangeShapeType="1"/>
          </p:cNvSpPr>
          <p:nvPr/>
        </p:nvSpPr>
        <p:spPr bwMode="auto">
          <a:xfrm flipV="1">
            <a:off x="3113104" y="2786058"/>
            <a:ext cx="0" cy="2232025"/>
          </a:xfrm>
          <a:prstGeom prst="line">
            <a:avLst/>
          </a:prstGeom>
          <a:noFill/>
          <a:ln w="28575">
            <a:solidFill>
              <a:schemeClr val="tx1"/>
            </a:solidFill>
            <a:round/>
            <a:headEnd/>
            <a:tailEnd type="triangle" w="med" len="med"/>
          </a:ln>
          <a:effectLst/>
        </p:spPr>
        <p:txBody>
          <a:bodyPr/>
          <a:lstStyle/>
          <a:p>
            <a:endParaRPr lang="fr-FR"/>
          </a:p>
        </p:txBody>
      </p:sp>
      <p:sp>
        <p:nvSpPr>
          <p:cNvPr id="22540" name="Text Box 12"/>
          <p:cNvSpPr txBox="1">
            <a:spLocks noChangeArrowheads="1"/>
          </p:cNvSpPr>
          <p:nvPr/>
        </p:nvSpPr>
        <p:spPr bwMode="auto">
          <a:xfrm>
            <a:off x="3813192" y="5037133"/>
            <a:ext cx="2012950" cy="366712"/>
          </a:xfrm>
          <a:prstGeom prst="rect">
            <a:avLst/>
          </a:prstGeom>
          <a:noFill/>
          <a:ln w="9525">
            <a:noFill/>
            <a:miter lim="800000"/>
            <a:headEnd/>
            <a:tailEnd/>
          </a:ln>
          <a:effectLst/>
        </p:spPr>
        <p:txBody>
          <a:bodyPr wrap="none">
            <a:spAutoFit/>
          </a:bodyPr>
          <a:lstStyle/>
          <a:p>
            <a:r>
              <a:rPr lang="fr-FR"/>
              <a:t>Abondance au sol</a:t>
            </a:r>
          </a:p>
        </p:txBody>
      </p:sp>
      <p:sp>
        <p:nvSpPr>
          <p:cNvPr id="22541" name="Text Box 13"/>
          <p:cNvSpPr txBox="1">
            <a:spLocks noChangeArrowheads="1"/>
          </p:cNvSpPr>
          <p:nvPr/>
        </p:nvSpPr>
        <p:spPr bwMode="auto">
          <a:xfrm rot="16200000">
            <a:off x="1586723" y="3772689"/>
            <a:ext cx="2266950" cy="366712"/>
          </a:xfrm>
          <a:prstGeom prst="rect">
            <a:avLst/>
          </a:prstGeom>
          <a:noFill/>
          <a:ln w="9525">
            <a:noFill/>
            <a:miter lim="800000"/>
            <a:headEnd/>
            <a:tailEnd/>
          </a:ln>
          <a:effectLst/>
        </p:spPr>
        <p:txBody>
          <a:bodyPr wrap="none">
            <a:spAutoFit/>
          </a:bodyPr>
          <a:lstStyle/>
          <a:p>
            <a:r>
              <a:rPr lang="fr-FR"/>
              <a:t>Abondance en avion</a:t>
            </a:r>
          </a:p>
        </p:txBody>
      </p:sp>
      <p:sp>
        <p:nvSpPr>
          <p:cNvPr id="22542" name="Line 14"/>
          <p:cNvSpPr>
            <a:spLocks noChangeShapeType="1"/>
          </p:cNvSpPr>
          <p:nvPr/>
        </p:nvSpPr>
        <p:spPr bwMode="auto">
          <a:xfrm flipV="1">
            <a:off x="3113104" y="3578220"/>
            <a:ext cx="3671888" cy="1439863"/>
          </a:xfrm>
          <a:prstGeom prst="line">
            <a:avLst/>
          </a:prstGeom>
          <a:noFill/>
          <a:ln w="9525">
            <a:solidFill>
              <a:schemeClr val="tx1"/>
            </a:solidFill>
            <a:round/>
            <a:headEnd/>
            <a:tailEnd/>
          </a:ln>
          <a:effectLst/>
        </p:spPr>
        <p:txBody>
          <a:bodyPr/>
          <a:lstStyle/>
          <a:p>
            <a:endParaRPr lang="fr-FR"/>
          </a:p>
        </p:txBody>
      </p:sp>
      <p:sp>
        <p:nvSpPr>
          <p:cNvPr id="22543" name="Oval 15"/>
          <p:cNvSpPr>
            <a:spLocks noChangeArrowheads="1"/>
          </p:cNvSpPr>
          <p:nvPr/>
        </p:nvSpPr>
        <p:spPr bwMode="auto">
          <a:xfrm>
            <a:off x="4049729" y="4441820"/>
            <a:ext cx="71438" cy="71438"/>
          </a:xfrm>
          <a:prstGeom prst="ellipse">
            <a:avLst/>
          </a:prstGeom>
          <a:solidFill>
            <a:schemeClr val="accent1"/>
          </a:solidFill>
          <a:ln w="9525">
            <a:solidFill>
              <a:schemeClr val="tx1"/>
            </a:solidFill>
            <a:round/>
            <a:headEnd/>
            <a:tailEnd/>
          </a:ln>
          <a:effectLst/>
        </p:spPr>
        <p:txBody>
          <a:bodyPr wrap="none" anchor="ctr"/>
          <a:lstStyle/>
          <a:p>
            <a:endParaRPr lang="fr-FR"/>
          </a:p>
        </p:txBody>
      </p:sp>
      <p:sp>
        <p:nvSpPr>
          <p:cNvPr id="22544" name="Oval 16"/>
          <p:cNvSpPr>
            <a:spLocks noChangeArrowheads="1"/>
          </p:cNvSpPr>
          <p:nvPr/>
        </p:nvSpPr>
        <p:spPr bwMode="auto">
          <a:xfrm>
            <a:off x="3760804" y="4873620"/>
            <a:ext cx="71438" cy="71438"/>
          </a:xfrm>
          <a:prstGeom prst="ellipse">
            <a:avLst/>
          </a:prstGeom>
          <a:solidFill>
            <a:schemeClr val="accent1"/>
          </a:solidFill>
          <a:ln w="9525">
            <a:solidFill>
              <a:schemeClr val="tx1"/>
            </a:solidFill>
            <a:round/>
            <a:headEnd/>
            <a:tailEnd/>
          </a:ln>
          <a:effectLst/>
        </p:spPr>
        <p:txBody>
          <a:bodyPr wrap="none" anchor="ctr"/>
          <a:lstStyle/>
          <a:p>
            <a:endParaRPr lang="fr-FR"/>
          </a:p>
        </p:txBody>
      </p:sp>
      <p:sp>
        <p:nvSpPr>
          <p:cNvPr id="22545" name="Oval 17"/>
          <p:cNvSpPr>
            <a:spLocks noChangeArrowheads="1"/>
          </p:cNvSpPr>
          <p:nvPr/>
        </p:nvSpPr>
        <p:spPr bwMode="auto">
          <a:xfrm>
            <a:off x="4481529" y="4297358"/>
            <a:ext cx="71438" cy="71437"/>
          </a:xfrm>
          <a:prstGeom prst="ellipse">
            <a:avLst/>
          </a:prstGeom>
          <a:solidFill>
            <a:schemeClr val="accent1"/>
          </a:solidFill>
          <a:ln w="9525">
            <a:solidFill>
              <a:schemeClr val="tx1"/>
            </a:solidFill>
            <a:round/>
            <a:headEnd/>
            <a:tailEnd/>
          </a:ln>
          <a:effectLst/>
        </p:spPr>
        <p:txBody>
          <a:bodyPr wrap="none" anchor="ctr"/>
          <a:lstStyle/>
          <a:p>
            <a:endParaRPr lang="fr-FR"/>
          </a:p>
        </p:txBody>
      </p:sp>
      <p:sp>
        <p:nvSpPr>
          <p:cNvPr id="22546" name="Oval 18"/>
          <p:cNvSpPr>
            <a:spLocks noChangeArrowheads="1"/>
          </p:cNvSpPr>
          <p:nvPr/>
        </p:nvSpPr>
        <p:spPr bwMode="auto">
          <a:xfrm>
            <a:off x="5921392" y="4441820"/>
            <a:ext cx="71437" cy="71438"/>
          </a:xfrm>
          <a:prstGeom prst="ellipse">
            <a:avLst/>
          </a:prstGeom>
          <a:solidFill>
            <a:schemeClr val="accent1"/>
          </a:solidFill>
          <a:ln w="9525">
            <a:solidFill>
              <a:schemeClr val="tx1"/>
            </a:solidFill>
            <a:round/>
            <a:headEnd/>
            <a:tailEnd/>
          </a:ln>
          <a:effectLst/>
        </p:spPr>
        <p:txBody>
          <a:bodyPr wrap="none" anchor="ctr"/>
          <a:lstStyle/>
          <a:p>
            <a:endParaRPr lang="fr-FR"/>
          </a:p>
        </p:txBody>
      </p:sp>
      <p:sp>
        <p:nvSpPr>
          <p:cNvPr id="22547" name="Oval 19"/>
          <p:cNvSpPr>
            <a:spLocks noChangeArrowheads="1"/>
          </p:cNvSpPr>
          <p:nvPr/>
        </p:nvSpPr>
        <p:spPr bwMode="auto">
          <a:xfrm>
            <a:off x="5489592" y="4152895"/>
            <a:ext cx="71437" cy="71438"/>
          </a:xfrm>
          <a:prstGeom prst="ellipse">
            <a:avLst/>
          </a:prstGeom>
          <a:solidFill>
            <a:schemeClr val="accent1"/>
          </a:solidFill>
          <a:ln w="9525">
            <a:solidFill>
              <a:schemeClr val="tx1"/>
            </a:solidFill>
            <a:round/>
            <a:headEnd/>
            <a:tailEnd/>
          </a:ln>
          <a:effectLst/>
        </p:spPr>
        <p:txBody>
          <a:bodyPr wrap="none" anchor="ctr"/>
          <a:lstStyle/>
          <a:p>
            <a:endParaRPr lang="fr-FR"/>
          </a:p>
        </p:txBody>
      </p:sp>
      <p:sp>
        <p:nvSpPr>
          <p:cNvPr id="22548" name="Oval 20"/>
          <p:cNvSpPr>
            <a:spLocks noChangeArrowheads="1"/>
          </p:cNvSpPr>
          <p:nvPr/>
        </p:nvSpPr>
        <p:spPr bwMode="auto">
          <a:xfrm>
            <a:off x="5057792" y="4513258"/>
            <a:ext cx="71437" cy="71437"/>
          </a:xfrm>
          <a:prstGeom prst="ellipse">
            <a:avLst/>
          </a:prstGeom>
          <a:solidFill>
            <a:schemeClr val="accent1"/>
          </a:solidFill>
          <a:ln w="9525">
            <a:solidFill>
              <a:schemeClr val="tx1"/>
            </a:solidFill>
            <a:round/>
            <a:headEnd/>
            <a:tailEnd/>
          </a:ln>
          <a:effectLst/>
        </p:spPr>
        <p:txBody>
          <a:bodyPr wrap="none" anchor="ctr"/>
          <a:lstStyle/>
          <a:p>
            <a:endParaRPr lang="fr-FR"/>
          </a:p>
        </p:txBody>
      </p:sp>
      <p:sp>
        <p:nvSpPr>
          <p:cNvPr id="22549" name="Oval 21"/>
          <p:cNvSpPr>
            <a:spLocks noChangeArrowheads="1"/>
          </p:cNvSpPr>
          <p:nvPr/>
        </p:nvSpPr>
        <p:spPr bwMode="auto">
          <a:xfrm>
            <a:off x="6353192" y="3936995"/>
            <a:ext cx="71437" cy="71438"/>
          </a:xfrm>
          <a:prstGeom prst="ellipse">
            <a:avLst/>
          </a:prstGeom>
          <a:solidFill>
            <a:schemeClr val="accent1"/>
          </a:solidFill>
          <a:ln w="9525">
            <a:solidFill>
              <a:schemeClr val="tx1"/>
            </a:solidFill>
            <a:round/>
            <a:headEnd/>
            <a:tailEnd/>
          </a:ln>
          <a:effectLst/>
        </p:spPr>
        <p:txBody>
          <a:bodyPr wrap="none" anchor="ctr"/>
          <a:lstStyle/>
          <a:p>
            <a:endParaRPr lang="fr-FR"/>
          </a:p>
        </p:txBody>
      </p:sp>
      <p:sp>
        <p:nvSpPr>
          <p:cNvPr id="22550" name="Oval 22"/>
          <p:cNvSpPr>
            <a:spLocks noChangeArrowheads="1"/>
          </p:cNvSpPr>
          <p:nvPr/>
        </p:nvSpPr>
        <p:spPr bwMode="auto">
          <a:xfrm>
            <a:off x="5992829" y="3505195"/>
            <a:ext cx="71438" cy="71438"/>
          </a:xfrm>
          <a:prstGeom prst="ellipse">
            <a:avLst/>
          </a:prstGeom>
          <a:solidFill>
            <a:schemeClr val="accent1"/>
          </a:solidFill>
          <a:ln w="9525">
            <a:solidFill>
              <a:schemeClr val="tx1"/>
            </a:solidFill>
            <a:round/>
            <a:headEnd/>
            <a:tailEnd/>
          </a:ln>
          <a:effectLst/>
        </p:spPr>
        <p:txBody>
          <a:bodyPr wrap="none" anchor="ctr"/>
          <a:lstStyle/>
          <a:p>
            <a:endParaRPr lang="fr-FR"/>
          </a:p>
        </p:txBody>
      </p:sp>
      <p:sp>
        <p:nvSpPr>
          <p:cNvPr id="20" name="ZoneTexte 19"/>
          <p:cNvSpPr txBox="1"/>
          <p:nvPr/>
        </p:nvSpPr>
        <p:spPr>
          <a:xfrm>
            <a:off x="0" y="0"/>
            <a:ext cx="5746253" cy="677108"/>
          </a:xfrm>
          <a:prstGeom prst="rect">
            <a:avLst/>
          </a:prstGeom>
          <a:noFill/>
        </p:spPr>
        <p:txBody>
          <a:bodyPr wrap="none" rtlCol="0">
            <a:spAutoFit/>
          </a:bodyPr>
          <a:lstStyle/>
          <a:p>
            <a:r>
              <a:rPr lang="fr-FR" sz="3800" b="1" dirty="0" smtClean="0"/>
              <a:t>Les problèmes de détection</a:t>
            </a:r>
            <a:endParaRPr lang="fr-FR" sz="3800" b="1" dirty="0"/>
          </a:p>
        </p:txBody>
      </p:sp>
      <p:sp>
        <p:nvSpPr>
          <p:cNvPr id="23" name="Text Box 9"/>
          <p:cNvSpPr txBox="1">
            <a:spLocks noChangeArrowheads="1"/>
          </p:cNvSpPr>
          <p:nvPr/>
        </p:nvSpPr>
        <p:spPr bwMode="auto">
          <a:xfrm>
            <a:off x="1043608" y="714356"/>
            <a:ext cx="7957548" cy="553998"/>
          </a:xfrm>
          <a:prstGeom prst="rect">
            <a:avLst/>
          </a:prstGeom>
          <a:noFill/>
          <a:ln w="9525">
            <a:noFill/>
            <a:miter lim="800000"/>
            <a:headEnd/>
            <a:tailEnd/>
          </a:ln>
          <a:effectLst/>
        </p:spPr>
        <p:txBody>
          <a:bodyPr wrap="square">
            <a:spAutoFit/>
          </a:bodyPr>
          <a:lstStyle/>
          <a:p>
            <a:pPr algn="ctr"/>
            <a:r>
              <a:rPr lang="fr-FR" sz="3000" b="1" dirty="0"/>
              <a:t>Estimer la détectabilité par une régression - </a:t>
            </a:r>
            <a:r>
              <a:rPr lang="fr-FR" sz="3000" b="1" dirty="0" smtClean="0"/>
              <a:t>2</a:t>
            </a:r>
            <a:endParaRPr lang="fr-FR" sz="3000" b="1"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Espace réservé du numéro de diapositive 3"/>
          <p:cNvSpPr>
            <a:spLocks noGrp="1"/>
          </p:cNvSpPr>
          <p:nvPr>
            <p:ph type="sldNum" sz="quarter" idx="12"/>
          </p:nvPr>
        </p:nvSpPr>
        <p:spPr/>
        <p:txBody>
          <a:bodyPr/>
          <a:lstStyle/>
          <a:p>
            <a:fld id="{F8A016AA-2AB2-4FC6-892C-322C9752B146}" type="slidenum">
              <a:rPr lang="fr-FR"/>
              <a:pPr/>
              <a:t>61</a:t>
            </a:fld>
            <a:endParaRPr lang="fr-FR"/>
          </a:p>
        </p:txBody>
      </p:sp>
      <p:sp>
        <p:nvSpPr>
          <p:cNvPr id="15367" name="Text Box 7"/>
          <p:cNvSpPr txBox="1">
            <a:spLocks noChangeArrowheads="1"/>
          </p:cNvSpPr>
          <p:nvPr/>
        </p:nvSpPr>
        <p:spPr bwMode="auto">
          <a:xfrm>
            <a:off x="1384300" y="1936750"/>
            <a:ext cx="184150" cy="366713"/>
          </a:xfrm>
          <a:prstGeom prst="rect">
            <a:avLst/>
          </a:prstGeom>
          <a:noFill/>
          <a:ln w="9525">
            <a:noFill/>
            <a:miter lim="800000"/>
            <a:headEnd/>
            <a:tailEnd/>
          </a:ln>
          <a:effectLst/>
        </p:spPr>
        <p:txBody>
          <a:bodyPr wrap="none">
            <a:spAutoFit/>
          </a:bodyPr>
          <a:lstStyle/>
          <a:p>
            <a:endParaRPr lang="fr-FR"/>
          </a:p>
        </p:txBody>
      </p:sp>
      <p:sp>
        <p:nvSpPr>
          <p:cNvPr id="15368" name="Text Box 8"/>
          <p:cNvSpPr txBox="1">
            <a:spLocks noChangeArrowheads="1"/>
          </p:cNvSpPr>
          <p:nvPr/>
        </p:nvSpPr>
        <p:spPr bwMode="auto">
          <a:xfrm>
            <a:off x="611560" y="1340768"/>
            <a:ext cx="8137153" cy="2000548"/>
          </a:xfrm>
          <a:prstGeom prst="rect">
            <a:avLst/>
          </a:prstGeom>
          <a:noFill/>
          <a:ln w="9525">
            <a:noFill/>
            <a:miter lim="800000"/>
            <a:headEnd/>
            <a:tailEnd/>
          </a:ln>
          <a:effectLst/>
        </p:spPr>
        <p:txBody>
          <a:bodyPr wrap="square">
            <a:spAutoFit/>
          </a:bodyPr>
          <a:lstStyle/>
          <a:p>
            <a:r>
              <a:rPr lang="fr-FR" sz="2000" dirty="0" smtClean="0"/>
              <a:t>Comment relâcher </a:t>
            </a:r>
            <a:r>
              <a:rPr lang="fr-FR" sz="2000" dirty="0"/>
              <a:t>l’hypothèse que la détectabilité au sol </a:t>
            </a:r>
            <a:r>
              <a:rPr lang="fr-FR" sz="2000" dirty="0" smtClean="0"/>
              <a:t>= 100%?</a:t>
            </a:r>
            <a:endParaRPr lang="fr-FR" sz="2000" dirty="0"/>
          </a:p>
          <a:p>
            <a:endParaRPr lang="fr-FR" sz="2000" dirty="0"/>
          </a:p>
          <a:p>
            <a:r>
              <a:rPr lang="fr-FR" sz="2000" dirty="0" smtClean="0"/>
              <a:t>ex: cartographie </a:t>
            </a:r>
            <a:r>
              <a:rPr lang="fr-FR" sz="2000" dirty="0"/>
              <a:t>des individus </a:t>
            </a:r>
            <a:r>
              <a:rPr lang="fr-FR" sz="2000" dirty="0" smtClean="0"/>
              <a:t>effectuée </a:t>
            </a:r>
            <a:r>
              <a:rPr lang="fr-FR" sz="2000" dirty="0"/>
              <a:t>au sol et en </a:t>
            </a:r>
            <a:r>
              <a:rPr lang="fr-FR" sz="2000" dirty="0" smtClean="0"/>
              <a:t>avion </a:t>
            </a:r>
            <a:r>
              <a:rPr lang="fr-FR" sz="2000" dirty="0" smtClean="0">
                <a:sym typeface="Wingdings" pitchFamily="2" charset="2"/>
              </a:rPr>
              <a:t> </a:t>
            </a:r>
            <a:r>
              <a:rPr lang="fr-FR" sz="2000" dirty="0" smtClean="0"/>
              <a:t>déterminer </a:t>
            </a:r>
            <a:r>
              <a:rPr lang="fr-FR" sz="2000" b="1" dirty="0" smtClean="0"/>
              <a:t>le nombre d’individus </a:t>
            </a:r>
            <a:r>
              <a:rPr lang="fr-FR" sz="2000" b="1" dirty="0"/>
              <a:t>qui ont été détectés par les deux </a:t>
            </a:r>
            <a:r>
              <a:rPr lang="fr-FR" sz="2000" b="1" dirty="0" smtClean="0"/>
              <a:t>méthodes</a:t>
            </a:r>
            <a:r>
              <a:rPr lang="fr-FR" sz="2000" dirty="0" smtClean="0"/>
              <a:t>. </a:t>
            </a:r>
          </a:p>
          <a:p>
            <a:endParaRPr lang="fr-FR" sz="2000" dirty="0" smtClean="0"/>
          </a:p>
          <a:p>
            <a:r>
              <a:rPr lang="fr-FR" sz="2000" dirty="0" smtClean="0">
                <a:sym typeface="Wingdings" pitchFamily="2" charset="2"/>
              </a:rPr>
              <a:t> </a:t>
            </a:r>
            <a:r>
              <a:rPr lang="fr-FR" sz="2000" dirty="0" smtClean="0"/>
              <a:t>estimation </a:t>
            </a:r>
            <a:r>
              <a:rPr lang="fr-FR" sz="2000" dirty="0"/>
              <a:t>de </a:t>
            </a:r>
            <a:r>
              <a:rPr lang="fr-FR" sz="2000" i="1" dirty="0"/>
              <a:t>N</a:t>
            </a:r>
            <a:r>
              <a:rPr lang="fr-FR" sz="2000" dirty="0"/>
              <a:t> </a:t>
            </a:r>
            <a:r>
              <a:rPr lang="fr-FR" sz="2000" dirty="0" smtClean="0"/>
              <a:t>donnée </a:t>
            </a:r>
            <a:r>
              <a:rPr lang="fr-FR" sz="2000" dirty="0"/>
              <a:t>par </a:t>
            </a:r>
            <a:r>
              <a:rPr lang="fr-FR" sz="2000" dirty="0" smtClean="0"/>
              <a:t>l’</a:t>
            </a:r>
            <a:r>
              <a:rPr lang="fr-FR" sz="2000" b="1" dirty="0" smtClean="0"/>
              <a:t>estimation de Lincoln-Petersen</a:t>
            </a:r>
            <a:r>
              <a:rPr lang="fr-FR" sz="2000" dirty="0" smtClean="0"/>
              <a:t> </a:t>
            </a:r>
            <a:endParaRPr lang="fr-FR" sz="2000" dirty="0"/>
          </a:p>
        </p:txBody>
      </p:sp>
      <p:graphicFrame>
        <p:nvGraphicFramePr>
          <p:cNvPr id="15369" name="Object 9"/>
          <p:cNvGraphicFramePr>
            <a:graphicFrameLocks noChangeAspect="1"/>
          </p:cNvGraphicFramePr>
          <p:nvPr/>
        </p:nvGraphicFramePr>
        <p:xfrm>
          <a:off x="1195382" y="3573016"/>
          <a:ext cx="2519362" cy="730250"/>
        </p:xfrm>
        <a:graphic>
          <a:graphicData uri="http://schemas.openxmlformats.org/presentationml/2006/ole">
            <mc:AlternateContent xmlns:mc="http://schemas.openxmlformats.org/markup-compatibility/2006">
              <mc:Choice xmlns:v="urn:schemas-microsoft-com:vml" Requires="v">
                <p:oleObj spid="_x0000_s2089" name="Equation" r:id="rId3" imgW="1358640" imgH="393480" progId="">
                  <p:embed/>
                </p:oleObj>
              </mc:Choice>
              <mc:Fallback>
                <p:oleObj name="Equation" r:id="rId3" imgW="1358640" imgH="393480"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5382" y="3573016"/>
                        <a:ext cx="2519362" cy="730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70" name="Text Box 10"/>
          <p:cNvSpPr txBox="1">
            <a:spLocks noChangeArrowheads="1"/>
          </p:cNvSpPr>
          <p:nvPr/>
        </p:nvSpPr>
        <p:spPr bwMode="auto">
          <a:xfrm>
            <a:off x="539552" y="4725144"/>
            <a:ext cx="8390166" cy="923330"/>
          </a:xfrm>
          <a:prstGeom prst="rect">
            <a:avLst/>
          </a:prstGeom>
          <a:noFill/>
          <a:ln w="9525">
            <a:noFill/>
            <a:miter lim="800000"/>
            <a:headEnd/>
            <a:tailEnd/>
          </a:ln>
          <a:effectLst/>
        </p:spPr>
        <p:txBody>
          <a:bodyPr wrap="square">
            <a:spAutoFit/>
          </a:bodyPr>
          <a:lstStyle/>
          <a:p>
            <a:r>
              <a:rPr lang="fr-FR" dirty="0"/>
              <a:t>Avec </a:t>
            </a:r>
            <a:r>
              <a:rPr lang="fr-FR" b="1" dirty="0"/>
              <a:t>n</a:t>
            </a:r>
            <a:r>
              <a:rPr lang="fr-FR" b="1" baseline="-25000" dirty="0"/>
              <a:t>1</a:t>
            </a:r>
            <a:r>
              <a:rPr lang="fr-FR" dirty="0"/>
              <a:t> le nombre d’individus compté par </a:t>
            </a:r>
            <a:r>
              <a:rPr lang="fr-FR" dirty="0" smtClean="0"/>
              <a:t>la méthode 1 (</a:t>
            </a:r>
            <a:r>
              <a:rPr lang="fr-FR" i="1" dirty="0" smtClean="0"/>
              <a:t>sol</a:t>
            </a:r>
            <a:r>
              <a:rPr lang="fr-FR" dirty="0" smtClean="0"/>
              <a:t>), </a:t>
            </a:r>
          </a:p>
          <a:p>
            <a:r>
              <a:rPr lang="fr-FR" b="1" dirty="0" smtClean="0"/>
              <a:t>n</a:t>
            </a:r>
            <a:r>
              <a:rPr lang="fr-FR" b="1" baseline="-25000" dirty="0" smtClean="0"/>
              <a:t>2</a:t>
            </a:r>
            <a:r>
              <a:rPr lang="fr-FR" dirty="0" smtClean="0"/>
              <a:t> </a:t>
            </a:r>
            <a:r>
              <a:rPr lang="fr-FR" dirty="0"/>
              <a:t>le nombre compté par la </a:t>
            </a:r>
            <a:r>
              <a:rPr lang="fr-FR" dirty="0" smtClean="0"/>
              <a:t>méthode 2 (</a:t>
            </a:r>
            <a:r>
              <a:rPr lang="fr-FR" i="1" dirty="0" smtClean="0"/>
              <a:t>avion</a:t>
            </a:r>
            <a:r>
              <a:rPr lang="fr-FR" dirty="0" smtClean="0"/>
              <a:t>)</a:t>
            </a:r>
          </a:p>
          <a:p>
            <a:r>
              <a:rPr lang="fr-FR" dirty="0" smtClean="0"/>
              <a:t>et </a:t>
            </a:r>
            <a:r>
              <a:rPr lang="fr-FR" b="1" dirty="0"/>
              <a:t>m</a:t>
            </a:r>
            <a:r>
              <a:rPr lang="fr-FR" dirty="0"/>
              <a:t> le nombre compté par les deux méthodes</a:t>
            </a:r>
            <a:r>
              <a:rPr lang="fr-FR" dirty="0" smtClean="0"/>
              <a:t>.</a:t>
            </a:r>
            <a:endParaRPr lang="fr-FR" sz="2000" dirty="0"/>
          </a:p>
        </p:txBody>
      </p:sp>
      <p:graphicFrame>
        <p:nvGraphicFramePr>
          <p:cNvPr id="15371" name="Object 11"/>
          <p:cNvGraphicFramePr>
            <a:graphicFrameLocks noChangeAspect="1"/>
          </p:cNvGraphicFramePr>
          <p:nvPr/>
        </p:nvGraphicFramePr>
        <p:xfrm>
          <a:off x="4572000" y="3573016"/>
          <a:ext cx="4176713" cy="722313"/>
        </p:xfrm>
        <a:graphic>
          <a:graphicData uri="http://schemas.openxmlformats.org/presentationml/2006/ole">
            <mc:AlternateContent xmlns:mc="http://schemas.openxmlformats.org/markup-compatibility/2006">
              <mc:Choice xmlns:v="urn:schemas-microsoft-com:vml" Requires="v">
                <p:oleObj spid="_x0000_s2090" name="Equation" r:id="rId5" imgW="2425680" imgH="419040" progId="">
                  <p:embed/>
                </p:oleObj>
              </mc:Choice>
              <mc:Fallback>
                <p:oleObj name="Equation" r:id="rId5" imgW="2425680" imgH="419040" progId="">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573016"/>
                        <a:ext cx="4176713" cy="722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72" name="Text Box 12"/>
          <p:cNvSpPr txBox="1">
            <a:spLocks noChangeArrowheads="1"/>
          </p:cNvSpPr>
          <p:nvPr/>
        </p:nvSpPr>
        <p:spPr bwMode="auto">
          <a:xfrm>
            <a:off x="539552" y="5904650"/>
            <a:ext cx="6643734" cy="400110"/>
          </a:xfrm>
          <a:prstGeom prst="rect">
            <a:avLst/>
          </a:prstGeom>
          <a:noFill/>
          <a:ln w="9525">
            <a:noFill/>
            <a:miter lim="800000"/>
            <a:headEnd/>
            <a:tailEnd/>
          </a:ln>
          <a:effectLst/>
        </p:spPr>
        <p:txBody>
          <a:bodyPr wrap="square">
            <a:spAutoFit/>
          </a:bodyPr>
          <a:lstStyle/>
          <a:p>
            <a:r>
              <a:rPr lang="fr-FR" sz="2000" dirty="0" smtClean="0">
                <a:sym typeface="Wingdings" pitchFamily="2" charset="2"/>
              </a:rPr>
              <a:t> </a:t>
            </a:r>
            <a:r>
              <a:rPr lang="fr-FR" sz="2000" b="1" dirty="0" smtClean="0"/>
              <a:t>détectabilité </a:t>
            </a:r>
            <a:r>
              <a:rPr lang="el-GR" sz="2000" b="1" dirty="0" smtClean="0"/>
              <a:t>β</a:t>
            </a:r>
            <a:r>
              <a:rPr lang="fr-FR" sz="2000" b="1" baseline="-25000" dirty="0" smtClean="0"/>
              <a:t>1</a:t>
            </a:r>
            <a:r>
              <a:rPr lang="fr-FR" sz="2000" b="1" dirty="0" smtClean="0"/>
              <a:t> (au sol)</a:t>
            </a:r>
            <a:r>
              <a:rPr lang="fr-FR" sz="2000" dirty="0" smtClean="0"/>
              <a:t>, pouvant être </a:t>
            </a:r>
            <a:r>
              <a:rPr lang="fr-FR" sz="2000" dirty="0"/>
              <a:t>utilisée par la suite :</a:t>
            </a:r>
          </a:p>
        </p:txBody>
      </p:sp>
      <p:graphicFrame>
        <p:nvGraphicFramePr>
          <p:cNvPr id="15373" name="Object 13"/>
          <p:cNvGraphicFramePr>
            <a:graphicFrameLocks noChangeAspect="1"/>
          </p:cNvGraphicFramePr>
          <p:nvPr/>
        </p:nvGraphicFramePr>
        <p:xfrm>
          <a:off x="6992912" y="5733256"/>
          <a:ext cx="865188" cy="728662"/>
        </p:xfrm>
        <a:graphic>
          <a:graphicData uri="http://schemas.openxmlformats.org/presentationml/2006/ole">
            <mc:AlternateContent xmlns:mc="http://schemas.openxmlformats.org/markup-compatibility/2006">
              <mc:Choice xmlns:v="urn:schemas-microsoft-com:vml" Requires="v">
                <p:oleObj spid="_x0000_s2091" name="Equation" r:id="rId7" imgW="482400" imgH="406080" progId="">
                  <p:embed/>
                </p:oleObj>
              </mc:Choice>
              <mc:Fallback>
                <p:oleObj name="Equation" r:id="rId7" imgW="482400" imgH="406080" progId="">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92912" y="5733256"/>
                        <a:ext cx="865188" cy="728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75" name="Text Box 15"/>
          <p:cNvSpPr txBox="1">
            <a:spLocks noChangeArrowheads="1"/>
          </p:cNvSpPr>
          <p:nvPr/>
        </p:nvSpPr>
        <p:spPr bwMode="auto">
          <a:xfrm>
            <a:off x="4054474" y="3711129"/>
            <a:ext cx="374650" cy="366712"/>
          </a:xfrm>
          <a:prstGeom prst="rect">
            <a:avLst/>
          </a:prstGeom>
          <a:noFill/>
          <a:ln w="9525">
            <a:noFill/>
            <a:miter lim="800000"/>
            <a:headEnd/>
            <a:tailEnd/>
          </a:ln>
          <a:effectLst/>
        </p:spPr>
        <p:txBody>
          <a:bodyPr wrap="none">
            <a:spAutoFit/>
          </a:bodyPr>
          <a:lstStyle/>
          <a:p>
            <a:r>
              <a:rPr lang="fr-FR" dirty="0"/>
              <a:t>et</a:t>
            </a:r>
          </a:p>
        </p:txBody>
      </p:sp>
      <p:sp>
        <p:nvSpPr>
          <p:cNvPr id="13" name="ZoneTexte 12"/>
          <p:cNvSpPr txBox="1"/>
          <p:nvPr/>
        </p:nvSpPr>
        <p:spPr>
          <a:xfrm>
            <a:off x="0" y="0"/>
            <a:ext cx="5746253" cy="677108"/>
          </a:xfrm>
          <a:prstGeom prst="rect">
            <a:avLst/>
          </a:prstGeom>
          <a:noFill/>
        </p:spPr>
        <p:txBody>
          <a:bodyPr wrap="none" rtlCol="0">
            <a:spAutoFit/>
          </a:bodyPr>
          <a:lstStyle/>
          <a:p>
            <a:r>
              <a:rPr lang="fr-FR" sz="3800" b="1" dirty="0" smtClean="0"/>
              <a:t>Les problèmes de détection</a:t>
            </a:r>
            <a:endParaRPr lang="fr-FR" sz="3800" b="1" dirty="0"/>
          </a:p>
        </p:txBody>
      </p:sp>
      <p:sp>
        <p:nvSpPr>
          <p:cNvPr id="16" name="Text Box 7"/>
          <p:cNvSpPr txBox="1">
            <a:spLocks noChangeArrowheads="1"/>
          </p:cNvSpPr>
          <p:nvPr/>
        </p:nvSpPr>
        <p:spPr bwMode="auto">
          <a:xfrm>
            <a:off x="755576" y="548680"/>
            <a:ext cx="7808936" cy="553998"/>
          </a:xfrm>
          <a:prstGeom prst="rect">
            <a:avLst/>
          </a:prstGeom>
          <a:noFill/>
          <a:ln w="9525">
            <a:noFill/>
            <a:miter lim="800000"/>
            <a:headEnd/>
            <a:tailEnd/>
          </a:ln>
          <a:effectLst/>
        </p:spPr>
        <p:txBody>
          <a:bodyPr wrap="square">
            <a:spAutoFit/>
          </a:bodyPr>
          <a:lstStyle/>
          <a:p>
            <a:pPr algn="ctr"/>
            <a:r>
              <a:rPr lang="fr-FR" sz="3000" b="1" dirty="0"/>
              <a:t>Estimer la détectabilité par double comptage - </a:t>
            </a:r>
            <a:r>
              <a:rPr lang="fr-FR" sz="3000" b="1" dirty="0" smtClean="0"/>
              <a:t>1</a:t>
            </a:r>
            <a:endParaRPr lang="fr-FR" sz="3000" b="1"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3"/>
          <p:cNvSpPr>
            <a:spLocks noGrp="1"/>
          </p:cNvSpPr>
          <p:nvPr>
            <p:ph type="sldNum" sz="quarter" idx="12"/>
          </p:nvPr>
        </p:nvSpPr>
        <p:spPr/>
        <p:txBody>
          <a:bodyPr/>
          <a:lstStyle/>
          <a:p>
            <a:fld id="{E14BB478-4E0A-4EFA-83CF-3446657CA398}" type="slidenum">
              <a:rPr lang="fr-FR"/>
              <a:pPr/>
              <a:t>62</a:t>
            </a:fld>
            <a:endParaRPr lang="fr-FR"/>
          </a:p>
        </p:txBody>
      </p:sp>
      <p:sp>
        <p:nvSpPr>
          <p:cNvPr id="16390" name="Text Box 6"/>
          <p:cNvSpPr txBox="1">
            <a:spLocks noChangeArrowheads="1"/>
          </p:cNvSpPr>
          <p:nvPr/>
        </p:nvSpPr>
        <p:spPr bwMode="auto">
          <a:xfrm>
            <a:off x="395536" y="1412776"/>
            <a:ext cx="8534182" cy="4524315"/>
          </a:xfrm>
          <a:prstGeom prst="rect">
            <a:avLst/>
          </a:prstGeom>
          <a:noFill/>
          <a:ln w="9525">
            <a:noFill/>
            <a:miter lim="800000"/>
            <a:headEnd/>
            <a:tailEnd/>
          </a:ln>
          <a:effectLst/>
        </p:spPr>
        <p:txBody>
          <a:bodyPr wrap="square">
            <a:spAutoFit/>
          </a:bodyPr>
          <a:lstStyle/>
          <a:p>
            <a:r>
              <a:rPr lang="fr-FR" sz="2400" dirty="0" smtClean="0"/>
              <a:t>Estimer </a:t>
            </a:r>
            <a:r>
              <a:rPr lang="fr-FR" sz="2400" dirty="0"/>
              <a:t>la détectabilité et la taille de la population sur un site par </a:t>
            </a:r>
            <a:r>
              <a:rPr lang="fr-FR" sz="2400" b="1" dirty="0"/>
              <a:t>deux observateurs indépendants </a:t>
            </a:r>
            <a:r>
              <a:rPr lang="fr-FR" sz="2400" dirty="0"/>
              <a:t>et répéter cette situation sur tous les sites ou sur un sous-ensemble de sites. </a:t>
            </a:r>
          </a:p>
          <a:p>
            <a:endParaRPr lang="fr-FR" sz="2400" dirty="0"/>
          </a:p>
          <a:p>
            <a:r>
              <a:rPr lang="fr-FR" sz="2400" dirty="0" smtClean="0">
                <a:sym typeface="Wingdings" pitchFamily="2" charset="2"/>
              </a:rPr>
              <a:t></a:t>
            </a:r>
            <a:r>
              <a:rPr lang="fr-FR" sz="2400" dirty="0" smtClean="0"/>
              <a:t>Si les 2 </a:t>
            </a:r>
            <a:r>
              <a:rPr lang="fr-FR" sz="2400" dirty="0"/>
              <a:t>observateurs peuvent déterminer les individus détectés en commun et ceux détectés seulement par un des </a:t>
            </a:r>
            <a:r>
              <a:rPr lang="fr-FR" sz="2400" dirty="0" smtClean="0"/>
              <a:t>2 observateurs, </a:t>
            </a:r>
            <a:r>
              <a:rPr lang="fr-FR" sz="2400" dirty="0" smtClean="0">
                <a:sym typeface="Wingdings" pitchFamily="2" charset="2"/>
              </a:rPr>
              <a:t></a:t>
            </a:r>
            <a:r>
              <a:rPr lang="fr-FR" sz="2400" dirty="0" smtClean="0"/>
              <a:t> </a:t>
            </a:r>
            <a:r>
              <a:rPr lang="fr-FR" sz="2400" dirty="0"/>
              <a:t>on applique la même méthode que </a:t>
            </a:r>
            <a:r>
              <a:rPr lang="fr-FR" sz="2400" b="1" dirty="0" smtClean="0"/>
              <a:t>Lincoln-Petersen</a:t>
            </a:r>
            <a:r>
              <a:rPr lang="fr-FR" sz="2400" dirty="0" smtClean="0"/>
              <a:t>. </a:t>
            </a:r>
            <a:endParaRPr lang="fr-FR" sz="2400" dirty="0"/>
          </a:p>
          <a:p>
            <a:endParaRPr lang="fr-FR" sz="2400" dirty="0"/>
          </a:p>
          <a:p>
            <a:endParaRPr lang="fr-FR" sz="2400" dirty="0"/>
          </a:p>
          <a:p>
            <a:r>
              <a:rPr lang="fr-FR" sz="2400" dirty="0" smtClean="0"/>
              <a:t>NB méthode robuste </a:t>
            </a:r>
            <a:r>
              <a:rPr lang="fr-FR" sz="2400" dirty="0"/>
              <a:t>mais se limite à des situations où les </a:t>
            </a:r>
            <a:r>
              <a:rPr lang="fr-FR" sz="2400" i="1" dirty="0"/>
              <a:t>individus ne sont pas trop nombreux ou pas répartis de manière trop homogène </a:t>
            </a:r>
            <a:r>
              <a:rPr lang="fr-FR" sz="2400" dirty="0"/>
              <a:t>donc difficiles à identifier individuellement. </a:t>
            </a:r>
          </a:p>
        </p:txBody>
      </p:sp>
      <p:sp>
        <p:nvSpPr>
          <p:cNvPr id="16391" name="Text Box 7"/>
          <p:cNvSpPr txBox="1">
            <a:spLocks noChangeArrowheads="1"/>
          </p:cNvSpPr>
          <p:nvPr/>
        </p:nvSpPr>
        <p:spPr bwMode="auto">
          <a:xfrm>
            <a:off x="755576" y="548680"/>
            <a:ext cx="7808936" cy="1015663"/>
          </a:xfrm>
          <a:prstGeom prst="rect">
            <a:avLst/>
          </a:prstGeom>
          <a:noFill/>
          <a:ln w="9525">
            <a:noFill/>
            <a:miter lim="800000"/>
            <a:headEnd/>
            <a:tailEnd/>
          </a:ln>
          <a:effectLst/>
        </p:spPr>
        <p:txBody>
          <a:bodyPr wrap="square">
            <a:spAutoFit/>
          </a:bodyPr>
          <a:lstStyle/>
          <a:p>
            <a:pPr algn="ctr"/>
            <a:r>
              <a:rPr lang="fr-FR" sz="3000" b="1" dirty="0"/>
              <a:t>Estimer la détectabilité par double comptage - 2</a:t>
            </a:r>
          </a:p>
        </p:txBody>
      </p:sp>
      <p:sp>
        <p:nvSpPr>
          <p:cNvPr id="6" name="ZoneTexte 5"/>
          <p:cNvSpPr txBox="1"/>
          <p:nvPr/>
        </p:nvSpPr>
        <p:spPr>
          <a:xfrm>
            <a:off x="0" y="0"/>
            <a:ext cx="5746253" cy="677108"/>
          </a:xfrm>
          <a:prstGeom prst="rect">
            <a:avLst/>
          </a:prstGeom>
          <a:noFill/>
        </p:spPr>
        <p:txBody>
          <a:bodyPr wrap="none" rtlCol="0">
            <a:spAutoFit/>
          </a:bodyPr>
          <a:lstStyle/>
          <a:p>
            <a:r>
              <a:rPr lang="fr-FR" sz="3800" b="1" dirty="0" smtClean="0"/>
              <a:t>Les problèmes de détection</a:t>
            </a:r>
            <a:endParaRPr lang="fr-FR" sz="3800" b="1"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Text Box 14"/>
          <p:cNvSpPr txBox="1">
            <a:spLocks noChangeArrowheads="1"/>
          </p:cNvSpPr>
          <p:nvPr/>
        </p:nvSpPr>
        <p:spPr bwMode="auto">
          <a:xfrm>
            <a:off x="2133620" y="5857892"/>
            <a:ext cx="5295900" cy="482600"/>
          </a:xfrm>
          <a:prstGeom prst="rect">
            <a:avLst/>
          </a:prstGeom>
          <a:noFill/>
          <a:ln w="9525">
            <a:solidFill>
              <a:schemeClr val="tx1"/>
            </a:solidFill>
            <a:miter lim="800000"/>
            <a:headEnd/>
            <a:tailEnd/>
          </a:ln>
        </p:spPr>
        <p:txBody>
          <a:bodyPr wrap="none">
            <a:spAutoFit/>
          </a:bodyPr>
          <a:lstStyle/>
          <a:p>
            <a:r>
              <a:rPr lang="fr-FR" sz="2500" b="1">
                <a:solidFill>
                  <a:schemeClr val="hlink"/>
                </a:solidFill>
              </a:rPr>
              <a:t>Cette démarche est-elle valable ? </a:t>
            </a:r>
          </a:p>
        </p:txBody>
      </p:sp>
      <p:sp>
        <p:nvSpPr>
          <p:cNvPr id="10246" name="Text Box 15"/>
          <p:cNvSpPr txBox="1">
            <a:spLocks noChangeArrowheads="1"/>
          </p:cNvSpPr>
          <p:nvPr/>
        </p:nvSpPr>
        <p:spPr bwMode="auto">
          <a:xfrm>
            <a:off x="539552" y="908720"/>
            <a:ext cx="8240313" cy="3785652"/>
          </a:xfrm>
          <a:prstGeom prst="rect">
            <a:avLst/>
          </a:prstGeom>
          <a:noFill/>
          <a:ln w="9525">
            <a:noFill/>
            <a:miter lim="800000"/>
            <a:headEnd/>
            <a:tailEnd/>
          </a:ln>
        </p:spPr>
        <p:txBody>
          <a:bodyPr wrap="square">
            <a:spAutoFit/>
          </a:bodyPr>
          <a:lstStyle/>
          <a:p>
            <a:r>
              <a:rPr lang="fr-FR" sz="2400" dirty="0"/>
              <a:t>On prospecte sur un site donné et on compte le nombre d’individus d’une espèce donnée. </a:t>
            </a:r>
          </a:p>
          <a:p>
            <a:endParaRPr lang="fr-FR" sz="2400" dirty="0"/>
          </a:p>
          <a:p>
            <a:endParaRPr lang="fr-FR" sz="2400" dirty="0"/>
          </a:p>
          <a:p>
            <a:r>
              <a:rPr lang="fr-FR" sz="2400" dirty="0" smtClean="0"/>
              <a:t>tous </a:t>
            </a:r>
            <a:r>
              <a:rPr lang="fr-FR" sz="2400" dirty="0"/>
              <a:t>les individus </a:t>
            </a:r>
            <a:r>
              <a:rPr lang="fr-FR" sz="2400" dirty="0" smtClean="0"/>
              <a:t>ne sont pas détectés mais </a:t>
            </a:r>
            <a:r>
              <a:rPr lang="fr-FR" sz="2400" dirty="0"/>
              <a:t>seulement une certaine proportion</a:t>
            </a:r>
            <a:r>
              <a:rPr lang="fr-FR" sz="2400" dirty="0" smtClean="0"/>
              <a:t>…</a:t>
            </a:r>
            <a:r>
              <a:rPr lang="fr-FR" sz="2400" dirty="0" smtClean="0">
                <a:sym typeface="Wingdings" pitchFamily="2" charset="2"/>
              </a:rPr>
              <a:t> </a:t>
            </a:r>
            <a:r>
              <a:rPr lang="fr-FR" sz="2400" dirty="0" smtClean="0"/>
              <a:t>on </a:t>
            </a:r>
            <a:r>
              <a:rPr lang="fr-FR" sz="2400" dirty="0"/>
              <a:t>a un « </a:t>
            </a:r>
            <a:r>
              <a:rPr lang="fr-FR" sz="2400" b="1" dirty="0"/>
              <a:t>indice</a:t>
            </a:r>
            <a:r>
              <a:rPr lang="fr-FR" sz="2400" dirty="0"/>
              <a:t> » de l’abondance de l’espèce. </a:t>
            </a:r>
          </a:p>
          <a:p>
            <a:endParaRPr lang="fr-FR" sz="2400" dirty="0"/>
          </a:p>
          <a:p>
            <a:r>
              <a:rPr lang="fr-FR" sz="2400" dirty="0" smtClean="0">
                <a:sym typeface="Wingdings" pitchFamily="2" charset="2"/>
              </a:rPr>
              <a:t> U</a:t>
            </a:r>
            <a:r>
              <a:rPr lang="fr-FR" sz="2400" dirty="0" smtClean="0"/>
              <a:t>tilisation de ces </a:t>
            </a:r>
            <a:r>
              <a:rPr lang="fr-FR" sz="2400" dirty="0"/>
              <a:t>comptages pour comparer des sites ou l’évolution dans le temps (il y en a plus, il y en a moins).</a:t>
            </a:r>
          </a:p>
        </p:txBody>
      </p:sp>
      <p:sp>
        <p:nvSpPr>
          <p:cNvPr id="5" name="ZoneTexte 4"/>
          <p:cNvSpPr txBox="1"/>
          <p:nvPr/>
        </p:nvSpPr>
        <p:spPr>
          <a:xfrm>
            <a:off x="0" y="0"/>
            <a:ext cx="5050229" cy="677108"/>
          </a:xfrm>
          <a:prstGeom prst="rect">
            <a:avLst/>
          </a:prstGeom>
          <a:noFill/>
        </p:spPr>
        <p:txBody>
          <a:bodyPr wrap="none" rtlCol="0">
            <a:spAutoFit/>
          </a:bodyPr>
          <a:lstStyle/>
          <a:p>
            <a:r>
              <a:rPr lang="fr-FR" sz="3800" b="1" dirty="0" smtClean="0"/>
              <a:t>Les indices d’abondance</a:t>
            </a:r>
            <a:endParaRPr lang="fr-FR" sz="3800" b="1"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ext Box 4"/>
          <p:cNvSpPr txBox="1">
            <a:spLocks noChangeArrowheads="1"/>
          </p:cNvSpPr>
          <p:nvPr/>
        </p:nvSpPr>
        <p:spPr bwMode="auto">
          <a:xfrm>
            <a:off x="323528" y="4797152"/>
            <a:ext cx="8606190" cy="748923"/>
          </a:xfrm>
          <a:prstGeom prst="rect">
            <a:avLst/>
          </a:prstGeom>
          <a:noFill/>
          <a:ln w="9525">
            <a:noFill/>
            <a:miter lim="800000"/>
            <a:headEnd/>
            <a:tailEnd/>
          </a:ln>
        </p:spPr>
        <p:txBody>
          <a:bodyPr wrap="square">
            <a:spAutoFit/>
          </a:bodyPr>
          <a:lstStyle/>
          <a:p>
            <a:r>
              <a:rPr lang="fr-FR" sz="3200" baseline="-25000" dirty="0"/>
              <a:t>Au moins 3 explications possibles :</a:t>
            </a:r>
          </a:p>
          <a:p>
            <a:r>
              <a:rPr lang="fr-FR" sz="3200" baseline="-25000" dirty="0"/>
              <a:t>1 - les </a:t>
            </a:r>
            <a:r>
              <a:rPr lang="fr-FR" sz="3200" b="1" baseline="-25000" dirty="0"/>
              <a:t>effectifs augmentent </a:t>
            </a:r>
            <a:r>
              <a:rPr lang="fr-FR" sz="3200" baseline="-25000" dirty="0"/>
              <a:t>au cours du </a:t>
            </a:r>
            <a:r>
              <a:rPr lang="fr-FR" sz="3200" baseline="-25000" dirty="0" smtClean="0"/>
              <a:t>temps</a:t>
            </a:r>
            <a:endParaRPr lang="fr-FR" sz="3200" baseline="-25000" dirty="0"/>
          </a:p>
        </p:txBody>
      </p:sp>
      <p:sp>
        <p:nvSpPr>
          <p:cNvPr id="2052" name="Rectangle 5"/>
          <p:cNvSpPr>
            <a:spLocks noChangeArrowheads="1"/>
          </p:cNvSpPr>
          <p:nvPr/>
        </p:nvSpPr>
        <p:spPr bwMode="auto">
          <a:xfrm>
            <a:off x="0" y="2262188"/>
            <a:ext cx="9144000" cy="0"/>
          </a:xfrm>
          <a:prstGeom prst="rect">
            <a:avLst/>
          </a:prstGeom>
          <a:noFill/>
          <a:ln w="9525">
            <a:noFill/>
            <a:miter lim="800000"/>
            <a:headEnd/>
            <a:tailEnd/>
          </a:ln>
        </p:spPr>
        <p:txBody>
          <a:bodyPr wrap="none" anchor="ctr">
            <a:spAutoFit/>
          </a:bodyPr>
          <a:lstStyle/>
          <a:p>
            <a:endParaRPr lang="fr-FR"/>
          </a:p>
        </p:txBody>
      </p:sp>
      <p:graphicFrame>
        <p:nvGraphicFramePr>
          <p:cNvPr id="2050" name="Object 6"/>
          <p:cNvGraphicFramePr>
            <a:graphicFrameLocks noChangeAspect="1"/>
          </p:cNvGraphicFramePr>
          <p:nvPr/>
        </p:nvGraphicFramePr>
        <p:xfrm>
          <a:off x="2214546" y="928670"/>
          <a:ext cx="5832475" cy="3683000"/>
        </p:xfrm>
        <a:graphic>
          <a:graphicData uri="http://schemas.openxmlformats.org/presentationml/2006/ole">
            <mc:AlternateContent xmlns:mc="http://schemas.openxmlformats.org/markup-compatibility/2006">
              <mc:Choice xmlns:v="urn:schemas-microsoft-com:vml" Requires="v">
                <p:oleObj spid="_x0000_s3087" name="Graphique" r:id="rId3" imgW="3695633" imgH="2333557" progId="Excel.Sheet.8">
                  <p:embed/>
                </p:oleObj>
              </mc:Choice>
              <mc:Fallback>
                <p:oleObj name="Graphique" r:id="rId3" imgW="3695633" imgH="2333557" progId="Excel.Sheet.8">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4546" y="928670"/>
                        <a:ext cx="5832475" cy="368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ZoneTexte 5"/>
          <p:cNvSpPr txBox="1"/>
          <p:nvPr/>
        </p:nvSpPr>
        <p:spPr>
          <a:xfrm>
            <a:off x="0" y="0"/>
            <a:ext cx="5050229" cy="677108"/>
          </a:xfrm>
          <a:prstGeom prst="rect">
            <a:avLst/>
          </a:prstGeom>
          <a:noFill/>
        </p:spPr>
        <p:txBody>
          <a:bodyPr wrap="none" rtlCol="0">
            <a:spAutoFit/>
          </a:bodyPr>
          <a:lstStyle/>
          <a:p>
            <a:r>
              <a:rPr lang="fr-FR" sz="3800" b="1" dirty="0" smtClean="0"/>
              <a:t>Les indices d’abondance</a:t>
            </a:r>
            <a:endParaRPr lang="fr-FR" sz="3800" b="1"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ext Box 4"/>
          <p:cNvSpPr txBox="1">
            <a:spLocks noChangeArrowheads="1"/>
          </p:cNvSpPr>
          <p:nvPr/>
        </p:nvSpPr>
        <p:spPr bwMode="auto">
          <a:xfrm>
            <a:off x="323528" y="4797152"/>
            <a:ext cx="8606190" cy="1405513"/>
          </a:xfrm>
          <a:prstGeom prst="rect">
            <a:avLst/>
          </a:prstGeom>
          <a:noFill/>
          <a:ln w="9525">
            <a:noFill/>
            <a:miter lim="800000"/>
            <a:headEnd/>
            <a:tailEnd/>
          </a:ln>
        </p:spPr>
        <p:txBody>
          <a:bodyPr wrap="square">
            <a:spAutoFit/>
          </a:bodyPr>
          <a:lstStyle/>
          <a:p>
            <a:r>
              <a:rPr lang="fr-FR" sz="3200" baseline="-25000" dirty="0"/>
              <a:t>Au moins 3 explications possibles :</a:t>
            </a:r>
          </a:p>
          <a:p>
            <a:r>
              <a:rPr lang="fr-FR" sz="3200" baseline="-25000" dirty="0"/>
              <a:t>1 - les effectifs augmentent au cours du temps</a:t>
            </a:r>
          </a:p>
          <a:p>
            <a:r>
              <a:rPr lang="fr-FR" sz="3200" baseline="-25000" dirty="0"/>
              <a:t>2 - </a:t>
            </a:r>
            <a:r>
              <a:rPr lang="fr-FR" sz="3200" b="1" baseline="-25000" dirty="0"/>
              <a:t>l’efficacité de la prospection augmente </a:t>
            </a:r>
            <a:r>
              <a:rPr lang="fr-FR" sz="3200" baseline="-25000" dirty="0"/>
              <a:t>au cours du temps (</a:t>
            </a:r>
            <a:r>
              <a:rPr lang="fr-FR" sz="3200" baseline="-25000" dirty="0" smtClean="0"/>
              <a:t>expérience des observateurs)</a:t>
            </a:r>
            <a:endParaRPr lang="fr-FR" sz="3200" baseline="-25000" dirty="0"/>
          </a:p>
        </p:txBody>
      </p:sp>
      <p:sp>
        <p:nvSpPr>
          <p:cNvPr id="2052" name="Rectangle 5"/>
          <p:cNvSpPr>
            <a:spLocks noChangeArrowheads="1"/>
          </p:cNvSpPr>
          <p:nvPr/>
        </p:nvSpPr>
        <p:spPr bwMode="auto">
          <a:xfrm>
            <a:off x="0" y="2262188"/>
            <a:ext cx="9144000" cy="0"/>
          </a:xfrm>
          <a:prstGeom prst="rect">
            <a:avLst/>
          </a:prstGeom>
          <a:noFill/>
          <a:ln w="9525">
            <a:noFill/>
            <a:miter lim="800000"/>
            <a:headEnd/>
            <a:tailEnd/>
          </a:ln>
        </p:spPr>
        <p:txBody>
          <a:bodyPr wrap="none" anchor="ctr">
            <a:spAutoFit/>
          </a:bodyPr>
          <a:lstStyle/>
          <a:p>
            <a:endParaRPr lang="fr-FR"/>
          </a:p>
        </p:txBody>
      </p:sp>
      <p:graphicFrame>
        <p:nvGraphicFramePr>
          <p:cNvPr id="2050" name="Object 6"/>
          <p:cNvGraphicFramePr>
            <a:graphicFrameLocks noChangeAspect="1"/>
          </p:cNvGraphicFramePr>
          <p:nvPr/>
        </p:nvGraphicFramePr>
        <p:xfrm>
          <a:off x="2214546" y="928670"/>
          <a:ext cx="5832475" cy="3683000"/>
        </p:xfrm>
        <a:graphic>
          <a:graphicData uri="http://schemas.openxmlformats.org/presentationml/2006/ole">
            <mc:AlternateContent xmlns:mc="http://schemas.openxmlformats.org/markup-compatibility/2006">
              <mc:Choice xmlns:v="urn:schemas-microsoft-com:vml" Requires="v">
                <p:oleObj spid="_x0000_s86031" name="Graphique" r:id="rId3" imgW="3695633" imgH="2333557" progId="Excel.Sheet.8">
                  <p:embed/>
                </p:oleObj>
              </mc:Choice>
              <mc:Fallback>
                <p:oleObj name="Graphique" r:id="rId3" imgW="3695633" imgH="2333557" progId="Excel.Sheet.8">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4546" y="928670"/>
                        <a:ext cx="5832475" cy="368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ZoneTexte 5"/>
          <p:cNvSpPr txBox="1"/>
          <p:nvPr/>
        </p:nvSpPr>
        <p:spPr>
          <a:xfrm>
            <a:off x="0" y="0"/>
            <a:ext cx="5050229" cy="677108"/>
          </a:xfrm>
          <a:prstGeom prst="rect">
            <a:avLst/>
          </a:prstGeom>
          <a:noFill/>
        </p:spPr>
        <p:txBody>
          <a:bodyPr wrap="none" rtlCol="0">
            <a:spAutoFit/>
          </a:bodyPr>
          <a:lstStyle/>
          <a:p>
            <a:r>
              <a:rPr lang="fr-FR" sz="3800" b="1" dirty="0" smtClean="0"/>
              <a:t>Les indices d’abondance</a:t>
            </a:r>
            <a:endParaRPr lang="fr-FR" sz="3800" b="1"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ext Box 4"/>
          <p:cNvSpPr txBox="1">
            <a:spLocks noChangeArrowheads="1"/>
          </p:cNvSpPr>
          <p:nvPr/>
        </p:nvSpPr>
        <p:spPr bwMode="auto">
          <a:xfrm>
            <a:off x="323528" y="4797152"/>
            <a:ext cx="8606190" cy="1733808"/>
          </a:xfrm>
          <a:prstGeom prst="rect">
            <a:avLst/>
          </a:prstGeom>
          <a:noFill/>
          <a:ln w="9525">
            <a:noFill/>
            <a:miter lim="800000"/>
            <a:headEnd/>
            <a:tailEnd/>
          </a:ln>
        </p:spPr>
        <p:txBody>
          <a:bodyPr wrap="square">
            <a:spAutoFit/>
          </a:bodyPr>
          <a:lstStyle/>
          <a:p>
            <a:r>
              <a:rPr lang="fr-FR" sz="3200" baseline="-25000" dirty="0"/>
              <a:t>Au moins 3 explications possibles :</a:t>
            </a:r>
          </a:p>
          <a:p>
            <a:r>
              <a:rPr lang="fr-FR" sz="3200" baseline="-25000" dirty="0"/>
              <a:t>1 - les effectifs augmentent au cours du temps</a:t>
            </a:r>
          </a:p>
          <a:p>
            <a:r>
              <a:rPr lang="fr-FR" sz="3200" baseline="-25000" dirty="0"/>
              <a:t>2 - l’efficacité de la prospection augmente au cours du temps (</a:t>
            </a:r>
            <a:r>
              <a:rPr lang="fr-FR" sz="3200" baseline="-25000" dirty="0" smtClean="0"/>
              <a:t>expérience des observateurs)</a:t>
            </a:r>
            <a:endParaRPr lang="fr-FR" sz="3200" baseline="-25000" dirty="0"/>
          </a:p>
          <a:p>
            <a:r>
              <a:rPr lang="fr-FR" sz="3200" baseline="-25000" dirty="0"/>
              <a:t>3 - la </a:t>
            </a:r>
            <a:r>
              <a:rPr lang="fr-FR" sz="3200" b="1" baseline="-25000" dirty="0"/>
              <a:t>structure de la végétation </a:t>
            </a:r>
            <a:r>
              <a:rPr lang="fr-FR" sz="3200" baseline="-25000" dirty="0"/>
              <a:t>a évolué rendant la </a:t>
            </a:r>
            <a:r>
              <a:rPr lang="fr-FR" sz="3200" b="1" baseline="-25000" dirty="0"/>
              <a:t>détection plus facile</a:t>
            </a:r>
          </a:p>
        </p:txBody>
      </p:sp>
      <p:sp>
        <p:nvSpPr>
          <p:cNvPr id="2052" name="Rectangle 5"/>
          <p:cNvSpPr>
            <a:spLocks noChangeArrowheads="1"/>
          </p:cNvSpPr>
          <p:nvPr/>
        </p:nvSpPr>
        <p:spPr bwMode="auto">
          <a:xfrm>
            <a:off x="0" y="2262188"/>
            <a:ext cx="9144000" cy="0"/>
          </a:xfrm>
          <a:prstGeom prst="rect">
            <a:avLst/>
          </a:prstGeom>
          <a:noFill/>
          <a:ln w="9525">
            <a:noFill/>
            <a:miter lim="800000"/>
            <a:headEnd/>
            <a:tailEnd/>
          </a:ln>
        </p:spPr>
        <p:txBody>
          <a:bodyPr wrap="none" anchor="ctr">
            <a:spAutoFit/>
          </a:bodyPr>
          <a:lstStyle/>
          <a:p>
            <a:endParaRPr lang="fr-FR"/>
          </a:p>
        </p:txBody>
      </p:sp>
      <p:graphicFrame>
        <p:nvGraphicFramePr>
          <p:cNvPr id="2050" name="Object 6"/>
          <p:cNvGraphicFramePr>
            <a:graphicFrameLocks noChangeAspect="1"/>
          </p:cNvGraphicFramePr>
          <p:nvPr/>
        </p:nvGraphicFramePr>
        <p:xfrm>
          <a:off x="2214546" y="928670"/>
          <a:ext cx="5832475" cy="3683000"/>
        </p:xfrm>
        <a:graphic>
          <a:graphicData uri="http://schemas.openxmlformats.org/presentationml/2006/ole">
            <mc:AlternateContent xmlns:mc="http://schemas.openxmlformats.org/markup-compatibility/2006">
              <mc:Choice xmlns:v="urn:schemas-microsoft-com:vml" Requires="v">
                <p:oleObj spid="_x0000_s87055" name="Graphique" r:id="rId3" imgW="3695633" imgH="2333557" progId="Excel.Sheet.8">
                  <p:embed/>
                </p:oleObj>
              </mc:Choice>
              <mc:Fallback>
                <p:oleObj name="Graphique" r:id="rId3" imgW="3695633" imgH="2333557" progId="Excel.Sheet.8">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4546" y="928670"/>
                        <a:ext cx="5832475" cy="368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ZoneTexte 5"/>
          <p:cNvSpPr txBox="1"/>
          <p:nvPr/>
        </p:nvSpPr>
        <p:spPr>
          <a:xfrm>
            <a:off x="0" y="0"/>
            <a:ext cx="5050229" cy="677108"/>
          </a:xfrm>
          <a:prstGeom prst="rect">
            <a:avLst/>
          </a:prstGeom>
          <a:noFill/>
        </p:spPr>
        <p:txBody>
          <a:bodyPr wrap="none" rtlCol="0">
            <a:spAutoFit/>
          </a:bodyPr>
          <a:lstStyle/>
          <a:p>
            <a:r>
              <a:rPr lang="fr-FR" sz="3800" b="1" dirty="0" smtClean="0"/>
              <a:t>Les indices d’abondance</a:t>
            </a:r>
            <a:endParaRPr lang="fr-FR" sz="3800" b="1"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Text Box 7"/>
          <p:cNvSpPr txBox="1">
            <a:spLocks noChangeArrowheads="1"/>
          </p:cNvSpPr>
          <p:nvPr/>
        </p:nvSpPr>
        <p:spPr bwMode="auto">
          <a:xfrm>
            <a:off x="467544" y="1071546"/>
            <a:ext cx="8544670" cy="3785652"/>
          </a:xfrm>
          <a:prstGeom prst="rect">
            <a:avLst/>
          </a:prstGeom>
          <a:noFill/>
          <a:ln w="9525">
            <a:noFill/>
            <a:miter lim="800000"/>
            <a:headEnd/>
            <a:tailEnd/>
          </a:ln>
        </p:spPr>
        <p:txBody>
          <a:bodyPr wrap="square">
            <a:spAutoFit/>
          </a:bodyPr>
          <a:lstStyle/>
          <a:p>
            <a:r>
              <a:rPr lang="fr-FR" sz="2000" dirty="0"/>
              <a:t>L’utilisation des indices d’abondance pose </a:t>
            </a:r>
            <a:r>
              <a:rPr lang="fr-FR" sz="2000" b="1" dirty="0"/>
              <a:t>l’hypothèse que la détection est constante dans l’espace et dans le temps</a:t>
            </a:r>
            <a:r>
              <a:rPr lang="fr-FR" sz="2000" dirty="0"/>
              <a:t>.</a:t>
            </a:r>
          </a:p>
          <a:p>
            <a:endParaRPr lang="fr-FR" sz="2000" dirty="0"/>
          </a:p>
          <a:p>
            <a:r>
              <a:rPr lang="fr-FR" sz="2000" dirty="0" smtClean="0">
                <a:sym typeface="Wingdings" pitchFamily="2" charset="2"/>
              </a:rPr>
              <a:t> </a:t>
            </a:r>
            <a:r>
              <a:rPr lang="fr-FR" sz="2000" dirty="0" smtClean="0"/>
              <a:t>hypothèse </a:t>
            </a:r>
            <a:r>
              <a:rPr lang="fr-FR" sz="2000" dirty="0"/>
              <a:t>est fortement irréaliste car la détection peut varier par exemple :</a:t>
            </a:r>
          </a:p>
          <a:p>
            <a:endParaRPr lang="fr-FR" sz="2000" dirty="0"/>
          </a:p>
          <a:p>
            <a:pPr>
              <a:buFontTx/>
              <a:buChar char="-"/>
            </a:pPr>
            <a:r>
              <a:rPr lang="fr-FR" sz="2000" dirty="0"/>
              <a:t> Avec l’expérience de l’observateur</a:t>
            </a:r>
          </a:p>
          <a:p>
            <a:pPr>
              <a:buFontTx/>
              <a:buChar char="-"/>
            </a:pPr>
            <a:endParaRPr lang="fr-FR" sz="2000" dirty="0"/>
          </a:p>
          <a:p>
            <a:pPr>
              <a:buFontTx/>
              <a:buChar char="-"/>
            </a:pPr>
            <a:r>
              <a:rPr lang="fr-FR" sz="2000" dirty="0"/>
              <a:t> Avec la météo</a:t>
            </a:r>
          </a:p>
          <a:p>
            <a:pPr>
              <a:buFontTx/>
              <a:buChar char="-"/>
            </a:pPr>
            <a:endParaRPr lang="fr-FR" sz="2000" dirty="0"/>
          </a:p>
          <a:p>
            <a:pPr>
              <a:buFontTx/>
              <a:buChar char="-"/>
            </a:pPr>
            <a:r>
              <a:rPr lang="fr-FR" sz="2000" dirty="0"/>
              <a:t> Avec la densité de végétation</a:t>
            </a:r>
          </a:p>
          <a:p>
            <a:pPr>
              <a:buFontTx/>
              <a:buChar char="-"/>
            </a:pPr>
            <a:endParaRPr lang="fr-FR" sz="2000" dirty="0"/>
          </a:p>
          <a:p>
            <a:pPr>
              <a:buFontTx/>
              <a:buChar char="-"/>
            </a:pPr>
            <a:r>
              <a:rPr lang="fr-FR" sz="2000" dirty="0"/>
              <a:t> Avec la saison, </a:t>
            </a:r>
            <a:r>
              <a:rPr lang="fr-FR" sz="2000" dirty="0" err="1"/>
              <a:t>etc</a:t>
            </a:r>
            <a:r>
              <a:rPr lang="fr-FR" sz="2000" dirty="0"/>
              <a:t>…</a:t>
            </a:r>
          </a:p>
        </p:txBody>
      </p:sp>
      <p:sp>
        <p:nvSpPr>
          <p:cNvPr id="11270" name="Text Box 8"/>
          <p:cNvSpPr txBox="1">
            <a:spLocks noChangeArrowheads="1"/>
          </p:cNvSpPr>
          <p:nvPr/>
        </p:nvSpPr>
        <p:spPr bwMode="auto">
          <a:xfrm>
            <a:off x="467544" y="5494357"/>
            <a:ext cx="8533612" cy="720725"/>
          </a:xfrm>
          <a:prstGeom prst="rect">
            <a:avLst/>
          </a:prstGeom>
          <a:noFill/>
          <a:ln w="19050">
            <a:solidFill>
              <a:schemeClr val="tx1"/>
            </a:solidFill>
            <a:miter lim="800000"/>
            <a:headEnd/>
            <a:tailEnd/>
          </a:ln>
        </p:spPr>
        <p:txBody>
          <a:bodyPr wrap="square">
            <a:spAutoFit/>
          </a:bodyPr>
          <a:lstStyle/>
          <a:p>
            <a:pPr algn="ctr"/>
            <a:r>
              <a:rPr lang="fr-FR" sz="2000" b="1" dirty="0" smtClean="0">
                <a:solidFill>
                  <a:schemeClr val="hlink"/>
                </a:solidFill>
                <a:sym typeface="Wingdings" pitchFamily="2" charset="2"/>
              </a:rPr>
              <a:t> </a:t>
            </a:r>
            <a:r>
              <a:rPr lang="fr-FR" sz="2000" b="1" dirty="0" smtClean="0">
                <a:solidFill>
                  <a:schemeClr val="hlink"/>
                </a:solidFill>
              </a:rPr>
              <a:t>essayer </a:t>
            </a:r>
            <a:r>
              <a:rPr lang="fr-FR" sz="2000" b="1" dirty="0">
                <a:solidFill>
                  <a:schemeClr val="hlink"/>
                </a:solidFill>
              </a:rPr>
              <a:t>de standardiser au maximum les sessions de terrain pour limiter ces biais </a:t>
            </a:r>
            <a:r>
              <a:rPr lang="fr-FR" sz="2000" dirty="0" smtClean="0">
                <a:solidFill>
                  <a:schemeClr val="hlink"/>
                </a:solidFill>
              </a:rPr>
              <a:t>(mais </a:t>
            </a:r>
            <a:r>
              <a:rPr lang="fr-FR" sz="2000" dirty="0">
                <a:solidFill>
                  <a:schemeClr val="hlink"/>
                </a:solidFill>
              </a:rPr>
              <a:t>cela ne suffit pas toujours</a:t>
            </a:r>
            <a:r>
              <a:rPr lang="fr-FR" sz="2000" dirty="0" smtClean="0">
                <a:solidFill>
                  <a:schemeClr val="hlink"/>
                </a:solidFill>
              </a:rPr>
              <a:t>…)</a:t>
            </a:r>
            <a:endParaRPr lang="fr-FR" sz="2000" dirty="0">
              <a:solidFill>
                <a:schemeClr val="hlink"/>
              </a:solidFill>
            </a:endParaRPr>
          </a:p>
        </p:txBody>
      </p:sp>
      <p:sp>
        <p:nvSpPr>
          <p:cNvPr id="5" name="ZoneTexte 4"/>
          <p:cNvSpPr txBox="1"/>
          <p:nvPr/>
        </p:nvSpPr>
        <p:spPr>
          <a:xfrm>
            <a:off x="0" y="0"/>
            <a:ext cx="5050229" cy="677108"/>
          </a:xfrm>
          <a:prstGeom prst="rect">
            <a:avLst/>
          </a:prstGeom>
          <a:noFill/>
        </p:spPr>
        <p:txBody>
          <a:bodyPr wrap="none" rtlCol="0">
            <a:spAutoFit/>
          </a:bodyPr>
          <a:lstStyle/>
          <a:p>
            <a:r>
              <a:rPr lang="fr-FR" sz="3800" b="1" dirty="0" smtClean="0"/>
              <a:t>Les indices d’abondance</a:t>
            </a:r>
            <a:endParaRPr lang="fr-FR" sz="3800" b="1"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Text Box 7"/>
          <p:cNvSpPr txBox="1">
            <a:spLocks noChangeArrowheads="1"/>
          </p:cNvSpPr>
          <p:nvPr/>
        </p:nvSpPr>
        <p:spPr bwMode="auto">
          <a:xfrm>
            <a:off x="251520" y="764704"/>
            <a:ext cx="8544670" cy="4647426"/>
          </a:xfrm>
          <a:prstGeom prst="rect">
            <a:avLst/>
          </a:prstGeom>
          <a:noFill/>
          <a:ln w="9525">
            <a:noFill/>
            <a:miter lim="800000"/>
            <a:headEnd/>
            <a:tailEnd/>
          </a:ln>
        </p:spPr>
        <p:txBody>
          <a:bodyPr wrap="square">
            <a:spAutoFit/>
          </a:bodyPr>
          <a:lstStyle/>
          <a:p>
            <a:r>
              <a:rPr lang="fr-FR" sz="2000" dirty="0" smtClean="0"/>
              <a:t>La grande force des indices d’abondance est de partir du postulat que l’on ne détecte jamais 100% des individus présents. </a:t>
            </a:r>
            <a:r>
              <a:rPr lang="fr-FR" b="1" dirty="0" smtClean="0"/>
              <a:t>On détecte une fraction inconnue de la population présente</a:t>
            </a:r>
            <a:r>
              <a:rPr lang="fr-FR" dirty="0" smtClean="0"/>
              <a:t>, donc on  ne  peut  pas  s’intéresser  à  l’abondance  d’une  espèce  sur  un  site  donné.  </a:t>
            </a:r>
          </a:p>
          <a:p>
            <a:endParaRPr lang="fr-FR" sz="2000" dirty="0" smtClean="0"/>
          </a:p>
          <a:p>
            <a:r>
              <a:rPr lang="fr-FR" sz="2000" dirty="0" smtClean="0"/>
              <a:t>Cependant les indices d’abondance vont être utilisés pour </a:t>
            </a:r>
            <a:r>
              <a:rPr lang="fr-FR" sz="2000" b="1" dirty="0" smtClean="0"/>
              <a:t>comparer des sites entre eux ou suivre des sites dans le temps</a:t>
            </a:r>
            <a:r>
              <a:rPr lang="fr-FR" sz="2000" dirty="0" smtClean="0"/>
              <a:t>. </a:t>
            </a:r>
          </a:p>
          <a:p>
            <a:endParaRPr lang="fr-FR" sz="2000" dirty="0" smtClean="0"/>
          </a:p>
          <a:p>
            <a:pPr>
              <a:buFont typeface="Wingdings" pitchFamily="2" charset="2"/>
              <a:buChar char="è"/>
            </a:pPr>
            <a:r>
              <a:rPr lang="fr-FR" sz="2000" dirty="0" smtClean="0"/>
              <a:t>Cette comparaison implique une hypothèse : </a:t>
            </a:r>
            <a:r>
              <a:rPr lang="fr-FR" sz="2000" b="1" dirty="0" smtClean="0"/>
              <a:t>la détection est constante dans le temps et l’espace. </a:t>
            </a:r>
          </a:p>
          <a:p>
            <a:pPr lvl="1">
              <a:buFont typeface="Wingdings" pitchFamily="2" charset="2"/>
              <a:buChar char="è"/>
            </a:pPr>
            <a:r>
              <a:rPr lang="fr-FR" sz="2000" dirty="0" smtClean="0"/>
              <a:t>pour comparer deux indices d’abondance, il faut poser l’hypothèse  que  la  fraction  de  la  population  détectée  dans  les  deux  cas  était  la  même</a:t>
            </a:r>
          </a:p>
          <a:p>
            <a:pPr lvl="1">
              <a:buFont typeface="Wingdings" pitchFamily="2" charset="2"/>
              <a:buChar char="è"/>
            </a:pPr>
            <a:endParaRPr lang="fr-FR" sz="2000" dirty="0" smtClean="0"/>
          </a:p>
          <a:p>
            <a:pPr lvl="1">
              <a:buFont typeface="Wingdings" pitchFamily="2" charset="2"/>
              <a:buChar char="è"/>
            </a:pPr>
            <a:r>
              <a:rPr lang="fr-FR" sz="2000" b="1" dirty="0" smtClean="0"/>
              <a:t>Si cette hypothèse n’est pas respectée les indices d’abondance ne sont pas pertinents</a:t>
            </a:r>
          </a:p>
        </p:txBody>
      </p:sp>
      <p:sp>
        <p:nvSpPr>
          <p:cNvPr id="5" name="ZoneTexte 4"/>
          <p:cNvSpPr txBox="1"/>
          <p:nvPr/>
        </p:nvSpPr>
        <p:spPr>
          <a:xfrm>
            <a:off x="0" y="0"/>
            <a:ext cx="5050229" cy="677108"/>
          </a:xfrm>
          <a:prstGeom prst="rect">
            <a:avLst/>
          </a:prstGeom>
          <a:noFill/>
        </p:spPr>
        <p:txBody>
          <a:bodyPr wrap="none" rtlCol="0">
            <a:spAutoFit/>
          </a:bodyPr>
          <a:lstStyle/>
          <a:p>
            <a:r>
              <a:rPr lang="fr-FR" sz="3800" b="1" dirty="0" smtClean="0"/>
              <a:t>Les indices d’abondance</a:t>
            </a:r>
            <a:endParaRPr lang="fr-FR" sz="3800" b="1"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p:cNvSpPr txBox="1"/>
          <p:nvPr/>
        </p:nvSpPr>
        <p:spPr>
          <a:xfrm>
            <a:off x="0" y="0"/>
            <a:ext cx="5050229" cy="677108"/>
          </a:xfrm>
          <a:prstGeom prst="rect">
            <a:avLst/>
          </a:prstGeom>
          <a:noFill/>
        </p:spPr>
        <p:txBody>
          <a:bodyPr wrap="none" rtlCol="0">
            <a:spAutoFit/>
          </a:bodyPr>
          <a:lstStyle/>
          <a:p>
            <a:r>
              <a:rPr lang="fr-FR" sz="3800" b="1" dirty="0" smtClean="0"/>
              <a:t>Les indices d’abondance</a:t>
            </a:r>
            <a:endParaRPr lang="fr-FR" sz="3800" b="1" dirty="0"/>
          </a:p>
        </p:txBody>
      </p:sp>
      <p:sp>
        <p:nvSpPr>
          <p:cNvPr id="4" name="Rectangle 3"/>
          <p:cNvSpPr/>
          <p:nvPr/>
        </p:nvSpPr>
        <p:spPr>
          <a:xfrm>
            <a:off x="1835696" y="980728"/>
            <a:ext cx="2736304" cy="1656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Site A</a:t>
            </a:r>
          </a:p>
          <a:p>
            <a:pPr algn="ctr"/>
            <a:endParaRPr lang="fr-FR" dirty="0" smtClean="0"/>
          </a:p>
          <a:p>
            <a:pPr algn="ctr"/>
            <a:r>
              <a:rPr lang="fr-FR" dirty="0" smtClean="0"/>
              <a:t>50 individus comptés</a:t>
            </a:r>
            <a:endParaRPr lang="fr-FR" dirty="0"/>
          </a:p>
        </p:txBody>
      </p:sp>
      <p:sp>
        <p:nvSpPr>
          <p:cNvPr id="6" name="Rectangle 5"/>
          <p:cNvSpPr/>
          <p:nvPr/>
        </p:nvSpPr>
        <p:spPr>
          <a:xfrm>
            <a:off x="5436096" y="980728"/>
            <a:ext cx="2736304" cy="165618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Site B</a:t>
            </a:r>
          </a:p>
          <a:p>
            <a:pPr algn="ctr"/>
            <a:endParaRPr lang="fr-FR" dirty="0" smtClean="0"/>
          </a:p>
          <a:p>
            <a:pPr algn="ctr"/>
            <a:r>
              <a:rPr lang="fr-FR" dirty="0" smtClean="0"/>
              <a:t>100 individus comptés</a:t>
            </a:r>
            <a:endParaRPr lang="fr-FR" dirty="0"/>
          </a:p>
        </p:txBody>
      </p:sp>
      <p:sp>
        <p:nvSpPr>
          <p:cNvPr id="15" name="ZoneTexte 14"/>
          <p:cNvSpPr txBox="1"/>
          <p:nvPr/>
        </p:nvSpPr>
        <p:spPr>
          <a:xfrm>
            <a:off x="251520" y="2708920"/>
            <a:ext cx="1584176" cy="646331"/>
          </a:xfrm>
          <a:prstGeom prst="rect">
            <a:avLst/>
          </a:prstGeom>
          <a:noFill/>
        </p:spPr>
        <p:txBody>
          <a:bodyPr wrap="square" rtlCol="0">
            <a:spAutoFit/>
          </a:bodyPr>
          <a:lstStyle/>
          <a:p>
            <a:r>
              <a:rPr lang="fr-FR" dirty="0" err="1" smtClean="0"/>
              <a:t>proba</a:t>
            </a:r>
            <a:r>
              <a:rPr lang="fr-FR" dirty="0" smtClean="0"/>
              <a:t> de détection</a:t>
            </a:r>
            <a:endParaRPr lang="fr-FR" dirty="0"/>
          </a:p>
        </p:txBody>
      </p:sp>
      <p:sp>
        <p:nvSpPr>
          <p:cNvPr id="16" name="ZoneTexte 15"/>
          <p:cNvSpPr txBox="1"/>
          <p:nvPr/>
        </p:nvSpPr>
        <p:spPr>
          <a:xfrm>
            <a:off x="2771800" y="2847419"/>
            <a:ext cx="636713" cy="369332"/>
          </a:xfrm>
          <a:prstGeom prst="rect">
            <a:avLst/>
          </a:prstGeom>
          <a:noFill/>
        </p:spPr>
        <p:txBody>
          <a:bodyPr wrap="none" rtlCol="0">
            <a:spAutoFit/>
          </a:bodyPr>
          <a:lstStyle/>
          <a:p>
            <a:r>
              <a:rPr lang="fr-FR" dirty="0" smtClean="0"/>
              <a:t>50 %</a:t>
            </a:r>
            <a:endParaRPr lang="fr-FR" dirty="0"/>
          </a:p>
        </p:txBody>
      </p:sp>
      <p:sp>
        <p:nvSpPr>
          <p:cNvPr id="17" name="ZoneTexte 16"/>
          <p:cNvSpPr txBox="1"/>
          <p:nvPr/>
        </p:nvSpPr>
        <p:spPr>
          <a:xfrm>
            <a:off x="6444208" y="2847419"/>
            <a:ext cx="636713" cy="369332"/>
          </a:xfrm>
          <a:prstGeom prst="rect">
            <a:avLst/>
          </a:prstGeom>
          <a:noFill/>
        </p:spPr>
        <p:txBody>
          <a:bodyPr wrap="none" rtlCol="0">
            <a:spAutoFit/>
          </a:bodyPr>
          <a:lstStyle/>
          <a:p>
            <a:r>
              <a:rPr lang="fr-FR" dirty="0" smtClean="0"/>
              <a:t>50 %</a:t>
            </a:r>
            <a:endParaRPr lang="fr-FR" dirty="0"/>
          </a:p>
        </p:txBody>
      </p:sp>
      <p:sp>
        <p:nvSpPr>
          <p:cNvPr id="18" name="ZoneTexte 17"/>
          <p:cNvSpPr txBox="1"/>
          <p:nvPr/>
        </p:nvSpPr>
        <p:spPr>
          <a:xfrm>
            <a:off x="2299693" y="3995772"/>
            <a:ext cx="5436104" cy="369332"/>
          </a:xfrm>
          <a:prstGeom prst="rect">
            <a:avLst/>
          </a:prstGeom>
          <a:noFill/>
        </p:spPr>
        <p:txBody>
          <a:bodyPr wrap="none" rtlCol="0">
            <a:spAutoFit/>
          </a:bodyPr>
          <a:lstStyle/>
          <a:p>
            <a:r>
              <a:rPr lang="fr-FR" dirty="0" smtClean="0">
                <a:sym typeface="Wingdings" pitchFamily="2" charset="2"/>
              </a:rPr>
              <a:t> Le site A compte 2 fois moins d’individus que le site B</a:t>
            </a:r>
            <a:endParaRPr lang="fr-FR" dirty="0"/>
          </a:p>
        </p:txBody>
      </p:sp>
      <p:sp>
        <p:nvSpPr>
          <p:cNvPr id="19" name="ZoneTexte 18"/>
          <p:cNvSpPr txBox="1"/>
          <p:nvPr/>
        </p:nvSpPr>
        <p:spPr>
          <a:xfrm>
            <a:off x="5292080" y="3501008"/>
            <a:ext cx="2514471" cy="369332"/>
          </a:xfrm>
          <a:prstGeom prst="rect">
            <a:avLst/>
          </a:prstGeom>
          <a:noFill/>
        </p:spPr>
        <p:txBody>
          <a:bodyPr wrap="none" rtlCol="0">
            <a:spAutoFit/>
          </a:bodyPr>
          <a:lstStyle/>
          <a:p>
            <a:r>
              <a:rPr lang="fr-FR" dirty="0" err="1" smtClean="0"/>
              <a:t>Estim</a:t>
            </a:r>
            <a:r>
              <a:rPr lang="fr-FR" dirty="0" smtClean="0"/>
              <a:t> = 100 x 2 = 200 </a:t>
            </a:r>
            <a:r>
              <a:rPr lang="fr-FR" dirty="0" err="1" smtClean="0"/>
              <a:t>ind</a:t>
            </a:r>
            <a:endParaRPr lang="fr-FR" dirty="0"/>
          </a:p>
        </p:txBody>
      </p:sp>
      <p:sp>
        <p:nvSpPr>
          <p:cNvPr id="20" name="ZoneTexte 19"/>
          <p:cNvSpPr txBox="1"/>
          <p:nvPr/>
        </p:nvSpPr>
        <p:spPr>
          <a:xfrm>
            <a:off x="2123728" y="3501008"/>
            <a:ext cx="2397451" cy="369332"/>
          </a:xfrm>
          <a:prstGeom prst="rect">
            <a:avLst/>
          </a:prstGeom>
          <a:noFill/>
        </p:spPr>
        <p:txBody>
          <a:bodyPr wrap="none" rtlCol="0">
            <a:spAutoFit/>
          </a:bodyPr>
          <a:lstStyle/>
          <a:p>
            <a:r>
              <a:rPr lang="fr-FR" dirty="0" err="1" smtClean="0"/>
              <a:t>Estim</a:t>
            </a:r>
            <a:r>
              <a:rPr lang="fr-FR" dirty="0" smtClean="0"/>
              <a:t> = 50 x 2 = 100 </a:t>
            </a:r>
            <a:r>
              <a:rPr lang="fr-FR" dirty="0" err="1" smtClean="0"/>
              <a:t>ind</a:t>
            </a:r>
            <a:endParaRPr lang="fr-FR"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Text Box 4"/>
          <p:cNvSpPr txBox="1">
            <a:spLocks noChangeArrowheads="1"/>
          </p:cNvSpPr>
          <p:nvPr/>
        </p:nvSpPr>
        <p:spPr bwMode="auto">
          <a:xfrm>
            <a:off x="1043608" y="1500174"/>
            <a:ext cx="7957548" cy="4708981"/>
          </a:xfrm>
          <a:prstGeom prst="rect">
            <a:avLst/>
          </a:prstGeom>
          <a:noFill/>
          <a:ln w="9525">
            <a:noFill/>
            <a:miter lim="800000"/>
            <a:headEnd/>
            <a:tailEnd/>
          </a:ln>
          <a:effectLst/>
        </p:spPr>
        <p:txBody>
          <a:bodyPr wrap="square">
            <a:spAutoFit/>
          </a:bodyPr>
          <a:lstStyle/>
          <a:p>
            <a:pPr>
              <a:buFontTx/>
              <a:buChar char="-"/>
            </a:pPr>
            <a:r>
              <a:rPr lang="fr-FR" sz="2000" dirty="0" smtClean="0"/>
              <a:t>Les </a:t>
            </a:r>
            <a:r>
              <a:rPr lang="fr-FR" sz="2000" dirty="0"/>
              <a:t>utilisateurs des espaces naturels sont </a:t>
            </a:r>
            <a:r>
              <a:rPr lang="fr-FR" sz="2000" dirty="0" smtClean="0"/>
              <a:t>nombreux </a:t>
            </a:r>
          </a:p>
          <a:p>
            <a:pPr>
              <a:buFontTx/>
              <a:buChar char="-"/>
            </a:pPr>
            <a:r>
              <a:rPr lang="fr-FR" sz="2000" dirty="0" smtClean="0">
                <a:sym typeface="Wingdings" pitchFamily="2" charset="2"/>
              </a:rPr>
              <a:t></a:t>
            </a:r>
            <a:r>
              <a:rPr lang="fr-FR" sz="2000" dirty="0" smtClean="0"/>
              <a:t> </a:t>
            </a:r>
            <a:r>
              <a:rPr lang="fr-FR" sz="2000" dirty="0"/>
              <a:t>intérêts </a:t>
            </a:r>
            <a:r>
              <a:rPr lang="fr-FR" sz="2000" dirty="0" smtClean="0"/>
              <a:t>divergents</a:t>
            </a:r>
            <a:r>
              <a:rPr lang="fr-FR" sz="2000" dirty="0"/>
              <a:t>. </a:t>
            </a:r>
          </a:p>
          <a:p>
            <a:endParaRPr lang="fr-FR" sz="2000" dirty="0"/>
          </a:p>
          <a:p>
            <a:r>
              <a:rPr lang="fr-FR" sz="2000" dirty="0" smtClean="0"/>
              <a:t>- Ces </a:t>
            </a:r>
            <a:r>
              <a:rPr lang="fr-FR" sz="2000" dirty="0"/>
              <a:t>utilisateurs sont </a:t>
            </a:r>
            <a:r>
              <a:rPr lang="fr-FR" sz="2000" dirty="0" smtClean="0"/>
              <a:t>organisés </a:t>
            </a:r>
            <a:r>
              <a:rPr lang="fr-FR" sz="2000" dirty="0"/>
              <a:t>en </a:t>
            </a:r>
            <a:r>
              <a:rPr lang="fr-FR" sz="2000" b="1" dirty="0" smtClean="0"/>
              <a:t>groupes </a:t>
            </a:r>
            <a:r>
              <a:rPr lang="fr-FR" sz="2000" b="1" dirty="0"/>
              <a:t>de pression</a:t>
            </a:r>
            <a:r>
              <a:rPr lang="fr-FR" sz="2000" dirty="0"/>
              <a:t>, disposant de moyens financiers conséquents et chacun essayant d’influer sur les décisions politiques. </a:t>
            </a:r>
          </a:p>
          <a:p>
            <a:endParaRPr lang="fr-FR" sz="2000" dirty="0"/>
          </a:p>
          <a:p>
            <a:r>
              <a:rPr lang="fr-FR" sz="2000" dirty="0" smtClean="0"/>
              <a:t>- La </a:t>
            </a:r>
            <a:r>
              <a:rPr lang="fr-FR" sz="2000" dirty="0"/>
              <a:t>période où les politiques faisaient confiance à la seule expérience naturaliste pour fonder leurs </a:t>
            </a:r>
            <a:r>
              <a:rPr lang="fr-FR" sz="2000" dirty="0" smtClean="0"/>
              <a:t>décisions sur </a:t>
            </a:r>
            <a:r>
              <a:rPr lang="fr-FR" sz="2000" dirty="0"/>
              <a:t>la protection d’espèces et l’allocation des budgets nécessaires est révolue…</a:t>
            </a:r>
          </a:p>
          <a:p>
            <a:endParaRPr lang="fr-FR" sz="2000" dirty="0"/>
          </a:p>
          <a:p>
            <a:pPr>
              <a:buFont typeface="Wingdings"/>
              <a:buChar char="è"/>
            </a:pPr>
            <a:r>
              <a:rPr lang="fr-FR" sz="2000" dirty="0" smtClean="0"/>
              <a:t>les </a:t>
            </a:r>
            <a:r>
              <a:rPr lang="fr-FR" sz="2000" dirty="0"/>
              <a:t>politiques réclament </a:t>
            </a:r>
            <a:r>
              <a:rPr lang="fr-FR" sz="2000" dirty="0" smtClean="0"/>
              <a:t>:</a:t>
            </a:r>
          </a:p>
          <a:p>
            <a:pPr lvl="2">
              <a:buFont typeface="Wingdings"/>
              <a:buChar char="è"/>
            </a:pPr>
            <a:r>
              <a:rPr lang="fr-FR" sz="2000" dirty="0" smtClean="0"/>
              <a:t>des </a:t>
            </a:r>
            <a:r>
              <a:rPr lang="fr-FR" sz="2000" b="1" dirty="0"/>
              <a:t>éléments précis, robustes, quantitatifs pour fonder leurs décision objectivement</a:t>
            </a:r>
            <a:r>
              <a:rPr lang="fr-FR" sz="2000" dirty="0"/>
              <a:t>…</a:t>
            </a:r>
          </a:p>
          <a:p>
            <a:r>
              <a:rPr lang="fr-FR" sz="2000" dirty="0" smtClean="0">
                <a:sym typeface="Wingdings" pitchFamily="2" charset="2"/>
              </a:rPr>
              <a:t>	</a:t>
            </a:r>
            <a:r>
              <a:rPr lang="fr-FR" sz="2000" dirty="0" smtClean="0"/>
              <a:t>des </a:t>
            </a:r>
            <a:r>
              <a:rPr lang="fr-FR" sz="2000" b="1" dirty="0"/>
              <a:t>mesures de l’efficacité des plans de gestion…</a:t>
            </a:r>
          </a:p>
        </p:txBody>
      </p:sp>
      <p:sp>
        <p:nvSpPr>
          <p:cNvPr id="6" name="ZoneTexte 5"/>
          <p:cNvSpPr txBox="1"/>
          <p:nvPr/>
        </p:nvSpPr>
        <p:spPr>
          <a:xfrm rot="16200000">
            <a:off x="-1037158" y="4823317"/>
            <a:ext cx="3037113" cy="677108"/>
          </a:xfrm>
          <a:prstGeom prst="rect">
            <a:avLst/>
          </a:prstGeom>
          <a:noFill/>
        </p:spPr>
        <p:txBody>
          <a:bodyPr wrap="none" rtlCol="0">
            <a:spAutoFit/>
          </a:bodyPr>
          <a:lstStyle/>
          <a:p>
            <a:r>
              <a:rPr lang="fr-FR" sz="3800" b="1" dirty="0" smtClean="0"/>
              <a:t>Introduction</a:t>
            </a:r>
            <a:endParaRPr lang="fr-FR" sz="3800" b="1" dirty="0"/>
          </a:p>
        </p:txBody>
      </p:sp>
      <p:sp>
        <p:nvSpPr>
          <p:cNvPr id="5" name="ZoneTexte 4"/>
          <p:cNvSpPr txBox="1"/>
          <p:nvPr/>
        </p:nvSpPr>
        <p:spPr>
          <a:xfrm>
            <a:off x="683568" y="404664"/>
            <a:ext cx="8064324" cy="523220"/>
          </a:xfrm>
          <a:prstGeom prst="rect">
            <a:avLst/>
          </a:prstGeom>
          <a:noFill/>
        </p:spPr>
        <p:txBody>
          <a:bodyPr wrap="none" rtlCol="0">
            <a:spAutoFit/>
          </a:bodyPr>
          <a:lstStyle/>
          <a:p>
            <a:r>
              <a:rPr lang="fr-FR" sz="2800" b="1" dirty="0" smtClean="0"/>
              <a:t>La gestion des population: une science quantitative…</a:t>
            </a:r>
            <a:endParaRPr lang="fr-FR" sz="2800" b="1"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p:cNvSpPr txBox="1"/>
          <p:nvPr/>
        </p:nvSpPr>
        <p:spPr>
          <a:xfrm>
            <a:off x="0" y="0"/>
            <a:ext cx="5050229" cy="677108"/>
          </a:xfrm>
          <a:prstGeom prst="rect">
            <a:avLst/>
          </a:prstGeom>
          <a:noFill/>
        </p:spPr>
        <p:txBody>
          <a:bodyPr wrap="none" rtlCol="0">
            <a:spAutoFit/>
          </a:bodyPr>
          <a:lstStyle/>
          <a:p>
            <a:r>
              <a:rPr lang="fr-FR" sz="3800" b="1" dirty="0" smtClean="0"/>
              <a:t>Les indices d’abondance</a:t>
            </a:r>
            <a:endParaRPr lang="fr-FR" sz="3800" b="1" dirty="0"/>
          </a:p>
        </p:txBody>
      </p:sp>
      <p:sp>
        <p:nvSpPr>
          <p:cNvPr id="4" name="Rectangle 3"/>
          <p:cNvSpPr/>
          <p:nvPr/>
        </p:nvSpPr>
        <p:spPr>
          <a:xfrm>
            <a:off x="1835696" y="980728"/>
            <a:ext cx="2736304" cy="1656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Site A</a:t>
            </a:r>
          </a:p>
          <a:p>
            <a:pPr algn="ctr"/>
            <a:endParaRPr lang="fr-FR" dirty="0" smtClean="0"/>
          </a:p>
          <a:p>
            <a:pPr algn="ctr"/>
            <a:r>
              <a:rPr lang="fr-FR" dirty="0" smtClean="0"/>
              <a:t>50 individus comptés</a:t>
            </a:r>
            <a:endParaRPr lang="fr-FR" dirty="0"/>
          </a:p>
        </p:txBody>
      </p:sp>
      <p:sp>
        <p:nvSpPr>
          <p:cNvPr id="6" name="Rectangle 5"/>
          <p:cNvSpPr/>
          <p:nvPr/>
        </p:nvSpPr>
        <p:spPr>
          <a:xfrm>
            <a:off x="5436096" y="980728"/>
            <a:ext cx="2736304" cy="165618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Site B</a:t>
            </a:r>
          </a:p>
          <a:p>
            <a:pPr algn="ctr"/>
            <a:endParaRPr lang="fr-FR" dirty="0" smtClean="0"/>
          </a:p>
          <a:p>
            <a:pPr algn="ctr"/>
            <a:r>
              <a:rPr lang="fr-FR" dirty="0" smtClean="0"/>
              <a:t>100 individus comptés</a:t>
            </a:r>
            <a:endParaRPr lang="fr-FR" dirty="0"/>
          </a:p>
        </p:txBody>
      </p:sp>
      <p:sp>
        <p:nvSpPr>
          <p:cNvPr id="7" name="ZoneTexte 6"/>
          <p:cNvSpPr txBox="1"/>
          <p:nvPr/>
        </p:nvSpPr>
        <p:spPr>
          <a:xfrm>
            <a:off x="251520" y="2708920"/>
            <a:ext cx="1584176" cy="646331"/>
          </a:xfrm>
          <a:prstGeom prst="rect">
            <a:avLst/>
          </a:prstGeom>
          <a:noFill/>
        </p:spPr>
        <p:txBody>
          <a:bodyPr wrap="square" rtlCol="0">
            <a:spAutoFit/>
          </a:bodyPr>
          <a:lstStyle/>
          <a:p>
            <a:r>
              <a:rPr lang="fr-FR" dirty="0" err="1" smtClean="0"/>
              <a:t>proba</a:t>
            </a:r>
            <a:r>
              <a:rPr lang="fr-FR" dirty="0" smtClean="0"/>
              <a:t> de détection</a:t>
            </a:r>
            <a:endParaRPr lang="fr-FR" dirty="0"/>
          </a:p>
        </p:txBody>
      </p:sp>
      <p:sp>
        <p:nvSpPr>
          <p:cNvPr id="8" name="ZoneTexte 7"/>
          <p:cNvSpPr txBox="1"/>
          <p:nvPr/>
        </p:nvSpPr>
        <p:spPr>
          <a:xfrm>
            <a:off x="2771800" y="2847419"/>
            <a:ext cx="636713" cy="369332"/>
          </a:xfrm>
          <a:prstGeom prst="rect">
            <a:avLst/>
          </a:prstGeom>
          <a:noFill/>
        </p:spPr>
        <p:txBody>
          <a:bodyPr wrap="none" rtlCol="0">
            <a:spAutoFit/>
          </a:bodyPr>
          <a:lstStyle/>
          <a:p>
            <a:r>
              <a:rPr lang="fr-FR" dirty="0" smtClean="0"/>
              <a:t>50 %</a:t>
            </a:r>
            <a:endParaRPr lang="fr-FR" dirty="0"/>
          </a:p>
        </p:txBody>
      </p:sp>
      <p:sp>
        <p:nvSpPr>
          <p:cNvPr id="9" name="ZoneTexte 8"/>
          <p:cNvSpPr txBox="1"/>
          <p:nvPr/>
        </p:nvSpPr>
        <p:spPr>
          <a:xfrm>
            <a:off x="6444208" y="2847419"/>
            <a:ext cx="636713" cy="369332"/>
          </a:xfrm>
          <a:prstGeom prst="rect">
            <a:avLst/>
          </a:prstGeom>
          <a:noFill/>
        </p:spPr>
        <p:txBody>
          <a:bodyPr wrap="none" rtlCol="0">
            <a:spAutoFit/>
          </a:bodyPr>
          <a:lstStyle/>
          <a:p>
            <a:r>
              <a:rPr lang="fr-FR" dirty="0" smtClean="0"/>
              <a:t>50 %</a:t>
            </a:r>
            <a:endParaRPr lang="fr-FR" dirty="0"/>
          </a:p>
        </p:txBody>
      </p:sp>
      <p:sp>
        <p:nvSpPr>
          <p:cNvPr id="10" name="ZoneTexte 9"/>
          <p:cNvSpPr txBox="1"/>
          <p:nvPr/>
        </p:nvSpPr>
        <p:spPr>
          <a:xfrm>
            <a:off x="2299693" y="3995772"/>
            <a:ext cx="5436104" cy="369332"/>
          </a:xfrm>
          <a:prstGeom prst="rect">
            <a:avLst/>
          </a:prstGeom>
          <a:noFill/>
        </p:spPr>
        <p:txBody>
          <a:bodyPr wrap="none" rtlCol="0">
            <a:spAutoFit/>
          </a:bodyPr>
          <a:lstStyle/>
          <a:p>
            <a:r>
              <a:rPr lang="fr-FR" dirty="0" smtClean="0">
                <a:sym typeface="Wingdings" pitchFamily="2" charset="2"/>
              </a:rPr>
              <a:t> Le site A compte 2 fois moins d’individus que le site B</a:t>
            </a:r>
            <a:endParaRPr lang="fr-FR" dirty="0"/>
          </a:p>
        </p:txBody>
      </p:sp>
      <p:sp>
        <p:nvSpPr>
          <p:cNvPr id="11" name="ZoneTexte 10"/>
          <p:cNvSpPr txBox="1"/>
          <p:nvPr/>
        </p:nvSpPr>
        <p:spPr>
          <a:xfrm>
            <a:off x="323528" y="4437112"/>
            <a:ext cx="1584176" cy="646331"/>
          </a:xfrm>
          <a:prstGeom prst="rect">
            <a:avLst/>
          </a:prstGeom>
          <a:noFill/>
        </p:spPr>
        <p:txBody>
          <a:bodyPr wrap="square" rtlCol="0">
            <a:spAutoFit/>
          </a:bodyPr>
          <a:lstStyle/>
          <a:p>
            <a:r>
              <a:rPr lang="fr-FR" dirty="0" err="1" smtClean="0"/>
              <a:t>proba</a:t>
            </a:r>
            <a:r>
              <a:rPr lang="fr-FR" dirty="0" smtClean="0"/>
              <a:t> de détection</a:t>
            </a:r>
            <a:endParaRPr lang="fr-FR" dirty="0"/>
          </a:p>
        </p:txBody>
      </p:sp>
      <p:sp>
        <p:nvSpPr>
          <p:cNvPr id="12" name="ZoneTexte 11"/>
          <p:cNvSpPr txBox="1"/>
          <p:nvPr/>
        </p:nvSpPr>
        <p:spPr>
          <a:xfrm>
            <a:off x="2627784" y="4437112"/>
            <a:ext cx="1007007" cy="646331"/>
          </a:xfrm>
          <a:prstGeom prst="rect">
            <a:avLst/>
          </a:prstGeom>
          <a:noFill/>
        </p:spPr>
        <p:txBody>
          <a:bodyPr wrap="none" rtlCol="0">
            <a:spAutoFit/>
          </a:bodyPr>
          <a:lstStyle/>
          <a:p>
            <a:pPr algn="ctr"/>
            <a:r>
              <a:rPr lang="fr-FR" b="1" dirty="0" smtClean="0">
                <a:solidFill>
                  <a:srgbClr val="FF0000"/>
                </a:solidFill>
              </a:rPr>
              <a:t>25 %</a:t>
            </a:r>
          </a:p>
          <a:p>
            <a:pPr algn="ctr"/>
            <a:r>
              <a:rPr lang="fr-FR" dirty="0" smtClean="0">
                <a:solidFill>
                  <a:srgbClr val="FF0000"/>
                </a:solidFill>
              </a:rPr>
              <a:t>(+ boisé)</a:t>
            </a:r>
            <a:endParaRPr lang="fr-FR" dirty="0">
              <a:solidFill>
                <a:srgbClr val="FF0000"/>
              </a:solidFill>
            </a:endParaRPr>
          </a:p>
        </p:txBody>
      </p:sp>
      <p:sp>
        <p:nvSpPr>
          <p:cNvPr id="13" name="ZoneTexte 12"/>
          <p:cNvSpPr txBox="1"/>
          <p:nvPr/>
        </p:nvSpPr>
        <p:spPr>
          <a:xfrm>
            <a:off x="6516216" y="4437112"/>
            <a:ext cx="636713" cy="369332"/>
          </a:xfrm>
          <a:prstGeom prst="rect">
            <a:avLst/>
          </a:prstGeom>
          <a:noFill/>
        </p:spPr>
        <p:txBody>
          <a:bodyPr wrap="none" rtlCol="0">
            <a:spAutoFit/>
          </a:bodyPr>
          <a:lstStyle/>
          <a:p>
            <a:r>
              <a:rPr lang="fr-FR" dirty="0" smtClean="0"/>
              <a:t>50 %</a:t>
            </a:r>
            <a:endParaRPr lang="fr-FR" dirty="0"/>
          </a:p>
        </p:txBody>
      </p:sp>
      <p:sp>
        <p:nvSpPr>
          <p:cNvPr id="14" name="ZoneTexte 13"/>
          <p:cNvSpPr txBox="1"/>
          <p:nvPr/>
        </p:nvSpPr>
        <p:spPr>
          <a:xfrm>
            <a:off x="2195736" y="5661248"/>
            <a:ext cx="5019451" cy="369332"/>
          </a:xfrm>
          <a:prstGeom prst="rect">
            <a:avLst/>
          </a:prstGeom>
          <a:noFill/>
        </p:spPr>
        <p:txBody>
          <a:bodyPr wrap="none" rtlCol="0">
            <a:spAutoFit/>
          </a:bodyPr>
          <a:lstStyle/>
          <a:p>
            <a:r>
              <a:rPr lang="fr-FR" b="1" dirty="0" smtClean="0">
                <a:sym typeface="Wingdings" pitchFamily="2" charset="2"/>
              </a:rPr>
              <a:t> Le site A compte autant d’individus que le site B</a:t>
            </a:r>
            <a:endParaRPr lang="fr-FR" b="1" dirty="0"/>
          </a:p>
        </p:txBody>
      </p:sp>
      <p:sp>
        <p:nvSpPr>
          <p:cNvPr id="15" name="ZoneTexte 14"/>
          <p:cNvSpPr txBox="1"/>
          <p:nvPr/>
        </p:nvSpPr>
        <p:spPr>
          <a:xfrm>
            <a:off x="5292080" y="3501008"/>
            <a:ext cx="2514471" cy="369332"/>
          </a:xfrm>
          <a:prstGeom prst="rect">
            <a:avLst/>
          </a:prstGeom>
          <a:noFill/>
        </p:spPr>
        <p:txBody>
          <a:bodyPr wrap="none" rtlCol="0">
            <a:spAutoFit/>
          </a:bodyPr>
          <a:lstStyle/>
          <a:p>
            <a:r>
              <a:rPr lang="fr-FR" dirty="0" err="1" smtClean="0"/>
              <a:t>Estim</a:t>
            </a:r>
            <a:r>
              <a:rPr lang="fr-FR" dirty="0" smtClean="0"/>
              <a:t> = 100 x 2 = 200 </a:t>
            </a:r>
            <a:r>
              <a:rPr lang="fr-FR" dirty="0" err="1" smtClean="0"/>
              <a:t>ind</a:t>
            </a:r>
            <a:endParaRPr lang="fr-FR" dirty="0"/>
          </a:p>
        </p:txBody>
      </p:sp>
      <p:sp>
        <p:nvSpPr>
          <p:cNvPr id="16" name="ZoneTexte 15"/>
          <p:cNvSpPr txBox="1"/>
          <p:nvPr/>
        </p:nvSpPr>
        <p:spPr>
          <a:xfrm>
            <a:off x="2123728" y="3501008"/>
            <a:ext cx="2397451" cy="369332"/>
          </a:xfrm>
          <a:prstGeom prst="rect">
            <a:avLst/>
          </a:prstGeom>
          <a:noFill/>
        </p:spPr>
        <p:txBody>
          <a:bodyPr wrap="none" rtlCol="0">
            <a:spAutoFit/>
          </a:bodyPr>
          <a:lstStyle/>
          <a:p>
            <a:r>
              <a:rPr lang="fr-FR" dirty="0" err="1" smtClean="0"/>
              <a:t>Estim</a:t>
            </a:r>
            <a:r>
              <a:rPr lang="fr-FR" dirty="0" smtClean="0"/>
              <a:t> = 50 x 2 = 100 </a:t>
            </a:r>
            <a:r>
              <a:rPr lang="fr-FR" dirty="0" err="1" smtClean="0"/>
              <a:t>ind</a:t>
            </a:r>
            <a:endParaRPr lang="fr-FR" dirty="0"/>
          </a:p>
        </p:txBody>
      </p:sp>
      <p:sp>
        <p:nvSpPr>
          <p:cNvPr id="17" name="ZoneTexte 16"/>
          <p:cNvSpPr txBox="1"/>
          <p:nvPr/>
        </p:nvSpPr>
        <p:spPr>
          <a:xfrm>
            <a:off x="5292080" y="5157192"/>
            <a:ext cx="2514471" cy="369332"/>
          </a:xfrm>
          <a:prstGeom prst="rect">
            <a:avLst/>
          </a:prstGeom>
          <a:noFill/>
        </p:spPr>
        <p:txBody>
          <a:bodyPr wrap="none" rtlCol="0">
            <a:spAutoFit/>
          </a:bodyPr>
          <a:lstStyle/>
          <a:p>
            <a:r>
              <a:rPr lang="fr-FR" dirty="0" err="1" smtClean="0"/>
              <a:t>Estim</a:t>
            </a:r>
            <a:r>
              <a:rPr lang="fr-FR" dirty="0" smtClean="0"/>
              <a:t> = 100 x 2 = 200 </a:t>
            </a:r>
            <a:r>
              <a:rPr lang="fr-FR" dirty="0" err="1" smtClean="0"/>
              <a:t>ind</a:t>
            </a:r>
            <a:endParaRPr lang="fr-FR" dirty="0"/>
          </a:p>
        </p:txBody>
      </p:sp>
      <p:sp>
        <p:nvSpPr>
          <p:cNvPr id="18" name="ZoneTexte 17"/>
          <p:cNvSpPr txBox="1"/>
          <p:nvPr/>
        </p:nvSpPr>
        <p:spPr>
          <a:xfrm>
            <a:off x="2123728" y="5157192"/>
            <a:ext cx="2397451" cy="369332"/>
          </a:xfrm>
          <a:prstGeom prst="rect">
            <a:avLst/>
          </a:prstGeom>
          <a:noFill/>
        </p:spPr>
        <p:txBody>
          <a:bodyPr wrap="none" rtlCol="0">
            <a:spAutoFit/>
          </a:bodyPr>
          <a:lstStyle/>
          <a:p>
            <a:r>
              <a:rPr lang="fr-FR" dirty="0" err="1" smtClean="0"/>
              <a:t>Estim</a:t>
            </a:r>
            <a:r>
              <a:rPr lang="fr-FR" dirty="0" smtClean="0"/>
              <a:t> = 50 x 4 = 200 </a:t>
            </a:r>
            <a:r>
              <a:rPr lang="fr-FR" dirty="0" err="1" smtClean="0"/>
              <a:t>ind</a:t>
            </a:r>
            <a:endParaRPr lang="fr-FR"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4"/>
          <p:cNvGraphicFramePr>
            <a:graphicFrameLocks noChangeAspect="1"/>
          </p:cNvGraphicFramePr>
          <p:nvPr/>
        </p:nvGraphicFramePr>
        <p:xfrm>
          <a:off x="179388" y="908050"/>
          <a:ext cx="5751512" cy="4768850"/>
        </p:xfrm>
        <a:graphic>
          <a:graphicData uri="http://schemas.openxmlformats.org/presentationml/2006/ole">
            <mc:AlternateContent xmlns:mc="http://schemas.openxmlformats.org/markup-compatibility/2006">
              <mc:Choice xmlns:v="urn:schemas-microsoft-com:vml" Requires="v">
                <p:oleObj spid="_x0000_s4111" name="Worksheet" r:id="rId3" imgW="3552692" imgH="2028821" progId="Excel.Sheet.8">
                  <p:embed/>
                </p:oleObj>
              </mc:Choice>
              <mc:Fallback>
                <p:oleObj name="Worksheet" r:id="rId3" imgW="3552692" imgH="2028821" progId="Excel.Shee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908050"/>
                        <a:ext cx="5751512" cy="476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ZoneTexte 4"/>
          <p:cNvSpPr txBox="1"/>
          <p:nvPr/>
        </p:nvSpPr>
        <p:spPr>
          <a:xfrm>
            <a:off x="0" y="0"/>
            <a:ext cx="5050229" cy="677108"/>
          </a:xfrm>
          <a:prstGeom prst="rect">
            <a:avLst/>
          </a:prstGeom>
          <a:noFill/>
        </p:spPr>
        <p:txBody>
          <a:bodyPr wrap="none" rtlCol="0">
            <a:spAutoFit/>
          </a:bodyPr>
          <a:lstStyle/>
          <a:p>
            <a:r>
              <a:rPr lang="fr-FR" sz="3800" b="1" dirty="0" smtClean="0"/>
              <a:t>Les indices d’abondance</a:t>
            </a:r>
            <a:endParaRPr lang="fr-FR" sz="3800" b="1" dirty="0"/>
          </a:p>
        </p:txBody>
      </p:sp>
      <p:sp>
        <p:nvSpPr>
          <p:cNvPr id="6" name="Rectangle 5"/>
          <p:cNvSpPr/>
          <p:nvPr/>
        </p:nvSpPr>
        <p:spPr>
          <a:xfrm>
            <a:off x="6588224" y="1628800"/>
            <a:ext cx="2555776" cy="369332"/>
          </a:xfrm>
          <a:prstGeom prst="rect">
            <a:avLst/>
          </a:prstGeom>
        </p:spPr>
        <p:txBody>
          <a:bodyPr wrap="square">
            <a:spAutoFit/>
          </a:bodyPr>
          <a:lstStyle/>
          <a:p>
            <a:r>
              <a:rPr lang="fr-FR" dirty="0" smtClean="0"/>
              <a:t>Détection de 100% </a:t>
            </a:r>
            <a:endParaRPr lang="fr-FR" dirty="0"/>
          </a:p>
        </p:txBody>
      </p:sp>
      <p:cxnSp>
        <p:nvCxnSpPr>
          <p:cNvPr id="8" name="Connecteur droit 7"/>
          <p:cNvCxnSpPr>
            <a:endCxn id="6" idx="1"/>
          </p:cNvCxnSpPr>
          <p:nvPr/>
        </p:nvCxnSpPr>
        <p:spPr>
          <a:xfrm flipV="1">
            <a:off x="6084168" y="1813466"/>
            <a:ext cx="504056" cy="53541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4"/>
          <p:cNvGraphicFramePr>
            <a:graphicFrameLocks noChangeAspect="1"/>
          </p:cNvGraphicFramePr>
          <p:nvPr/>
        </p:nvGraphicFramePr>
        <p:xfrm>
          <a:off x="179388" y="908050"/>
          <a:ext cx="5751512" cy="4768850"/>
        </p:xfrm>
        <a:graphic>
          <a:graphicData uri="http://schemas.openxmlformats.org/presentationml/2006/ole">
            <mc:AlternateContent xmlns:mc="http://schemas.openxmlformats.org/markup-compatibility/2006">
              <mc:Choice xmlns:v="urn:schemas-microsoft-com:vml" Requires="v">
                <p:oleObj spid="_x0000_s88079" name="Worksheet" r:id="rId3" imgW="3552692" imgH="2028821" progId="Excel.Sheet.8">
                  <p:embed/>
                </p:oleObj>
              </mc:Choice>
              <mc:Fallback>
                <p:oleObj name="Worksheet" r:id="rId3" imgW="3552692" imgH="2028821" progId="Excel.Shee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908050"/>
                        <a:ext cx="5751512" cy="476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ZoneTexte 4"/>
          <p:cNvSpPr txBox="1"/>
          <p:nvPr/>
        </p:nvSpPr>
        <p:spPr>
          <a:xfrm>
            <a:off x="0" y="0"/>
            <a:ext cx="5050229" cy="677108"/>
          </a:xfrm>
          <a:prstGeom prst="rect">
            <a:avLst/>
          </a:prstGeom>
          <a:noFill/>
        </p:spPr>
        <p:txBody>
          <a:bodyPr wrap="none" rtlCol="0">
            <a:spAutoFit/>
          </a:bodyPr>
          <a:lstStyle/>
          <a:p>
            <a:r>
              <a:rPr lang="fr-FR" sz="3800" b="1" dirty="0" smtClean="0"/>
              <a:t>Les indices d’abondance</a:t>
            </a:r>
            <a:endParaRPr lang="fr-FR" sz="3800" b="1" dirty="0"/>
          </a:p>
        </p:txBody>
      </p:sp>
      <p:sp>
        <p:nvSpPr>
          <p:cNvPr id="6" name="Rectangle 5"/>
          <p:cNvSpPr/>
          <p:nvPr/>
        </p:nvSpPr>
        <p:spPr>
          <a:xfrm>
            <a:off x="6588224" y="1628800"/>
            <a:ext cx="2555776" cy="369332"/>
          </a:xfrm>
          <a:prstGeom prst="rect">
            <a:avLst/>
          </a:prstGeom>
        </p:spPr>
        <p:txBody>
          <a:bodyPr wrap="square">
            <a:spAutoFit/>
          </a:bodyPr>
          <a:lstStyle/>
          <a:p>
            <a:r>
              <a:rPr lang="fr-FR" dirty="0" smtClean="0"/>
              <a:t>Détection de 100% </a:t>
            </a:r>
            <a:endParaRPr lang="fr-FR" dirty="0"/>
          </a:p>
        </p:txBody>
      </p:sp>
      <p:cxnSp>
        <p:nvCxnSpPr>
          <p:cNvPr id="8" name="Connecteur droit 7"/>
          <p:cNvCxnSpPr>
            <a:endCxn id="6" idx="1"/>
          </p:cNvCxnSpPr>
          <p:nvPr/>
        </p:nvCxnSpPr>
        <p:spPr>
          <a:xfrm flipV="1">
            <a:off x="6084168" y="1813466"/>
            <a:ext cx="504056" cy="535414"/>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6660232" y="2132856"/>
            <a:ext cx="2483768" cy="646331"/>
          </a:xfrm>
          <a:prstGeom prst="rect">
            <a:avLst/>
          </a:prstGeom>
        </p:spPr>
        <p:txBody>
          <a:bodyPr wrap="square">
            <a:spAutoFit/>
          </a:bodyPr>
          <a:lstStyle/>
          <a:p>
            <a:r>
              <a:rPr lang="fr-FR" dirty="0" smtClean="0">
                <a:solidFill>
                  <a:srgbClr val="FF00FF"/>
                </a:solidFill>
              </a:rPr>
              <a:t>Détection constante mais inférieure à 100% </a:t>
            </a:r>
            <a:endParaRPr lang="fr-FR" dirty="0">
              <a:solidFill>
                <a:srgbClr val="FF00FF"/>
              </a:solidFill>
            </a:endParaRPr>
          </a:p>
        </p:txBody>
      </p:sp>
      <p:cxnSp>
        <p:nvCxnSpPr>
          <p:cNvPr id="10" name="Connecteur droit 9"/>
          <p:cNvCxnSpPr>
            <a:endCxn id="9" idx="1"/>
          </p:cNvCxnSpPr>
          <p:nvPr/>
        </p:nvCxnSpPr>
        <p:spPr>
          <a:xfrm flipV="1">
            <a:off x="6084168" y="2456022"/>
            <a:ext cx="576064" cy="35626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4"/>
          <p:cNvGraphicFramePr>
            <a:graphicFrameLocks noChangeAspect="1"/>
          </p:cNvGraphicFramePr>
          <p:nvPr/>
        </p:nvGraphicFramePr>
        <p:xfrm>
          <a:off x="179388" y="908050"/>
          <a:ext cx="5751512" cy="4768850"/>
        </p:xfrm>
        <a:graphic>
          <a:graphicData uri="http://schemas.openxmlformats.org/presentationml/2006/ole">
            <mc:AlternateContent xmlns:mc="http://schemas.openxmlformats.org/markup-compatibility/2006">
              <mc:Choice xmlns:v="urn:schemas-microsoft-com:vml" Requires="v">
                <p:oleObj spid="_x0000_s89103" name="Worksheet" r:id="rId3" imgW="3552692" imgH="2028821" progId="Excel.Sheet.8">
                  <p:embed/>
                </p:oleObj>
              </mc:Choice>
              <mc:Fallback>
                <p:oleObj name="Worksheet" r:id="rId3" imgW="3552692" imgH="2028821" progId="Excel.Shee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908050"/>
                        <a:ext cx="5751512" cy="476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ZoneTexte 4"/>
          <p:cNvSpPr txBox="1"/>
          <p:nvPr/>
        </p:nvSpPr>
        <p:spPr>
          <a:xfrm>
            <a:off x="0" y="0"/>
            <a:ext cx="5050229" cy="677108"/>
          </a:xfrm>
          <a:prstGeom prst="rect">
            <a:avLst/>
          </a:prstGeom>
          <a:noFill/>
        </p:spPr>
        <p:txBody>
          <a:bodyPr wrap="none" rtlCol="0">
            <a:spAutoFit/>
          </a:bodyPr>
          <a:lstStyle/>
          <a:p>
            <a:r>
              <a:rPr lang="fr-FR" sz="3800" b="1" dirty="0" smtClean="0"/>
              <a:t>Les indices d’abondance</a:t>
            </a:r>
            <a:endParaRPr lang="fr-FR" sz="3800" b="1" dirty="0"/>
          </a:p>
        </p:txBody>
      </p:sp>
      <p:sp>
        <p:nvSpPr>
          <p:cNvPr id="6" name="Rectangle 5"/>
          <p:cNvSpPr/>
          <p:nvPr/>
        </p:nvSpPr>
        <p:spPr>
          <a:xfrm>
            <a:off x="6588224" y="1628800"/>
            <a:ext cx="2555776" cy="369332"/>
          </a:xfrm>
          <a:prstGeom prst="rect">
            <a:avLst/>
          </a:prstGeom>
        </p:spPr>
        <p:txBody>
          <a:bodyPr wrap="square">
            <a:spAutoFit/>
          </a:bodyPr>
          <a:lstStyle/>
          <a:p>
            <a:r>
              <a:rPr lang="fr-FR" dirty="0" smtClean="0"/>
              <a:t>Détection de 100% </a:t>
            </a:r>
            <a:endParaRPr lang="fr-FR" dirty="0"/>
          </a:p>
        </p:txBody>
      </p:sp>
      <p:cxnSp>
        <p:nvCxnSpPr>
          <p:cNvPr id="8" name="Connecteur droit 7"/>
          <p:cNvCxnSpPr>
            <a:endCxn id="6" idx="1"/>
          </p:cNvCxnSpPr>
          <p:nvPr/>
        </p:nvCxnSpPr>
        <p:spPr>
          <a:xfrm flipV="1">
            <a:off x="6084168" y="1813466"/>
            <a:ext cx="504056" cy="535414"/>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6660232" y="2132856"/>
            <a:ext cx="2483768" cy="646331"/>
          </a:xfrm>
          <a:prstGeom prst="rect">
            <a:avLst/>
          </a:prstGeom>
        </p:spPr>
        <p:txBody>
          <a:bodyPr wrap="square">
            <a:spAutoFit/>
          </a:bodyPr>
          <a:lstStyle/>
          <a:p>
            <a:r>
              <a:rPr lang="fr-FR" dirty="0" smtClean="0">
                <a:solidFill>
                  <a:srgbClr val="FF00FF"/>
                </a:solidFill>
              </a:rPr>
              <a:t>Détection constante mais inférieure à 100% </a:t>
            </a:r>
            <a:endParaRPr lang="fr-FR" dirty="0">
              <a:solidFill>
                <a:srgbClr val="FF00FF"/>
              </a:solidFill>
            </a:endParaRPr>
          </a:p>
        </p:txBody>
      </p:sp>
      <p:cxnSp>
        <p:nvCxnSpPr>
          <p:cNvPr id="10" name="Connecteur droit 9"/>
          <p:cNvCxnSpPr>
            <a:endCxn id="9" idx="1"/>
          </p:cNvCxnSpPr>
          <p:nvPr/>
        </p:nvCxnSpPr>
        <p:spPr>
          <a:xfrm flipV="1">
            <a:off x="6084168" y="2456022"/>
            <a:ext cx="576064" cy="356264"/>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6732240" y="3068960"/>
            <a:ext cx="2411760" cy="923330"/>
          </a:xfrm>
          <a:prstGeom prst="rect">
            <a:avLst/>
          </a:prstGeom>
        </p:spPr>
        <p:txBody>
          <a:bodyPr wrap="square">
            <a:spAutoFit/>
          </a:bodyPr>
          <a:lstStyle/>
          <a:p>
            <a:r>
              <a:rPr lang="fr-FR" dirty="0" smtClean="0">
                <a:solidFill>
                  <a:srgbClr val="00B050"/>
                </a:solidFill>
              </a:rPr>
              <a:t>Détection avec une valeur plateau</a:t>
            </a:r>
          </a:p>
          <a:p>
            <a:r>
              <a:rPr lang="fr-FR" dirty="0" smtClean="0">
                <a:solidFill>
                  <a:srgbClr val="00B050"/>
                </a:solidFill>
              </a:rPr>
              <a:t>(ex traces </a:t>
            </a:r>
            <a:r>
              <a:rPr lang="fr-FR" dirty="0" err="1" smtClean="0">
                <a:solidFill>
                  <a:srgbClr val="00B050"/>
                </a:solidFill>
              </a:rPr>
              <a:t>gds</a:t>
            </a:r>
            <a:r>
              <a:rPr lang="fr-FR" dirty="0" smtClean="0">
                <a:solidFill>
                  <a:srgbClr val="00B050"/>
                </a:solidFill>
              </a:rPr>
              <a:t> </a:t>
            </a:r>
            <a:r>
              <a:rPr lang="fr-FR" dirty="0" err="1" smtClean="0">
                <a:solidFill>
                  <a:srgbClr val="00B050"/>
                </a:solidFill>
              </a:rPr>
              <a:t>mamm</a:t>
            </a:r>
            <a:r>
              <a:rPr lang="fr-FR" dirty="0" smtClean="0">
                <a:solidFill>
                  <a:srgbClr val="00B050"/>
                </a:solidFill>
              </a:rPr>
              <a:t>)</a:t>
            </a:r>
            <a:endParaRPr lang="fr-FR" dirty="0">
              <a:solidFill>
                <a:srgbClr val="00B050"/>
              </a:solidFill>
            </a:endParaRPr>
          </a:p>
        </p:txBody>
      </p:sp>
      <p:cxnSp>
        <p:nvCxnSpPr>
          <p:cNvPr id="13" name="Connecteur droit 12"/>
          <p:cNvCxnSpPr>
            <a:endCxn id="12" idx="1"/>
          </p:cNvCxnSpPr>
          <p:nvPr/>
        </p:nvCxnSpPr>
        <p:spPr>
          <a:xfrm>
            <a:off x="6084168" y="3353216"/>
            <a:ext cx="648072" cy="177409"/>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4"/>
          <p:cNvGraphicFramePr>
            <a:graphicFrameLocks noChangeAspect="1"/>
          </p:cNvGraphicFramePr>
          <p:nvPr/>
        </p:nvGraphicFramePr>
        <p:xfrm>
          <a:off x="179389" y="908050"/>
          <a:ext cx="5904780" cy="5329262"/>
        </p:xfrm>
        <a:graphic>
          <a:graphicData uri="http://schemas.openxmlformats.org/presentationml/2006/ole">
            <mc:AlternateContent xmlns:mc="http://schemas.openxmlformats.org/markup-compatibility/2006">
              <mc:Choice xmlns:v="urn:schemas-microsoft-com:vml" Requires="v">
                <p:oleObj spid="_x0000_s90127" name="Worksheet" r:id="rId3" imgW="3648143" imgH="2266860" progId="Excel.Sheet.8">
                  <p:embed/>
                </p:oleObj>
              </mc:Choice>
              <mc:Fallback>
                <p:oleObj name="Worksheet" r:id="rId3" imgW="3648143" imgH="2266860" progId="Excel.Shee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9" y="908050"/>
                        <a:ext cx="5904780" cy="5329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ZoneTexte 4"/>
          <p:cNvSpPr txBox="1"/>
          <p:nvPr/>
        </p:nvSpPr>
        <p:spPr>
          <a:xfrm>
            <a:off x="0" y="0"/>
            <a:ext cx="5050229" cy="677108"/>
          </a:xfrm>
          <a:prstGeom prst="rect">
            <a:avLst/>
          </a:prstGeom>
          <a:noFill/>
        </p:spPr>
        <p:txBody>
          <a:bodyPr wrap="none" rtlCol="0">
            <a:spAutoFit/>
          </a:bodyPr>
          <a:lstStyle/>
          <a:p>
            <a:r>
              <a:rPr lang="fr-FR" sz="3800" b="1" dirty="0" smtClean="0"/>
              <a:t>Les indices d’abondance</a:t>
            </a:r>
            <a:endParaRPr lang="fr-FR" sz="3800" b="1" dirty="0"/>
          </a:p>
        </p:txBody>
      </p:sp>
      <p:sp>
        <p:nvSpPr>
          <p:cNvPr id="6" name="Rectangle 5"/>
          <p:cNvSpPr/>
          <p:nvPr/>
        </p:nvSpPr>
        <p:spPr>
          <a:xfrm>
            <a:off x="6588224" y="1628800"/>
            <a:ext cx="2555776" cy="369332"/>
          </a:xfrm>
          <a:prstGeom prst="rect">
            <a:avLst/>
          </a:prstGeom>
        </p:spPr>
        <p:txBody>
          <a:bodyPr wrap="square">
            <a:spAutoFit/>
          </a:bodyPr>
          <a:lstStyle/>
          <a:p>
            <a:r>
              <a:rPr lang="fr-FR" dirty="0" smtClean="0"/>
              <a:t>Détection de 100% </a:t>
            </a:r>
            <a:endParaRPr lang="fr-FR" dirty="0"/>
          </a:p>
        </p:txBody>
      </p:sp>
      <p:cxnSp>
        <p:nvCxnSpPr>
          <p:cNvPr id="8" name="Connecteur droit 7"/>
          <p:cNvCxnSpPr>
            <a:endCxn id="6" idx="1"/>
          </p:cNvCxnSpPr>
          <p:nvPr/>
        </p:nvCxnSpPr>
        <p:spPr>
          <a:xfrm flipV="1">
            <a:off x="6084168" y="1813466"/>
            <a:ext cx="504056" cy="535414"/>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6660232" y="2132856"/>
            <a:ext cx="2483768" cy="646331"/>
          </a:xfrm>
          <a:prstGeom prst="rect">
            <a:avLst/>
          </a:prstGeom>
        </p:spPr>
        <p:txBody>
          <a:bodyPr wrap="square">
            <a:spAutoFit/>
          </a:bodyPr>
          <a:lstStyle/>
          <a:p>
            <a:r>
              <a:rPr lang="fr-FR" dirty="0" smtClean="0">
                <a:solidFill>
                  <a:srgbClr val="FF00FF"/>
                </a:solidFill>
              </a:rPr>
              <a:t>Détection constante mais inférieure à 100% </a:t>
            </a:r>
            <a:endParaRPr lang="fr-FR" dirty="0">
              <a:solidFill>
                <a:srgbClr val="FF00FF"/>
              </a:solidFill>
            </a:endParaRPr>
          </a:p>
        </p:txBody>
      </p:sp>
      <p:cxnSp>
        <p:nvCxnSpPr>
          <p:cNvPr id="10" name="Connecteur droit 9"/>
          <p:cNvCxnSpPr>
            <a:endCxn id="9" idx="1"/>
          </p:cNvCxnSpPr>
          <p:nvPr/>
        </p:nvCxnSpPr>
        <p:spPr>
          <a:xfrm flipV="1">
            <a:off x="6084168" y="2456022"/>
            <a:ext cx="576064" cy="356264"/>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6732240" y="3068960"/>
            <a:ext cx="2411760" cy="923330"/>
          </a:xfrm>
          <a:prstGeom prst="rect">
            <a:avLst/>
          </a:prstGeom>
        </p:spPr>
        <p:txBody>
          <a:bodyPr wrap="square">
            <a:spAutoFit/>
          </a:bodyPr>
          <a:lstStyle/>
          <a:p>
            <a:r>
              <a:rPr lang="fr-FR" dirty="0" smtClean="0">
                <a:solidFill>
                  <a:srgbClr val="00B050"/>
                </a:solidFill>
              </a:rPr>
              <a:t>Détection avec une valeur plateau</a:t>
            </a:r>
          </a:p>
          <a:p>
            <a:r>
              <a:rPr lang="fr-FR" dirty="0" smtClean="0">
                <a:solidFill>
                  <a:srgbClr val="00B050"/>
                </a:solidFill>
              </a:rPr>
              <a:t>(ex traces </a:t>
            </a:r>
            <a:r>
              <a:rPr lang="fr-FR" dirty="0" err="1" smtClean="0">
                <a:solidFill>
                  <a:srgbClr val="00B050"/>
                </a:solidFill>
              </a:rPr>
              <a:t>gds</a:t>
            </a:r>
            <a:r>
              <a:rPr lang="fr-FR" dirty="0" smtClean="0">
                <a:solidFill>
                  <a:srgbClr val="00B050"/>
                </a:solidFill>
              </a:rPr>
              <a:t> </a:t>
            </a:r>
            <a:r>
              <a:rPr lang="fr-FR" dirty="0" err="1" smtClean="0">
                <a:solidFill>
                  <a:srgbClr val="00B050"/>
                </a:solidFill>
              </a:rPr>
              <a:t>mamm</a:t>
            </a:r>
            <a:r>
              <a:rPr lang="fr-FR" dirty="0" smtClean="0">
                <a:solidFill>
                  <a:srgbClr val="00B050"/>
                </a:solidFill>
              </a:rPr>
              <a:t>)</a:t>
            </a:r>
            <a:endParaRPr lang="fr-FR" dirty="0">
              <a:solidFill>
                <a:srgbClr val="00B050"/>
              </a:solidFill>
            </a:endParaRPr>
          </a:p>
        </p:txBody>
      </p:sp>
      <p:cxnSp>
        <p:nvCxnSpPr>
          <p:cNvPr id="13" name="Connecteur droit 12"/>
          <p:cNvCxnSpPr>
            <a:endCxn id="12" idx="1"/>
          </p:cNvCxnSpPr>
          <p:nvPr/>
        </p:nvCxnSpPr>
        <p:spPr>
          <a:xfrm>
            <a:off x="6084168" y="3353216"/>
            <a:ext cx="648072" cy="177409"/>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660232" y="4089846"/>
            <a:ext cx="2483768" cy="923330"/>
          </a:xfrm>
          <a:prstGeom prst="rect">
            <a:avLst/>
          </a:prstGeom>
        </p:spPr>
        <p:txBody>
          <a:bodyPr wrap="square">
            <a:spAutoFit/>
          </a:bodyPr>
          <a:lstStyle/>
          <a:p>
            <a:r>
              <a:rPr lang="fr-FR" dirty="0" smtClean="0">
                <a:solidFill>
                  <a:srgbClr val="00B0F0"/>
                </a:solidFill>
              </a:rPr>
              <a:t>Détection avec un seuil de déclenchement et une valeur plateau</a:t>
            </a:r>
            <a:endParaRPr lang="fr-FR" dirty="0">
              <a:solidFill>
                <a:srgbClr val="00B0F0"/>
              </a:solidFill>
            </a:endParaRPr>
          </a:p>
        </p:txBody>
      </p:sp>
      <p:cxnSp>
        <p:nvCxnSpPr>
          <p:cNvPr id="17" name="Connecteur droit 16"/>
          <p:cNvCxnSpPr>
            <a:endCxn id="15" idx="1"/>
          </p:cNvCxnSpPr>
          <p:nvPr/>
        </p:nvCxnSpPr>
        <p:spPr>
          <a:xfrm>
            <a:off x="6012160" y="3861048"/>
            <a:ext cx="648072" cy="690463"/>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Text Box 7"/>
          <p:cNvSpPr txBox="1">
            <a:spLocks noChangeArrowheads="1"/>
          </p:cNvSpPr>
          <p:nvPr/>
        </p:nvSpPr>
        <p:spPr bwMode="auto">
          <a:xfrm>
            <a:off x="539553" y="1196752"/>
            <a:ext cx="8352927" cy="2862322"/>
          </a:xfrm>
          <a:prstGeom prst="rect">
            <a:avLst/>
          </a:prstGeom>
          <a:noFill/>
          <a:ln w="9525">
            <a:noFill/>
            <a:miter lim="800000"/>
            <a:headEnd/>
            <a:tailEnd/>
          </a:ln>
        </p:spPr>
        <p:txBody>
          <a:bodyPr wrap="square">
            <a:spAutoFit/>
          </a:bodyPr>
          <a:lstStyle/>
          <a:p>
            <a:r>
              <a:rPr lang="fr-FR" sz="2000" b="1" dirty="0" smtClean="0"/>
              <a:t>Les indices d’abondance </a:t>
            </a:r>
            <a:r>
              <a:rPr lang="fr-FR" sz="2000" dirty="0"/>
              <a:t>ont été et sont encore très utilisés pour leur simplicité de mise en œuvre, </a:t>
            </a:r>
            <a:endParaRPr lang="fr-FR" sz="2000" dirty="0" smtClean="0"/>
          </a:p>
          <a:p>
            <a:r>
              <a:rPr lang="fr-FR" sz="2000" dirty="0" smtClean="0"/>
              <a:t>cependant les </a:t>
            </a:r>
            <a:r>
              <a:rPr lang="fr-FR" sz="2000" b="1" dirty="0"/>
              <a:t>biais sont trop nombreux pour qu’ils puissent servir de base à des études robustes et non-critiquables</a:t>
            </a:r>
            <a:r>
              <a:rPr lang="fr-FR" sz="2000" dirty="0"/>
              <a:t>. </a:t>
            </a:r>
          </a:p>
          <a:p>
            <a:endParaRPr lang="fr-FR" sz="2000" dirty="0"/>
          </a:p>
          <a:p>
            <a:r>
              <a:rPr lang="fr-FR" sz="2000" dirty="0"/>
              <a:t>La seule possibilité </a:t>
            </a:r>
            <a:r>
              <a:rPr lang="fr-FR" sz="2000" dirty="0" smtClean="0">
                <a:sym typeface="Wingdings" pitchFamily="2" charset="2"/>
              </a:rPr>
              <a:t> </a:t>
            </a:r>
            <a:r>
              <a:rPr lang="fr-FR" sz="2000" dirty="0" smtClean="0"/>
              <a:t>construire </a:t>
            </a:r>
            <a:r>
              <a:rPr lang="fr-FR" sz="2000" dirty="0"/>
              <a:t>une étude spécifique pour vérifier que les biais sont limités ou pour les estimer. </a:t>
            </a:r>
          </a:p>
          <a:p>
            <a:pPr lvl="1"/>
            <a:r>
              <a:rPr lang="fr-FR" sz="2000" i="1" dirty="0"/>
              <a:t>Mais cette démarche est souvent plus coûteuse que d’utiliser une des méthodes plus récentes que nous allons détailler par la suite.</a:t>
            </a:r>
          </a:p>
        </p:txBody>
      </p:sp>
      <p:sp>
        <p:nvSpPr>
          <p:cNvPr id="12294" name="Text Box 8"/>
          <p:cNvSpPr txBox="1">
            <a:spLocks noChangeArrowheads="1"/>
          </p:cNvSpPr>
          <p:nvPr/>
        </p:nvSpPr>
        <p:spPr bwMode="auto">
          <a:xfrm>
            <a:off x="611560" y="5072074"/>
            <a:ext cx="8327629" cy="1200329"/>
          </a:xfrm>
          <a:prstGeom prst="rect">
            <a:avLst/>
          </a:prstGeom>
          <a:noFill/>
          <a:ln w="12700">
            <a:solidFill>
              <a:schemeClr val="tx1"/>
            </a:solidFill>
            <a:miter lim="800000"/>
            <a:headEnd/>
            <a:tailEnd/>
          </a:ln>
        </p:spPr>
        <p:txBody>
          <a:bodyPr wrap="square">
            <a:spAutoFit/>
          </a:bodyPr>
          <a:lstStyle/>
          <a:p>
            <a:pPr algn="ctr"/>
            <a:r>
              <a:rPr lang="fr-FR" sz="2400" b="1" dirty="0">
                <a:solidFill>
                  <a:schemeClr val="hlink"/>
                </a:solidFill>
              </a:rPr>
              <a:t>Les indices d’abondance, IPA ou IKA, sont à proscrire pour les études quantitatives </a:t>
            </a:r>
            <a:r>
              <a:rPr lang="fr-FR" sz="2400" b="1" dirty="0" smtClean="0">
                <a:solidFill>
                  <a:schemeClr val="hlink"/>
                </a:solidFill>
              </a:rPr>
              <a:t>robustes à moins de démontrer que la </a:t>
            </a:r>
            <a:r>
              <a:rPr lang="fr-FR" sz="2400" b="1" dirty="0" smtClean="0">
                <a:solidFill>
                  <a:srgbClr val="FF0000"/>
                </a:solidFill>
              </a:rPr>
              <a:t>détection est constante </a:t>
            </a:r>
            <a:r>
              <a:rPr lang="fr-FR" sz="2400" b="1" dirty="0" smtClean="0">
                <a:solidFill>
                  <a:schemeClr val="hlink"/>
                </a:solidFill>
              </a:rPr>
              <a:t>!</a:t>
            </a:r>
          </a:p>
        </p:txBody>
      </p:sp>
      <p:sp>
        <p:nvSpPr>
          <p:cNvPr id="5" name="ZoneTexte 4"/>
          <p:cNvSpPr txBox="1"/>
          <p:nvPr/>
        </p:nvSpPr>
        <p:spPr>
          <a:xfrm>
            <a:off x="0" y="0"/>
            <a:ext cx="5050229" cy="677108"/>
          </a:xfrm>
          <a:prstGeom prst="rect">
            <a:avLst/>
          </a:prstGeom>
          <a:noFill/>
        </p:spPr>
        <p:txBody>
          <a:bodyPr wrap="none" rtlCol="0">
            <a:spAutoFit/>
          </a:bodyPr>
          <a:lstStyle/>
          <a:p>
            <a:r>
              <a:rPr lang="fr-FR" sz="3800" b="1" dirty="0" smtClean="0"/>
              <a:t>Les indices d’abondance</a:t>
            </a:r>
            <a:endParaRPr lang="fr-FR" sz="3800" b="1"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Text Box 7"/>
          <p:cNvSpPr txBox="1">
            <a:spLocks noChangeArrowheads="1"/>
          </p:cNvSpPr>
          <p:nvPr/>
        </p:nvSpPr>
        <p:spPr bwMode="auto">
          <a:xfrm>
            <a:off x="395536" y="980728"/>
            <a:ext cx="8352927" cy="5262979"/>
          </a:xfrm>
          <a:prstGeom prst="rect">
            <a:avLst/>
          </a:prstGeom>
          <a:noFill/>
          <a:ln w="9525">
            <a:noFill/>
            <a:miter lim="800000"/>
            <a:headEnd/>
            <a:tailEnd/>
          </a:ln>
        </p:spPr>
        <p:txBody>
          <a:bodyPr wrap="square">
            <a:spAutoFit/>
          </a:bodyPr>
          <a:lstStyle/>
          <a:p>
            <a:r>
              <a:rPr lang="fr-FR" sz="2400" b="1" dirty="0" smtClean="0"/>
              <a:t>Cas particuliers d’indices d’abondance correctement utilisés</a:t>
            </a:r>
          </a:p>
          <a:p>
            <a:pPr>
              <a:buFontTx/>
              <a:buChar char="-"/>
            </a:pPr>
            <a:r>
              <a:rPr lang="fr-FR" sz="2400" dirty="0" smtClean="0"/>
              <a:t>STOC: Suivi Temporel des oiseaux Communs</a:t>
            </a:r>
          </a:p>
          <a:p>
            <a:pPr lvl="1">
              <a:buFontTx/>
              <a:buChar char="-"/>
            </a:pPr>
            <a:r>
              <a:rPr lang="fr-FR" sz="2400" dirty="0" smtClean="0"/>
              <a:t> carré de 2 x 2 km tiré aléatoirement</a:t>
            </a:r>
          </a:p>
          <a:p>
            <a:pPr lvl="1">
              <a:buFontTx/>
              <a:buChar char="-"/>
            </a:pPr>
            <a:r>
              <a:rPr lang="fr-FR" sz="2400" dirty="0" smtClean="0"/>
              <a:t>10 points d’écoute répartis pour représenter chaque milieu (décrit) = stratification</a:t>
            </a:r>
          </a:p>
          <a:p>
            <a:pPr lvl="1">
              <a:buFontTx/>
              <a:buChar char="-"/>
            </a:pPr>
            <a:r>
              <a:rPr lang="fr-FR" sz="2400" dirty="0" smtClean="0"/>
              <a:t>Durée d’écoute standardisée de 5 min </a:t>
            </a:r>
          </a:p>
          <a:p>
            <a:pPr lvl="1">
              <a:buFontTx/>
              <a:buChar char="-"/>
            </a:pPr>
            <a:r>
              <a:rPr lang="fr-FR" sz="2400" dirty="0" smtClean="0"/>
              <a:t>Comptage des oiseaux dans un rayon de 25m, 100m et au-delà (</a:t>
            </a:r>
            <a:r>
              <a:rPr lang="fr-FR" sz="2400" dirty="0" smtClean="0">
                <a:sym typeface="Wingdings" pitchFamily="2" charset="2"/>
              </a:rPr>
              <a:t> </a:t>
            </a:r>
            <a:r>
              <a:rPr lang="fr-FR" sz="2400" i="1" dirty="0" smtClean="0">
                <a:sym typeface="Wingdings" pitchFamily="2" charset="2"/>
              </a:rPr>
              <a:t>distance </a:t>
            </a:r>
            <a:r>
              <a:rPr lang="fr-FR" sz="2400" i="1" dirty="0" err="1" smtClean="0">
                <a:sym typeface="Wingdings" pitchFamily="2" charset="2"/>
              </a:rPr>
              <a:t>sampling</a:t>
            </a:r>
            <a:r>
              <a:rPr lang="fr-FR" sz="2400" i="1" dirty="0" smtClean="0">
                <a:sym typeface="Wingdings" pitchFamily="2" charset="2"/>
              </a:rPr>
              <a:t> </a:t>
            </a:r>
            <a:r>
              <a:rPr lang="fr-FR" sz="2400" dirty="0" smtClean="0">
                <a:sym typeface="Wingdings" pitchFamily="2" charset="2"/>
              </a:rPr>
              <a:t>simplifié), sans double comptage</a:t>
            </a:r>
            <a:endParaRPr lang="fr-FR" sz="2400" dirty="0" smtClean="0"/>
          </a:p>
          <a:p>
            <a:pPr lvl="1">
              <a:buFontTx/>
              <a:buChar char="-"/>
            </a:pPr>
            <a:r>
              <a:rPr lang="fr-FR" sz="2400" dirty="0" smtClean="0"/>
              <a:t>Dates identiques chaque année</a:t>
            </a:r>
          </a:p>
          <a:p>
            <a:pPr lvl="1">
              <a:buFontTx/>
              <a:buChar char="-"/>
            </a:pPr>
            <a:r>
              <a:rPr lang="fr-FR" sz="2400" dirty="0" smtClean="0"/>
              <a:t>Observateur identique chaque année</a:t>
            </a:r>
          </a:p>
          <a:p>
            <a:pPr lvl="1">
              <a:buFontTx/>
              <a:buChar char="-"/>
            </a:pPr>
            <a:endParaRPr lang="fr-FR" sz="2400" i="1" dirty="0" smtClean="0"/>
          </a:p>
          <a:p>
            <a:pPr>
              <a:buFont typeface="Wingdings"/>
              <a:buChar char="è"/>
            </a:pPr>
            <a:r>
              <a:rPr lang="fr-FR" sz="2400" i="1" dirty="0" smtClean="0">
                <a:sym typeface="Wingdings" pitchFamily="2" charset="2"/>
              </a:rPr>
              <a:t>Les biais potentiels sont minimisés par un protocole strict</a:t>
            </a:r>
          </a:p>
          <a:p>
            <a:pPr>
              <a:buFont typeface="Wingdings"/>
              <a:buChar char="è"/>
            </a:pPr>
            <a:r>
              <a:rPr lang="fr-FR" sz="2400" i="1" dirty="0" smtClean="0">
                <a:sym typeface="Wingdings" pitchFamily="2" charset="2"/>
              </a:rPr>
              <a:t>Le grand nombre de sites suivis (&gt;1500) permet de détecter les grandes tendances nationales</a:t>
            </a:r>
            <a:endParaRPr lang="fr-FR" sz="2400" i="1" dirty="0"/>
          </a:p>
        </p:txBody>
      </p:sp>
      <p:sp>
        <p:nvSpPr>
          <p:cNvPr id="5" name="ZoneTexte 4"/>
          <p:cNvSpPr txBox="1"/>
          <p:nvPr/>
        </p:nvSpPr>
        <p:spPr>
          <a:xfrm>
            <a:off x="0" y="0"/>
            <a:ext cx="5050229" cy="677108"/>
          </a:xfrm>
          <a:prstGeom prst="rect">
            <a:avLst/>
          </a:prstGeom>
          <a:noFill/>
        </p:spPr>
        <p:txBody>
          <a:bodyPr wrap="none" rtlCol="0">
            <a:spAutoFit/>
          </a:bodyPr>
          <a:lstStyle/>
          <a:p>
            <a:r>
              <a:rPr lang="fr-FR" sz="3800" b="1" dirty="0" smtClean="0"/>
              <a:t>Les indices d’abondance</a:t>
            </a:r>
            <a:endParaRPr lang="fr-FR" sz="3800" b="1"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3 méthodes recommandées pour estimer les tailles de population</a:t>
            </a:r>
            <a:endParaRPr lang="fr-FR" dirty="0"/>
          </a:p>
        </p:txBody>
      </p:sp>
      <p:sp>
        <p:nvSpPr>
          <p:cNvPr id="3" name="Espace réservé du contenu 2"/>
          <p:cNvSpPr>
            <a:spLocks noGrp="1"/>
          </p:cNvSpPr>
          <p:nvPr>
            <p:ph idx="1"/>
          </p:nvPr>
        </p:nvSpPr>
        <p:spPr/>
        <p:txBody>
          <a:bodyPr/>
          <a:lstStyle/>
          <a:p>
            <a:r>
              <a:rPr lang="fr-FR" dirty="0" smtClean="0"/>
              <a:t>Méthodes Capture-Marquage-Recapture (CMR)</a:t>
            </a:r>
          </a:p>
          <a:p>
            <a:r>
              <a:rPr lang="fr-FR" dirty="0" smtClean="0"/>
              <a:t>Méthodes </a:t>
            </a:r>
            <a:r>
              <a:rPr lang="fr-FR" dirty="0" err="1" smtClean="0"/>
              <a:t>Presence</a:t>
            </a:r>
            <a:r>
              <a:rPr lang="fr-FR" dirty="0" smtClean="0"/>
              <a:t>/absence (</a:t>
            </a:r>
            <a:r>
              <a:rPr lang="fr-FR" dirty="0" err="1" smtClean="0"/>
              <a:t>Occupancy</a:t>
            </a:r>
            <a:r>
              <a:rPr lang="fr-FR" dirty="0" smtClean="0"/>
              <a:t>)</a:t>
            </a:r>
          </a:p>
          <a:p>
            <a:r>
              <a:rPr lang="fr-FR" dirty="0" smtClean="0"/>
              <a:t>Distance </a:t>
            </a:r>
            <a:r>
              <a:rPr lang="fr-FR" dirty="0" err="1" smtClean="0"/>
              <a:t>Sampling</a:t>
            </a:r>
            <a:endParaRPr lang="fr-FR"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Comment choisir un modèle?</a:t>
            </a:r>
            <a:endParaRPr lang="fr-FR" dirty="0"/>
          </a:p>
        </p:txBody>
      </p:sp>
      <p:pic>
        <p:nvPicPr>
          <p:cNvPr id="166914" name="Picture 2"/>
          <p:cNvPicPr>
            <a:picLocks noChangeAspect="1" noChangeArrowheads="1"/>
          </p:cNvPicPr>
          <p:nvPr/>
        </p:nvPicPr>
        <p:blipFill>
          <a:blip r:embed="rId2" cstate="print"/>
          <a:srcRect/>
          <a:stretch>
            <a:fillRect/>
          </a:stretch>
        </p:blipFill>
        <p:spPr bwMode="auto">
          <a:xfrm>
            <a:off x="193705" y="1471613"/>
            <a:ext cx="8651374" cy="483770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1. Estimation de taille de population</a:t>
            </a:r>
            <a:endParaRPr lang="fr-FR" dirty="0"/>
          </a:p>
        </p:txBody>
      </p:sp>
      <p:sp>
        <p:nvSpPr>
          <p:cNvPr id="3" name="Espace réservé du contenu 2"/>
          <p:cNvSpPr>
            <a:spLocks noGrp="1"/>
          </p:cNvSpPr>
          <p:nvPr>
            <p:ph idx="1"/>
          </p:nvPr>
        </p:nvSpPr>
        <p:spPr/>
        <p:txBody>
          <a:bodyPr/>
          <a:lstStyle/>
          <a:p>
            <a:r>
              <a:rPr lang="fr-FR" dirty="0" smtClean="0"/>
              <a:t>Méthodes de </a:t>
            </a:r>
            <a:r>
              <a:rPr lang="fr-FR" b="1" dirty="0" smtClean="0"/>
              <a:t>Distance </a:t>
            </a:r>
            <a:r>
              <a:rPr lang="fr-FR" b="1" dirty="0" err="1" smtClean="0"/>
              <a:t>sampling</a:t>
            </a:r>
            <a:endParaRPr lang="fr-FR" b="1" dirty="0" smtClean="0"/>
          </a:p>
          <a:p>
            <a:r>
              <a:rPr lang="fr-FR" b="1" dirty="0" smtClean="0"/>
              <a:t>Intuitivement plus les individus sont loin, moins ils sont détectables. </a:t>
            </a:r>
            <a:endParaRPr lang="fr-FR" dirty="0" smtClean="0"/>
          </a:p>
          <a:p>
            <a:r>
              <a:rPr lang="fr-FR" dirty="0" smtClean="0"/>
              <a:t>Les </a:t>
            </a:r>
            <a:r>
              <a:rPr lang="fr-FR" b="1" dirty="0" smtClean="0"/>
              <a:t>distances d’observation </a:t>
            </a:r>
            <a:r>
              <a:rPr lang="fr-FR" dirty="0" smtClean="0"/>
              <a:t>des individus doivent donc fournir des informations sur la détection des individus. </a:t>
            </a:r>
          </a:p>
          <a:p>
            <a:endParaRPr lang="fr-FR" dirty="0"/>
          </a:p>
        </p:txBody>
      </p:sp>
    </p:spTree>
    <p:extLst>
      <p:ext uri="{BB962C8B-B14F-4D97-AF65-F5344CB8AC3E}">
        <p14:creationId xmlns:p14="http://schemas.microsoft.com/office/powerpoint/2010/main" val="42232912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p:cNvSpPr txBox="1"/>
          <p:nvPr/>
        </p:nvSpPr>
        <p:spPr>
          <a:xfrm rot="16200000">
            <a:off x="-1037158" y="4823317"/>
            <a:ext cx="3037113" cy="677108"/>
          </a:xfrm>
          <a:prstGeom prst="rect">
            <a:avLst/>
          </a:prstGeom>
          <a:noFill/>
        </p:spPr>
        <p:txBody>
          <a:bodyPr wrap="none" rtlCol="0">
            <a:spAutoFit/>
          </a:bodyPr>
          <a:lstStyle/>
          <a:p>
            <a:r>
              <a:rPr lang="fr-FR" sz="3800" b="1" dirty="0" smtClean="0"/>
              <a:t>Introduction</a:t>
            </a:r>
            <a:endParaRPr lang="fr-FR" sz="3800" b="1" dirty="0"/>
          </a:p>
        </p:txBody>
      </p:sp>
      <p:sp>
        <p:nvSpPr>
          <p:cNvPr id="8" name="Text Box 7"/>
          <p:cNvSpPr txBox="1">
            <a:spLocks noChangeArrowheads="1"/>
          </p:cNvSpPr>
          <p:nvPr/>
        </p:nvSpPr>
        <p:spPr bwMode="auto">
          <a:xfrm>
            <a:off x="1357290" y="1571612"/>
            <a:ext cx="7462860" cy="3477875"/>
          </a:xfrm>
          <a:prstGeom prst="rect">
            <a:avLst/>
          </a:prstGeom>
          <a:noFill/>
          <a:ln w="9525">
            <a:noFill/>
            <a:miter lim="800000"/>
            <a:headEnd/>
            <a:tailEnd/>
          </a:ln>
        </p:spPr>
        <p:txBody>
          <a:bodyPr wrap="square">
            <a:spAutoFit/>
          </a:bodyPr>
          <a:lstStyle/>
          <a:p>
            <a:r>
              <a:rPr lang="fr-FR" sz="2000" dirty="0" smtClean="0"/>
              <a:t>La culture de l’évaluation s’est ancrée dans le développement des politiques publiques.</a:t>
            </a:r>
          </a:p>
          <a:p>
            <a:endParaRPr lang="fr-FR" sz="2000" dirty="0" smtClean="0"/>
          </a:p>
          <a:p>
            <a:r>
              <a:rPr lang="fr-FR" sz="2000" dirty="0" smtClean="0"/>
              <a:t>Aujourd’hui </a:t>
            </a:r>
            <a:r>
              <a:rPr lang="fr-FR" sz="2000" dirty="0"/>
              <a:t>les financements sont soumis à évaluation des résultats. </a:t>
            </a:r>
          </a:p>
          <a:p>
            <a:endParaRPr lang="fr-FR" sz="2000" dirty="0"/>
          </a:p>
          <a:p>
            <a:r>
              <a:rPr lang="fr-FR" sz="2000" dirty="0"/>
              <a:t>Cette évaluation ne peut plus se baser sur un ressenti sur le terrain mais doit faire appel à des </a:t>
            </a:r>
            <a:r>
              <a:rPr lang="fr-FR" sz="2000" b="1" dirty="0"/>
              <a:t>estimations fiables </a:t>
            </a:r>
            <a:r>
              <a:rPr lang="fr-FR" sz="2000" dirty="0"/>
              <a:t>d’un certain nombre de paramètres.</a:t>
            </a:r>
          </a:p>
          <a:p>
            <a:endParaRPr lang="fr-FR" sz="2000" dirty="0"/>
          </a:p>
          <a:p>
            <a:r>
              <a:rPr lang="fr-FR" sz="2000" dirty="0"/>
              <a:t>L’obtention d’estimations </a:t>
            </a:r>
            <a:r>
              <a:rPr lang="fr-FR" sz="2000" dirty="0" smtClean="0"/>
              <a:t>fiables </a:t>
            </a:r>
            <a:r>
              <a:rPr lang="fr-FR" sz="2000" dirty="0"/>
              <a:t>passe par </a:t>
            </a:r>
            <a:r>
              <a:rPr lang="fr-FR" sz="2000" b="1" dirty="0"/>
              <a:t>l’utilisation de méthodes rigoureuses.</a:t>
            </a:r>
          </a:p>
        </p:txBody>
      </p:sp>
      <p:sp>
        <p:nvSpPr>
          <p:cNvPr id="9" name="Text Box 8"/>
          <p:cNvSpPr txBox="1">
            <a:spLocks noChangeArrowheads="1"/>
          </p:cNvSpPr>
          <p:nvPr/>
        </p:nvSpPr>
        <p:spPr bwMode="auto">
          <a:xfrm>
            <a:off x="1294221" y="5516563"/>
            <a:ext cx="7546567" cy="1019175"/>
          </a:xfrm>
          <a:prstGeom prst="rect">
            <a:avLst/>
          </a:prstGeom>
          <a:noFill/>
          <a:ln w="12700">
            <a:solidFill>
              <a:schemeClr val="tx1"/>
            </a:solidFill>
            <a:miter lim="800000"/>
            <a:headEnd/>
            <a:tailEnd/>
          </a:ln>
        </p:spPr>
        <p:txBody>
          <a:bodyPr wrap="square">
            <a:spAutoFit/>
          </a:bodyPr>
          <a:lstStyle/>
          <a:p>
            <a:pPr algn="ctr"/>
            <a:r>
              <a:rPr lang="fr-FR" sz="2000" b="1">
                <a:solidFill>
                  <a:schemeClr val="hlink"/>
                </a:solidFill>
              </a:rPr>
              <a:t>Le suivi des populations animales ou végétales présente un certain nombre de particularités qui rendent difficile l’obtention de résultats fiables et précis.</a:t>
            </a:r>
          </a:p>
        </p:txBody>
      </p:sp>
      <p:sp>
        <p:nvSpPr>
          <p:cNvPr id="7" name="ZoneTexte 6"/>
          <p:cNvSpPr txBox="1"/>
          <p:nvPr/>
        </p:nvSpPr>
        <p:spPr>
          <a:xfrm>
            <a:off x="683568" y="404664"/>
            <a:ext cx="8064324" cy="523220"/>
          </a:xfrm>
          <a:prstGeom prst="rect">
            <a:avLst/>
          </a:prstGeom>
          <a:noFill/>
        </p:spPr>
        <p:txBody>
          <a:bodyPr wrap="none" rtlCol="0">
            <a:spAutoFit/>
          </a:bodyPr>
          <a:lstStyle/>
          <a:p>
            <a:r>
              <a:rPr lang="fr-FR" sz="2800" b="1" dirty="0" smtClean="0"/>
              <a:t>La gestion des population: une science quantitative…</a:t>
            </a:r>
            <a:endParaRPr lang="fr-FR" sz="2800" b="1"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4" name="Text Box 4"/>
          <p:cNvSpPr txBox="1">
            <a:spLocks noChangeArrowheads="1"/>
          </p:cNvSpPr>
          <p:nvPr/>
        </p:nvSpPr>
        <p:spPr bwMode="auto">
          <a:xfrm>
            <a:off x="1384300" y="1792288"/>
            <a:ext cx="184150" cy="366712"/>
          </a:xfrm>
          <a:prstGeom prst="rect">
            <a:avLst/>
          </a:prstGeom>
          <a:noFill/>
          <a:ln w="9525">
            <a:noFill/>
            <a:miter lim="800000"/>
            <a:headEnd/>
            <a:tailEnd/>
          </a:ln>
          <a:effectLst/>
        </p:spPr>
        <p:txBody>
          <a:bodyPr wrap="none">
            <a:spAutoFit/>
          </a:bodyPr>
          <a:lstStyle/>
          <a:p>
            <a:endParaRPr lang="fr-FR"/>
          </a:p>
        </p:txBody>
      </p:sp>
      <p:sp>
        <p:nvSpPr>
          <p:cNvPr id="92165" name="Text Box 5"/>
          <p:cNvSpPr txBox="1">
            <a:spLocks noChangeArrowheads="1"/>
          </p:cNvSpPr>
          <p:nvPr/>
        </p:nvSpPr>
        <p:spPr bwMode="auto">
          <a:xfrm>
            <a:off x="539552" y="1866916"/>
            <a:ext cx="8380586" cy="3416320"/>
          </a:xfrm>
          <a:prstGeom prst="rect">
            <a:avLst/>
          </a:prstGeom>
          <a:noFill/>
          <a:ln w="9525">
            <a:noFill/>
            <a:miter lim="800000"/>
            <a:headEnd/>
            <a:tailEnd/>
          </a:ln>
          <a:effectLst/>
        </p:spPr>
        <p:txBody>
          <a:bodyPr wrap="square">
            <a:spAutoFit/>
          </a:bodyPr>
          <a:lstStyle/>
          <a:p>
            <a:r>
              <a:rPr lang="fr-FR" sz="2400" dirty="0"/>
              <a:t>Nécessité de mettre en place des méthodes corrigeant pour une détection imparfaite des individus.</a:t>
            </a:r>
          </a:p>
          <a:p>
            <a:endParaRPr lang="fr-FR" sz="2400" dirty="0"/>
          </a:p>
          <a:p>
            <a:r>
              <a:rPr lang="fr-FR" sz="2400" b="1" dirty="0"/>
              <a:t>Intuitivement plus les individus sont </a:t>
            </a:r>
            <a:r>
              <a:rPr lang="fr-FR" sz="2400" b="1" dirty="0" smtClean="0"/>
              <a:t>loin, </a:t>
            </a:r>
            <a:r>
              <a:rPr lang="fr-FR" sz="2400" b="1" dirty="0"/>
              <a:t>moins ils sont détectables. </a:t>
            </a:r>
          </a:p>
          <a:p>
            <a:endParaRPr lang="fr-FR" sz="2400" dirty="0"/>
          </a:p>
          <a:p>
            <a:r>
              <a:rPr lang="fr-FR" sz="2400" dirty="0" smtClean="0">
                <a:sym typeface="Wingdings" pitchFamily="2" charset="2"/>
              </a:rPr>
              <a:t> </a:t>
            </a:r>
            <a:r>
              <a:rPr lang="fr-FR" sz="2400" dirty="0" smtClean="0"/>
              <a:t>Les </a:t>
            </a:r>
            <a:r>
              <a:rPr lang="fr-FR" sz="2400" dirty="0"/>
              <a:t>distances d’observation des individus doivent donc fournir des informations sur la détection des individus. </a:t>
            </a:r>
          </a:p>
          <a:p>
            <a:endParaRPr lang="fr-FR" sz="2400" dirty="0"/>
          </a:p>
        </p:txBody>
      </p:sp>
      <p:sp>
        <p:nvSpPr>
          <p:cNvPr id="92166" name="Text Box 6"/>
          <p:cNvSpPr txBox="1">
            <a:spLocks noChangeArrowheads="1"/>
          </p:cNvSpPr>
          <p:nvPr/>
        </p:nvSpPr>
        <p:spPr bwMode="auto">
          <a:xfrm>
            <a:off x="1038230" y="857232"/>
            <a:ext cx="8391554" cy="488950"/>
          </a:xfrm>
          <a:prstGeom prst="rect">
            <a:avLst/>
          </a:prstGeom>
          <a:noFill/>
          <a:ln w="9525">
            <a:noFill/>
            <a:miter lim="800000"/>
            <a:headEnd/>
            <a:tailEnd/>
          </a:ln>
          <a:effectLst/>
        </p:spPr>
        <p:txBody>
          <a:bodyPr wrap="square">
            <a:spAutoFit/>
          </a:bodyPr>
          <a:lstStyle/>
          <a:p>
            <a:r>
              <a:rPr lang="fr-FR" sz="2600" b="1" dirty="0"/>
              <a:t>Les distances </a:t>
            </a:r>
            <a:r>
              <a:rPr lang="fr-FR" sz="2600" b="1" dirty="0" smtClean="0"/>
              <a:t>d’observation = </a:t>
            </a:r>
            <a:r>
              <a:rPr lang="fr-FR" sz="2600" b="1" dirty="0"/>
              <a:t>indices de détectabilité</a:t>
            </a:r>
          </a:p>
        </p:txBody>
      </p:sp>
      <p:sp>
        <p:nvSpPr>
          <p:cNvPr id="6" name="ZoneTexte 5"/>
          <p:cNvSpPr txBox="1"/>
          <p:nvPr/>
        </p:nvSpPr>
        <p:spPr>
          <a:xfrm>
            <a:off x="0" y="0"/>
            <a:ext cx="3850157" cy="677108"/>
          </a:xfrm>
          <a:prstGeom prst="rect">
            <a:avLst/>
          </a:prstGeom>
          <a:noFill/>
        </p:spPr>
        <p:txBody>
          <a:bodyPr wrap="none" rtlCol="0">
            <a:spAutoFit/>
          </a:bodyPr>
          <a:lstStyle/>
          <a:p>
            <a:r>
              <a:rPr lang="fr-FR" sz="3800" b="1" dirty="0" smtClean="0"/>
              <a:t>Distance </a:t>
            </a:r>
            <a:r>
              <a:rPr lang="fr-FR" sz="3800" b="1" dirty="0" err="1" smtClean="0"/>
              <a:t>sampling</a:t>
            </a:r>
            <a:endParaRPr lang="fr-FR" sz="3800" b="1" dirty="0"/>
          </a:p>
        </p:txBody>
      </p:sp>
    </p:spTree>
    <p:extLst>
      <p:ext uri="{BB962C8B-B14F-4D97-AF65-F5344CB8AC3E}">
        <p14:creationId xmlns:p14="http://schemas.microsoft.com/office/powerpoint/2010/main" val="19488009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1428729" y="928671"/>
            <a:ext cx="6527647" cy="4804585"/>
            <a:chOff x="384" y="180"/>
            <a:chExt cx="4992" cy="3888"/>
          </a:xfrm>
        </p:grpSpPr>
        <p:sp>
          <p:nvSpPr>
            <p:cNvPr id="93189" name="Rectangle 5"/>
            <p:cNvSpPr>
              <a:spLocks noChangeArrowheads="1"/>
            </p:cNvSpPr>
            <p:nvPr/>
          </p:nvSpPr>
          <p:spPr bwMode="auto">
            <a:xfrm>
              <a:off x="384" y="180"/>
              <a:ext cx="4992" cy="3888"/>
            </a:xfrm>
            <a:prstGeom prst="rect">
              <a:avLst/>
            </a:prstGeom>
            <a:solidFill>
              <a:srgbClr val="FFFF66"/>
            </a:solidFill>
            <a:ln w="12700">
              <a:solidFill>
                <a:schemeClr val="tx1"/>
              </a:solidFill>
              <a:miter lim="800000"/>
              <a:headEnd type="none" w="sm" len="sm"/>
              <a:tailEnd type="none" w="sm" len="sm"/>
            </a:ln>
            <a:effectLst/>
          </p:spPr>
          <p:txBody>
            <a:bodyPr wrap="none" anchor="ctr"/>
            <a:lstStyle/>
            <a:p>
              <a:endParaRPr lang="fr-FR"/>
            </a:p>
          </p:txBody>
        </p:sp>
        <p:sp>
          <p:nvSpPr>
            <p:cNvPr id="93190" name="Line 6"/>
            <p:cNvSpPr>
              <a:spLocks noChangeShapeType="1"/>
            </p:cNvSpPr>
            <p:nvPr/>
          </p:nvSpPr>
          <p:spPr bwMode="auto">
            <a:xfrm>
              <a:off x="811" y="1776"/>
              <a:ext cx="4309" cy="0"/>
            </a:xfrm>
            <a:prstGeom prst="line">
              <a:avLst/>
            </a:prstGeom>
            <a:noFill/>
            <a:ln w="38100">
              <a:solidFill>
                <a:schemeClr val="tx1"/>
              </a:solidFill>
              <a:round/>
              <a:headEnd type="none" w="sm" len="sm"/>
              <a:tailEnd type="none" w="sm" len="sm"/>
            </a:ln>
            <a:effectLst/>
          </p:spPr>
          <p:txBody>
            <a:bodyPr/>
            <a:lstStyle/>
            <a:p>
              <a:endParaRPr lang="fr-FR"/>
            </a:p>
          </p:txBody>
        </p:sp>
        <p:sp>
          <p:nvSpPr>
            <p:cNvPr id="93191" name="Text Box 7"/>
            <p:cNvSpPr txBox="1">
              <a:spLocks noChangeArrowheads="1"/>
            </p:cNvSpPr>
            <p:nvPr/>
          </p:nvSpPr>
          <p:spPr bwMode="auto">
            <a:xfrm>
              <a:off x="512" y="2688"/>
              <a:ext cx="1195" cy="616"/>
            </a:xfrm>
            <a:prstGeom prst="rect">
              <a:avLst/>
            </a:prstGeom>
            <a:noFill/>
            <a:ln w="12700">
              <a:noFill/>
              <a:miter lim="800000"/>
              <a:headEnd type="none" w="sm" len="sm"/>
              <a:tailEnd type="none" w="sm" len="sm"/>
            </a:ln>
            <a:effectLst/>
          </p:spPr>
          <p:txBody>
            <a:bodyPr>
              <a:spAutoFit/>
            </a:bodyPr>
            <a:lstStyle/>
            <a:p>
              <a:pPr>
                <a:spcBef>
                  <a:spcPct val="50000"/>
                </a:spcBef>
              </a:pPr>
              <a:r>
                <a:rPr lang="en-US" sz="2400" b="1">
                  <a:solidFill>
                    <a:srgbClr val="FF0000"/>
                  </a:solidFill>
                  <a:latin typeface="Times New Roman" pitchFamily="18" charset="0"/>
                </a:rPr>
                <a:t>Line Transect</a:t>
              </a:r>
            </a:p>
          </p:txBody>
        </p:sp>
        <p:pic>
          <p:nvPicPr>
            <p:cNvPr id="93192" name="Picture 8" descr="BD10707_"/>
            <p:cNvPicPr>
              <a:picLocks noChangeAspect="1" noChangeArrowheads="1"/>
            </p:cNvPicPr>
            <p:nvPr/>
          </p:nvPicPr>
          <p:blipFill>
            <a:blip r:embed="rId2" cstate="print"/>
            <a:srcRect/>
            <a:stretch>
              <a:fillRect/>
            </a:stretch>
          </p:blipFill>
          <p:spPr bwMode="auto">
            <a:xfrm>
              <a:off x="3541" y="1392"/>
              <a:ext cx="407" cy="613"/>
            </a:xfrm>
            <a:prstGeom prst="rect">
              <a:avLst/>
            </a:prstGeom>
            <a:noFill/>
          </p:spPr>
        </p:pic>
        <p:grpSp>
          <p:nvGrpSpPr>
            <p:cNvPr id="3" name="Group 9"/>
            <p:cNvGrpSpPr>
              <a:grpSpLocks/>
            </p:cNvGrpSpPr>
            <p:nvPr/>
          </p:nvGrpSpPr>
          <p:grpSpPr bwMode="auto">
            <a:xfrm>
              <a:off x="2005" y="1776"/>
              <a:ext cx="646" cy="537"/>
              <a:chOff x="2256" y="1776"/>
              <a:chExt cx="726" cy="537"/>
            </a:xfrm>
          </p:grpSpPr>
          <p:sp>
            <p:nvSpPr>
              <p:cNvPr id="93194" name="Line 10"/>
              <p:cNvSpPr>
                <a:spLocks noChangeShapeType="1"/>
              </p:cNvSpPr>
              <p:nvPr/>
            </p:nvSpPr>
            <p:spPr bwMode="auto">
              <a:xfrm>
                <a:off x="2544" y="1776"/>
                <a:ext cx="0" cy="384"/>
              </a:xfrm>
              <a:prstGeom prst="line">
                <a:avLst/>
              </a:prstGeom>
              <a:noFill/>
              <a:ln w="12700">
                <a:solidFill>
                  <a:schemeClr val="tx1"/>
                </a:solidFill>
                <a:round/>
                <a:headEnd type="none" w="sm" len="sm"/>
                <a:tailEnd type="none" w="sm" len="sm"/>
              </a:ln>
              <a:effectLst/>
            </p:spPr>
            <p:txBody>
              <a:bodyPr/>
              <a:lstStyle/>
              <a:p>
                <a:endParaRPr lang="fr-FR"/>
              </a:p>
            </p:txBody>
          </p:sp>
          <p:pic>
            <p:nvPicPr>
              <p:cNvPr id="93195" name="Picture 11" descr="j0278222"/>
              <p:cNvPicPr>
                <a:picLocks noChangeAspect="1" noChangeArrowheads="1"/>
              </p:cNvPicPr>
              <p:nvPr/>
            </p:nvPicPr>
            <p:blipFill>
              <a:blip r:embed="rId3" cstate="print"/>
              <a:srcRect/>
              <a:stretch>
                <a:fillRect/>
              </a:stretch>
            </p:blipFill>
            <p:spPr bwMode="auto">
              <a:xfrm>
                <a:off x="2256" y="1968"/>
                <a:ext cx="726" cy="345"/>
              </a:xfrm>
              <a:prstGeom prst="rect">
                <a:avLst/>
              </a:prstGeom>
              <a:noFill/>
            </p:spPr>
          </p:pic>
        </p:grpSp>
        <p:grpSp>
          <p:nvGrpSpPr>
            <p:cNvPr id="4" name="Group 12"/>
            <p:cNvGrpSpPr>
              <a:grpSpLocks/>
            </p:cNvGrpSpPr>
            <p:nvPr/>
          </p:nvGrpSpPr>
          <p:grpSpPr bwMode="auto">
            <a:xfrm>
              <a:off x="597" y="1248"/>
              <a:ext cx="646" cy="528"/>
              <a:chOff x="672" y="1248"/>
              <a:chExt cx="726" cy="528"/>
            </a:xfrm>
          </p:grpSpPr>
          <p:sp>
            <p:nvSpPr>
              <p:cNvPr id="93197" name="Line 13"/>
              <p:cNvSpPr>
                <a:spLocks noChangeShapeType="1"/>
              </p:cNvSpPr>
              <p:nvPr/>
            </p:nvSpPr>
            <p:spPr bwMode="auto">
              <a:xfrm>
                <a:off x="912" y="1488"/>
                <a:ext cx="0" cy="288"/>
              </a:xfrm>
              <a:prstGeom prst="line">
                <a:avLst/>
              </a:prstGeom>
              <a:noFill/>
              <a:ln w="12700">
                <a:solidFill>
                  <a:schemeClr val="tx1"/>
                </a:solidFill>
                <a:round/>
                <a:headEnd type="none" w="sm" len="sm"/>
                <a:tailEnd type="none" w="sm" len="sm"/>
              </a:ln>
              <a:effectLst/>
            </p:spPr>
            <p:txBody>
              <a:bodyPr/>
              <a:lstStyle/>
              <a:p>
                <a:endParaRPr lang="fr-FR"/>
              </a:p>
            </p:txBody>
          </p:sp>
          <p:pic>
            <p:nvPicPr>
              <p:cNvPr id="93198" name="Picture 14" descr="j0278222"/>
              <p:cNvPicPr>
                <a:picLocks noChangeAspect="1" noChangeArrowheads="1"/>
              </p:cNvPicPr>
              <p:nvPr/>
            </p:nvPicPr>
            <p:blipFill>
              <a:blip r:embed="rId3" cstate="print"/>
              <a:srcRect/>
              <a:stretch>
                <a:fillRect/>
              </a:stretch>
            </p:blipFill>
            <p:spPr bwMode="auto">
              <a:xfrm>
                <a:off x="672" y="1248"/>
                <a:ext cx="726" cy="345"/>
              </a:xfrm>
              <a:prstGeom prst="rect">
                <a:avLst/>
              </a:prstGeom>
              <a:noFill/>
            </p:spPr>
          </p:pic>
        </p:grpSp>
        <p:grpSp>
          <p:nvGrpSpPr>
            <p:cNvPr id="5" name="Group 15"/>
            <p:cNvGrpSpPr>
              <a:grpSpLocks/>
            </p:cNvGrpSpPr>
            <p:nvPr/>
          </p:nvGrpSpPr>
          <p:grpSpPr bwMode="auto">
            <a:xfrm>
              <a:off x="3200" y="1776"/>
              <a:ext cx="645" cy="1017"/>
              <a:chOff x="3600" y="1776"/>
              <a:chExt cx="726" cy="1017"/>
            </a:xfrm>
          </p:grpSpPr>
          <p:sp>
            <p:nvSpPr>
              <p:cNvPr id="93200" name="Line 16"/>
              <p:cNvSpPr>
                <a:spLocks noChangeShapeType="1"/>
              </p:cNvSpPr>
              <p:nvPr/>
            </p:nvSpPr>
            <p:spPr bwMode="auto">
              <a:xfrm>
                <a:off x="3888" y="1776"/>
                <a:ext cx="0" cy="864"/>
              </a:xfrm>
              <a:prstGeom prst="line">
                <a:avLst/>
              </a:prstGeom>
              <a:noFill/>
              <a:ln w="12700">
                <a:solidFill>
                  <a:schemeClr val="tx1"/>
                </a:solidFill>
                <a:round/>
                <a:headEnd type="none" w="sm" len="sm"/>
                <a:tailEnd type="none" w="sm" len="sm"/>
              </a:ln>
              <a:effectLst/>
            </p:spPr>
            <p:txBody>
              <a:bodyPr/>
              <a:lstStyle/>
              <a:p>
                <a:endParaRPr lang="fr-FR"/>
              </a:p>
            </p:txBody>
          </p:sp>
          <p:pic>
            <p:nvPicPr>
              <p:cNvPr id="93201" name="Picture 17" descr="j0278222"/>
              <p:cNvPicPr>
                <a:picLocks noChangeAspect="1" noChangeArrowheads="1"/>
              </p:cNvPicPr>
              <p:nvPr/>
            </p:nvPicPr>
            <p:blipFill>
              <a:blip r:embed="rId3" cstate="print"/>
              <a:srcRect/>
              <a:stretch>
                <a:fillRect/>
              </a:stretch>
            </p:blipFill>
            <p:spPr bwMode="auto">
              <a:xfrm>
                <a:off x="3600" y="2448"/>
                <a:ext cx="726" cy="345"/>
              </a:xfrm>
              <a:prstGeom prst="rect">
                <a:avLst/>
              </a:prstGeom>
              <a:noFill/>
            </p:spPr>
          </p:pic>
        </p:grpSp>
        <p:grpSp>
          <p:nvGrpSpPr>
            <p:cNvPr id="6" name="Group 18"/>
            <p:cNvGrpSpPr>
              <a:grpSpLocks/>
            </p:cNvGrpSpPr>
            <p:nvPr/>
          </p:nvGrpSpPr>
          <p:grpSpPr bwMode="auto">
            <a:xfrm>
              <a:off x="1920" y="1200"/>
              <a:ext cx="645" cy="576"/>
              <a:chOff x="2160" y="1200"/>
              <a:chExt cx="726" cy="576"/>
            </a:xfrm>
          </p:grpSpPr>
          <p:sp>
            <p:nvSpPr>
              <p:cNvPr id="93203" name="Line 19"/>
              <p:cNvSpPr>
                <a:spLocks noChangeShapeType="1"/>
              </p:cNvSpPr>
              <p:nvPr/>
            </p:nvSpPr>
            <p:spPr bwMode="auto">
              <a:xfrm flipV="1">
                <a:off x="2448" y="1392"/>
                <a:ext cx="0" cy="384"/>
              </a:xfrm>
              <a:prstGeom prst="line">
                <a:avLst/>
              </a:prstGeom>
              <a:noFill/>
              <a:ln w="12700">
                <a:solidFill>
                  <a:schemeClr val="tx1"/>
                </a:solidFill>
                <a:round/>
                <a:headEnd type="none" w="sm" len="sm"/>
                <a:tailEnd type="none" w="sm" len="sm"/>
              </a:ln>
              <a:effectLst/>
            </p:spPr>
            <p:txBody>
              <a:bodyPr/>
              <a:lstStyle/>
              <a:p>
                <a:endParaRPr lang="fr-FR"/>
              </a:p>
            </p:txBody>
          </p:sp>
          <p:pic>
            <p:nvPicPr>
              <p:cNvPr id="93204" name="Picture 20" descr="j0278222"/>
              <p:cNvPicPr>
                <a:picLocks noChangeAspect="1" noChangeArrowheads="1"/>
              </p:cNvPicPr>
              <p:nvPr/>
            </p:nvPicPr>
            <p:blipFill>
              <a:blip r:embed="rId3" cstate="print"/>
              <a:srcRect/>
              <a:stretch>
                <a:fillRect/>
              </a:stretch>
            </p:blipFill>
            <p:spPr bwMode="auto">
              <a:xfrm>
                <a:off x="2160" y="1200"/>
                <a:ext cx="726" cy="345"/>
              </a:xfrm>
              <a:prstGeom prst="rect">
                <a:avLst/>
              </a:prstGeom>
              <a:noFill/>
            </p:spPr>
          </p:pic>
        </p:grpSp>
        <p:grpSp>
          <p:nvGrpSpPr>
            <p:cNvPr id="7" name="Group 21"/>
            <p:cNvGrpSpPr>
              <a:grpSpLocks/>
            </p:cNvGrpSpPr>
            <p:nvPr/>
          </p:nvGrpSpPr>
          <p:grpSpPr bwMode="auto">
            <a:xfrm>
              <a:off x="1707" y="720"/>
              <a:ext cx="645" cy="1056"/>
              <a:chOff x="1920" y="720"/>
              <a:chExt cx="726" cy="1056"/>
            </a:xfrm>
          </p:grpSpPr>
          <p:sp>
            <p:nvSpPr>
              <p:cNvPr id="93206" name="Line 22"/>
              <p:cNvSpPr>
                <a:spLocks noChangeShapeType="1"/>
              </p:cNvSpPr>
              <p:nvPr/>
            </p:nvSpPr>
            <p:spPr bwMode="auto">
              <a:xfrm flipV="1">
                <a:off x="2112" y="912"/>
                <a:ext cx="0" cy="864"/>
              </a:xfrm>
              <a:prstGeom prst="line">
                <a:avLst/>
              </a:prstGeom>
              <a:noFill/>
              <a:ln w="12700">
                <a:solidFill>
                  <a:schemeClr val="tx1"/>
                </a:solidFill>
                <a:round/>
                <a:headEnd type="none" w="sm" len="sm"/>
                <a:tailEnd type="none" w="sm" len="sm"/>
              </a:ln>
              <a:effectLst/>
            </p:spPr>
            <p:txBody>
              <a:bodyPr/>
              <a:lstStyle/>
              <a:p>
                <a:endParaRPr lang="fr-FR"/>
              </a:p>
            </p:txBody>
          </p:sp>
          <p:pic>
            <p:nvPicPr>
              <p:cNvPr id="93207" name="Picture 23" descr="j0278222"/>
              <p:cNvPicPr>
                <a:picLocks noChangeAspect="1" noChangeArrowheads="1"/>
              </p:cNvPicPr>
              <p:nvPr/>
            </p:nvPicPr>
            <p:blipFill>
              <a:blip r:embed="rId3" cstate="print"/>
              <a:srcRect/>
              <a:stretch>
                <a:fillRect/>
              </a:stretch>
            </p:blipFill>
            <p:spPr bwMode="auto">
              <a:xfrm>
                <a:off x="1920" y="720"/>
                <a:ext cx="726" cy="345"/>
              </a:xfrm>
              <a:prstGeom prst="rect">
                <a:avLst/>
              </a:prstGeom>
              <a:noFill/>
            </p:spPr>
          </p:pic>
        </p:grpSp>
        <p:grpSp>
          <p:nvGrpSpPr>
            <p:cNvPr id="8" name="Group 24"/>
            <p:cNvGrpSpPr>
              <a:grpSpLocks/>
            </p:cNvGrpSpPr>
            <p:nvPr/>
          </p:nvGrpSpPr>
          <p:grpSpPr bwMode="auto">
            <a:xfrm>
              <a:off x="2859" y="1392"/>
              <a:ext cx="645" cy="384"/>
              <a:chOff x="3216" y="1392"/>
              <a:chExt cx="726" cy="384"/>
            </a:xfrm>
          </p:grpSpPr>
          <p:sp>
            <p:nvSpPr>
              <p:cNvPr id="93209" name="Line 25"/>
              <p:cNvSpPr>
                <a:spLocks noChangeShapeType="1"/>
              </p:cNvSpPr>
              <p:nvPr/>
            </p:nvSpPr>
            <p:spPr bwMode="auto">
              <a:xfrm flipV="1">
                <a:off x="3456" y="1584"/>
                <a:ext cx="0" cy="192"/>
              </a:xfrm>
              <a:prstGeom prst="line">
                <a:avLst/>
              </a:prstGeom>
              <a:noFill/>
              <a:ln w="12700">
                <a:solidFill>
                  <a:schemeClr val="tx1"/>
                </a:solidFill>
                <a:round/>
                <a:headEnd type="none" w="sm" len="sm"/>
                <a:tailEnd type="none" w="sm" len="sm"/>
              </a:ln>
              <a:effectLst/>
            </p:spPr>
            <p:txBody>
              <a:bodyPr/>
              <a:lstStyle/>
              <a:p>
                <a:endParaRPr lang="fr-FR"/>
              </a:p>
            </p:txBody>
          </p:sp>
          <p:pic>
            <p:nvPicPr>
              <p:cNvPr id="93210" name="Picture 26" descr="j0278222"/>
              <p:cNvPicPr>
                <a:picLocks noChangeAspect="1" noChangeArrowheads="1"/>
              </p:cNvPicPr>
              <p:nvPr/>
            </p:nvPicPr>
            <p:blipFill>
              <a:blip r:embed="rId3" cstate="print"/>
              <a:srcRect/>
              <a:stretch>
                <a:fillRect/>
              </a:stretch>
            </p:blipFill>
            <p:spPr bwMode="auto">
              <a:xfrm>
                <a:off x="3216" y="1392"/>
                <a:ext cx="726" cy="345"/>
              </a:xfrm>
              <a:prstGeom prst="rect">
                <a:avLst/>
              </a:prstGeom>
              <a:noFill/>
            </p:spPr>
          </p:pic>
        </p:grpSp>
        <p:grpSp>
          <p:nvGrpSpPr>
            <p:cNvPr id="9" name="Group 27"/>
            <p:cNvGrpSpPr>
              <a:grpSpLocks/>
            </p:cNvGrpSpPr>
            <p:nvPr/>
          </p:nvGrpSpPr>
          <p:grpSpPr bwMode="auto">
            <a:xfrm>
              <a:off x="4608" y="816"/>
              <a:ext cx="645" cy="960"/>
              <a:chOff x="5184" y="816"/>
              <a:chExt cx="726" cy="960"/>
            </a:xfrm>
          </p:grpSpPr>
          <p:sp>
            <p:nvSpPr>
              <p:cNvPr id="93212" name="Line 28"/>
              <p:cNvSpPr>
                <a:spLocks noChangeShapeType="1"/>
              </p:cNvSpPr>
              <p:nvPr/>
            </p:nvSpPr>
            <p:spPr bwMode="auto">
              <a:xfrm>
                <a:off x="5472" y="1008"/>
                <a:ext cx="0" cy="768"/>
              </a:xfrm>
              <a:prstGeom prst="line">
                <a:avLst/>
              </a:prstGeom>
              <a:noFill/>
              <a:ln w="12700">
                <a:solidFill>
                  <a:schemeClr val="tx1"/>
                </a:solidFill>
                <a:round/>
                <a:headEnd type="none" w="sm" len="sm"/>
                <a:tailEnd type="none" w="sm" len="sm"/>
              </a:ln>
              <a:effectLst/>
            </p:spPr>
            <p:txBody>
              <a:bodyPr/>
              <a:lstStyle/>
              <a:p>
                <a:endParaRPr lang="fr-FR"/>
              </a:p>
            </p:txBody>
          </p:sp>
          <p:pic>
            <p:nvPicPr>
              <p:cNvPr id="93213" name="Picture 29" descr="j0278222"/>
              <p:cNvPicPr>
                <a:picLocks noChangeAspect="1" noChangeArrowheads="1"/>
              </p:cNvPicPr>
              <p:nvPr/>
            </p:nvPicPr>
            <p:blipFill>
              <a:blip r:embed="rId3" cstate="print"/>
              <a:srcRect/>
              <a:stretch>
                <a:fillRect/>
              </a:stretch>
            </p:blipFill>
            <p:spPr bwMode="auto">
              <a:xfrm>
                <a:off x="5184" y="816"/>
                <a:ext cx="726" cy="345"/>
              </a:xfrm>
              <a:prstGeom prst="rect">
                <a:avLst/>
              </a:prstGeom>
              <a:noFill/>
            </p:spPr>
          </p:pic>
        </p:grpSp>
        <p:grpSp>
          <p:nvGrpSpPr>
            <p:cNvPr id="10" name="Group 30"/>
            <p:cNvGrpSpPr>
              <a:grpSpLocks/>
            </p:cNvGrpSpPr>
            <p:nvPr/>
          </p:nvGrpSpPr>
          <p:grpSpPr bwMode="auto">
            <a:xfrm>
              <a:off x="4523" y="1776"/>
              <a:ext cx="645" cy="729"/>
              <a:chOff x="5088" y="1776"/>
              <a:chExt cx="726" cy="729"/>
            </a:xfrm>
          </p:grpSpPr>
          <p:sp>
            <p:nvSpPr>
              <p:cNvPr id="93215" name="Line 31"/>
              <p:cNvSpPr>
                <a:spLocks noChangeShapeType="1"/>
              </p:cNvSpPr>
              <p:nvPr/>
            </p:nvSpPr>
            <p:spPr bwMode="auto">
              <a:xfrm>
                <a:off x="5328" y="1776"/>
                <a:ext cx="0" cy="528"/>
              </a:xfrm>
              <a:prstGeom prst="line">
                <a:avLst/>
              </a:prstGeom>
              <a:noFill/>
              <a:ln w="12700">
                <a:solidFill>
                  <a:schemeClr val="tx1"/>
                </a:solidFill>
                <a:round/>
                <a:headEnd type="none" w="sm" len="sm"/>
                <a:tailEnd type="none" w="sm" len="sm"/>
              </a:ln>
              <a:effectLst/>
            </p:spPr>
            <p:txBody>
              <a:bodyPr/>
              <a:lstStyle/>
              <a:p>
                <a:endParaRPr lang="fr-FR"/>
              </a:p>
            </p:txBody>
          </p:sp>
          <p:pic>
            <p:nvPicPr>
              <p:cNvPr id="93216" name="Picture 32" descr="j0278222"/>
              <p:cNvPicPr>
                <a:picLocks noChangeAspect="1" noChangeArrowheads="1"/>
              </p:cNvPicPr>
              <p:nvPr/>
            </p:nvPicPr>
            <p:blipFill>
              <a:blip r:embed="rId3" cstate="print"/>
              <a:srcRect/>
              <a:stretch>
                <a:fillRect/>
              </a:stretch>
            </p:blipFill>
            <p:spPr bwMode="auto">
              <a:xfrm>
                <a:off x="5088" y="2160"/>
                <a:ext cx="726" cy="345"/>
              </a:xfrm>
              <a:prstGeom prst="rect">
                <a:avLst/>
              </a:prstGeom>
              <a:noFill/>
            </p:spPr>
          </p:pic>
        </p:grpSp>
        <p:grpSp>
          <p:nvGrpSpPr>
            <p:cNvPr id="11" name="Group 33"/>
            <p:cNvGrpSpPr>
              <a:grpSpLocks/>
            </p:cNvGrpSpPr>
            <p:nvPr/>
          </p:nvGrpSpPr>
          <p:grpSpPr bwMode="auto">
            <a:xfrm>
              <a:off x="3883" y="1776"/>
              <a:ext cx="645" cy="1641"/>
              <a:chOff x="4368" y="1776"/>
              <a:chExt cx="726" cy="1641"/>
            </a:xfrm>
          </p:grpSpPr>
          <p:sp>
            <p:nvSpPr>
              <p:cNvPr id="93218" name="Line 34"/>
              <p:cNvSpPr>
                <a:spLocks noChangeShapeType="1"/>
              </p:cNvSpPr>
              <p:nvPr/>
            </p:nvSpPr>
            <p:spPr bwMode="auto">
              <a:xfrm>
                <a:off x="4608" y="1776"/>
                <a:ext cx="0" cy="1440"/>
              </a:xfrm>
              <a:prstGeom prst="line">
                <a:avLst/>
              </a:prstGeom>
              <a:noFill/>
              <a:ln w="12700">
                <a:solidFill>
                  <a:schemeClr val="tx1"/>
                </a:solidFill>
                <a:round/>
                <a:headEnd type="none" w="sm" len="sm"/>
                <a:tailEnd type="none" w="sm" len="sm"/>
              </a:ln>
              <a:effectLst/>
            </p:spPr>
            <p:txBody>
              <a:bodyPr/>
              <a:lstStyle/>
              <a:p>
                <a:endParaRPr lang="fr-FR"/>
              </a:p>
            </p:txBody>
          </p:sp>
          <p:pic>
            <p:nvPicPr>
              <p:cNvPr id="93219" name="Picture 35" descr="j0278222"/>
              <p:cNvPicPr>
                <a:picLocks noChangeAspect="1" noChangeArrowheads="1"/>
              </p:cNvPicPr>
              <p:nvPr/>
            </p:nvPicPr>
            <p:blipFill>
              <a:blip r:embed="rId3" cstate="print"/>
              <a:srcRect/>
              <a:stretch>
                <a:fillRect/>
              </a:stretch>
            </p:blipFill>
            <p:spPr bwMode="auto">
              <a:xfrm>
                <a:off x="4368" y="3072"/>
                <a:ext cx="726" cy="345"/>
              </a:xfrm>
              <a:prstGeom prst="rect">
                <a:avLst/>
              </a:prstGeom>
              <a:noFill/>
            </p:spPr>
          </p:pic>
        </p:grpSp>
        <p:grpSp>
          <p:nvGrpSpPr>
            <p:cNvPr id="12" name="Group 36"/>
            <p:cNvGrpSpPr>
              <a:grpSpLocks/>
            </p:cNvGrpSpPr>
            <p:nvPr/>
          </p:nvGrpSpPr>
          <p:grpSpPr bwMode="auto">
            <a:xfrm>
              <a:off x="2603" y="1776"/>
              <a:ext cx="645" cy="777"/>
              <a:chOff x="2928" y="1776"/>
              <a:chExt cx="726" cy="777"/>
            </a:xfrm>
          </p:grpSpPr>
          <p:sp>
            <p:nvSpPr>
              <p:cNvPr id="93221" name="Line 37"/>
              <p:cNvSpPr>
                <a:spLocks noChangeShapeType="1"/>
              </p:cNvSpPr>
              <p:nvPr/>
            </p:nvSpPr>
            <p:spPr bwMode="auto">
              <a:xfrm>
                <a:off x="3216" y="1776"/>
                <a:ext cx="0" cy="528"/>
              </a:xfrm>
              <a:prstGeom prst="line">
                <a:avLst/>
              </a:prstGeom>
              <a:noFill/>
              <a:ln w="12700">
                <a:solidFill>
                  <a:schemeClr val="tx1"/>
                </a:solidFill>
                <a:round/>
                <a:headEnd type="none" w="sm" len="sm"/>
                <a:tailEnd type="none" w="sm" len="sm"/>
              </a:ln>
              <a:effectLst/>
            </p:spPr>
            <p:txBody>
              <a:bodyPr/>
              <a:lstStyle/>
              <a:p>
                <a:endParaRPr lang="fr-FR"/>
              </a:p>
            </p:txBody>
          </p:sp>
          <p:pic>
            <p:nvPicPr>
              <p:cNvPr id="93222" name="Picture 38" descr="j0278222"/>
              <p:cNvPicPr>
                <a:picLocks noChangeAspect="1" noChangeArrowheads="1"/>
              </p:cNvPicPr>
              <p:nvPr/>
            </p:nvPicPr>
            <p:blipFill>
              <a:blip r:embed="rId3" cstate="print"/>
              <a:srcRect/>
              <a:stretch>
                <a:fillRect/>
              </a:stretch>
            </p:blipFill>
            <p:spPr bwMode="auto">
              <a:xfrm>
                <a:off x="2928" y="2208"/>
                <a:ext cx="726" cy="345"/>
              </a:xfrm>
              <a:prstGeom prst="rect">
                <a:avLst/>
              </a:prstGeom>
              <a:noFill/>
            </p:spPr>
          </p:pic>
        </p:grpSp>
        <p:grpSp>
          <p:nvGrpSpPr>
            <p:cNvPr id="13" name="Group 39"/>
            <p:cNvGrpSpPr>
              <a:grpSpLocks/>
            </p:cNvGrpSpPr>
            <p:nvPr/>
          </p:nvGrpSpPr>
          <p:grpSpPr bwMode="auto">
            <a:xfrm>
              <a:off x="1664" y="1776"/>
              <a:ext cx="645" cy="1257"/>
              <a:chOff x="1872" y="1776"/>
              <a:chExt cx="726" cy="1257"/>
            </a:xfrm>
          </p:grpSpPr>
          <p:sp>
            <p:nvSpPr>
              <p:cNvPr id="93224" name="Line 40"/>
              <p:cNvSpPr>
                <a:spLocks noChangeShapeType="1"/>
              </p:cNvSpPr>
              <p:nvPr/>
            </p:nvSpPr>
            <p:spPr bwMode="auto">
              <a:xfrm>
                <a:off x="2064" y="1776"/>
                <a:ext cx="0" cy="1056"/>
              </a:xfrm>
              <a:prstGeom prst="line">
                <a:avLst/>
              </a:prstGeom>
              <a:noFill/>
              <a:ln w="12700">
                <a:solidFill>
                  <a:schemeClr val="tx1"/>
                </a:solidFill>
                <a:round/>
                <a:headEnd type="none" w="sm" len="sm"/>
                <a:tailEnd type="none" w="sm" len="sm"/>
              </a:ln>
              <a:effectLst/>
            </p:spPr>
            <p:txBody>
              <a:bodyPr/>
              <a:lstStyle/>
              <a:p>
                <a:endParaRPr lang="fr-FR"/>
              </a:p>
            </p:txBody>
          </p:sp>
          <p:pic>
            <p:nvPicPr>
              <p:cNvPr id="93225" name="Picture 41" descr="j0278222"/>
              <p:cNvPicPr>
                <a:picLocks noChangeAspect="1" noChangeArrowheads="1"/>
              </p:cNvPicPr>
              <p:nvPr/>
            </p:nvPicPr>
            <p:blipFill>
              <a:blip r:embed="rId3" cstate="print"/>
              <a:srcRect/>
              <a:stretch>
                <a:fillRect/>
              </a:stretch>
            </p:blipFill>
            <p:spPr bwMode="auto">
              <a:xfrm>
                <a:off x="1872" y="2688"/>
                <a:ext cx="726" cy="345"/>
              </a:xfrm>
              <a:prstGeom prst="rect">
                <a:avLst/>
              </a:prstGeom>
              <a:noFill/>
            </p:spPr>
          </p:pic>
        </p:grpSp>
        <p:grpSp>
          <p:nvGrpSpPr>
            <p:cNvPr id="14" name="Group 42"/>
            <p:cNvGrpSpPr>
              <a:grpSpLocks/>
            </p:cNvGrpSpPr>
            <p:nvPr/>
          </p:nvGrpSpPr>
          <p:grpSpPr bwMode="auto">
            <a:xfrm>
              <a:off x="2304" y="1776"/>
              <a:ext cx="645" cy="441"/>
              <a:chOff x="2592" y="1776"/>
              <a:chExt cx="726" cy="441"/>
            </a:xfrm>
          </p:grpSpPr>
          <p:sp>
            <p:nvSpPr>
              <p:cNvPr id="93227" name="Line 43"/>
              <p:cNvSpPr>
                <a:spLocks noChangeShapeType="1"/>
              </p:cNvSpPr>
              <p:nvPr/>
            </p:nvSpPr>
            <p:spPr bwMode="auto">
              <a:xfrm>
                <a:off x="2784" y="1776"/>
                <a:ext cx="0" cy="240"/>
              </a:xfrm>
              <a:prstGeom prst="line">
                <a:avLst/>
              </a:prstGeom>
              <a:noFill/>
              <a:ln w="12700">
                <a:solidFill>
                  <a:schemeClr val="tx1"/>
                </a:solidFill>
                <a:round/>
                <a:headEnd type="none" w="sm" len="sm"/>
                <a:tailEnd type="none" w="sm" len="sm"/>
              </a:ln>
              <a:effectLst/>
            </p:spPr>
            <p:txBody>
              <a:bodyPr/>
              <a:lstStyle/>
              <a:p>
                <a:endParaRPr lang="fr-FR"/>
              </a:p>
            </p:txBody>
          </p:sp>
          <p:pic>
            <p:nvPicPr>
              <p:cNvPr id="93228" name="Picture 44" descr="j0278222"/>
              <p:cNvPicPr>
                <a:picLocks noChangeAspect="1" noChangeArrowheads="1"/>
              </p:cNvPicPr>
              <p:nvPr/>
            </p:nvPicPr>
            <p:blipFill>
              <a:blip r:embed="rId3" cstate="print"/>
              <a:srcRect/>
              <a:stretch>
                <a:fillRect/>
              </a:stretch>
            </p:blipFill>
            <p:spPr bwMode="auto">
              <a:xfrm>
                <a:off x="2592" y="1872"/>
                <a:ext cx="726" cy="345"/>
              </a:xfrm>
              <a:prstGeom prst="rect">
                <a:avLst/>
              </a:prstGeom>
              <a:noFill/>
            </p:spPr>
          </p:pic>
        </p:grpSp>
        <p:grpSp>
          <p:nvGrpSpPr>
            <p:cNvPr id="15" name="Group 45"/>
            <p:cNvGrpSpPr>
              <a:grpSpLocks/>
            </p:cNvGrpSpPr>
            <p:nvPr/>
          </p:nvGrpSpPr>
          <p:grpSpPr bwMode="auto">
            <a:xfrm>
              <a:off x="2859" y="1776"/>
              <a:ext cx="645" cy="537"/>
              <a:chOff x="3216" y="1776"/>
              <a:chExt cx="726" cy="537"/>
            </a:xfrm>
          </p:grpSpPr>
          <p:sp>
            <p:nvSpPr>
              <p:cNvPr id="93230" name="Line 46"/>
              <p:cNvSpPr>
                <a:spLocks noChangeShapeType="1"/>
              </p:cNvSpPr>
              <p:nvPr/>
            </p:nvSpPr>
            <p:spPr bwMode="auto">
              <a:xfrm>
                <a:off x="3360" y="1776"/>
                <a:ext cx="0" cy="288"/>
              </a:xfrm>
              <a:prstGeom prst="line">
                <a:avLst/>
              </a:prstGeom>
              <a:noFill/>
              <a:ln w="12700">
                <a:solidFill>
                  <a:schemeClr val="tx1"/>
                </a:solidFill>
                <a:round/>
                <a:headEnd type="none" w="sm" len="sm"/>
                <a:tailEnd type="none" w="sm" len="sm"/>
              </a:ln>
              <a:effectLst/>
            </p:spPr>
            <p:txBody>
              <a:bodyPr/>
              <a:lstStyle/>
              <a:p>
                <a:endParaRPr lang="fr-FR"/>
              </a:p>
            </p:txBody>
          </p:sp>
          <p:pic>
            <p:nvPicPr>
              <p:cNvPr id="93231" name="Picture 47" descr="j0278222"/>
              <p:cNvPicPr>
                <a:picLocks noChangeAspect="1" noChangeArrowheads="1"/>
              </p:cNvPicPr>
              <p:nvPr/>
            </p:nvPicPr>
            <p:blipFill>
              <a:blip r:embed="rId3" cstate="print"/>
              <a:srcRect/>
              <a:stretch>
                <a:fillRect/>
              </a:stretch>
            </p:blipFill>
            <p:spPr bwMode="auto">
              <a:xfrm>
                <a:off x="3216" y="1968"/>
                <a:ext cx="726" cy="345"/>
              </a:xfrm>
              <a:prstGeom prst="rect">
                <a:avLst/>
              </a:prstGeom>
              <a:noFill/>
            </p:spPr>
          </p:pic>
        </p:grpSp>
        <p:grpSp>
          <p:nvGrpSpPr>
            <p:cNvPr id="16" name="Group 48"/>
            <p:cNvGrpSpPr>
              <a:grpSpLocks/>
            </p:cNvGrpSpPr>
            <p:nvPr/>
          </p:nvGrpSpPr>
          <p:grpSpPr bwMode="auto">
            <a:xfrm>
              <a:off x="1024" y="960"/>
              <a:ext cx="645" cy="816"/>
              <a:chOff x="1152" y="960"/>
              <a:chExt cx="726" cy="816"/>
            </a:xfrm>
          </p:grpSpPr>
          <p:pic>
            <p:nvPicPr>
              <p:cNvPr id="93233" name="Picture 49" descr="j0278222"/>
              <p:cNvPicPr>
                <a:picLocks noChangeAspect="1" noChangeArrowheads="1"/>
              </p:cNvPicPr>
              <p:nvPr/>
            </p:nvPicPr>
            <p:blipFill>
              <a:blip r:embed="rId3" cstate="print"/>
              <a:srcRect/>
              <a:stretch>
                <a:fillRect/>
              </a:stretch>
            </p:blipFill>
            <p:spPr bwMode="auto">
              <a:xfrm>
                <a:off x="1152" y="960"/>
                <a:ext cx="726" cy="345"/>
              </a:xfrm>
              <a:prstGeom prst="rect">
                <a:avLst/>
              </a:prstGeom>
              <a:noFill/>
            </p:spPr>
          </p:pic>
          <p:grpSp>
            <p:nvGrpSpPr>
              <p:cNvPr id="17" name="Group 50"/>
              <p:cNvGrpSpPr>
                <a:grpSpLocks/>
              </p:cNvGrpSpPr>
              <p:nvPr/>
            </p:nvGrpSpPr>
            <p:grpSpPr bwMode="auto">
              <a:xfrm>
                <a:off x="1152" y="960"/>
                <a:ext cx="726" cy="816"/>
                <a:chOff x="1152" y="960"/>
                <a:chExt cx="726" cy="816"/>
              </a:xfrm>
            </p:grpSpPr>
            <p:sp>
              <p:nvSpPr>
                <p:cNvPr id="93235" name="Line 51"/>
                <p:cNvSpPr>
                  <a:spLocks noChangeShapeType="1"/>
                </p:cNvSpPr>
                <p:nvPr/>
              </p:nvSpPr>
              <p:spPr bwMode="auto">
                <a:xfrm flipV="1">
                  <a:off x="1392" y="1200"/>
                  <a:ext cx="0" cy="576"/>
                </a:xfrm>
                <a:prstGeom prst="line">
                  <a:avLst/>
                </a:prstGeom>
                <a:noFill/>
                <a:ln w="12700">
                  <a:solidFill>
                    <a:schemeClr val="tx1"/>
                  </a:solidFill>
                  <a:round/>
                  <a:headEnd type="none" w="sm" len="sm"/>
                  <a:tailEnd type="triangle" w="sm" len="sm"/>
                </a:ln>
                <a:effectLst/>
              </p:spPr>
              <p:txBody>
                <a:bodyPr/>
                <a:lstStyle/>
                <a:p>
                  <a:endParaRPr lang="fr-FR"/>
                </a:p>
              </p:txBody>
            </p:sp>
            <p:pic>
              <p:nvPicPr>
                <p:cNvPr id="93236" name="Picture 52" descr="j0278222"/>
                <p:cNvPicPr>
                  <a:picLocks noChangeAspect="1" noChangeArrowheads="1"/>
                </p:cNvPicPr>
                <p:nvPr/>
              </p:nvPicPr>
              <p:blipFill>
                <a:blip r:embed="rId3" cstate="print"/>
                <a:srcRect/>
                <a:stretch>
                  <a:fillRect/>
                </a:stretch>
              </p:blipFill>
              <p:spPr bwMode="auto">
                <a:xfrm>
                  <a:off x="1152" y="960"/>
                  <a:ext cx="726" cy="345"/>
                </a:xfrm>
                <a:prstGeom prst="rect">
                  <a:avLst/>
                </a:prstGeom>
                <a:noFill/>
              </p:spPr>
            </p:pic>
          </p:grpSp>
        </p:grpSp>
        <p:grpSp>
          <p:nvGrpSpPr>
            <p:cNvPr id="18" name="Group 53"/>
            <p:cNvGrpSpPr>
              <a:grpSpLocks/>
            </p:cNvGrpSpPr>
            <p:nvPr/>
          </p:nvGrpSpPr>
          <p:grpSpPr bwMode="auto">
            <a:xfrm>
              <a:off x="853" y="432"/>
              <a:ext cx="4272" cy="3465"/>
              <a:chOff x="960" y="432"/>
              <a:chExt cx="4806" cy="3465"/>
            </a:xfrm>
          </p:grpSpPr>
          <p:pic>
            <p:nvPicPr>
              <p:cNvPr id="93238" name="Picture 54" descr="j0278222"/>
              <p:cNvPicPr>
                <a:picLocks noChangeAspect="1" noChangeArrowheads="1"/>
              </p:cNvPicPr>
              <p:nvPr/>
            </p:nvPicPr>
            <p:blipFill>
              <a:blip r:embed="rId3" cstate="print"/>
              <a:srcRect/>
              <a:stretch>
                <a:fillRect/>
              </a:stretch>
            </p:blipFill>
            <p:spPr bwMode="auto">
              <a:xfrm>
                <a:off x="1488" y="3408"/>
                <a:ext cx="726" cy="345"/>
              </a:xfrm>
              <a:prstGeom prst="rect">
                <a:avLst/>
              </a:prstGeom>
              <a:noFill/>
            </p:spPr>
          </p:pic>
          <p:pic>
            <p:nvPicPr>
              <p:cNvPr id="93239" name="Picture 55" descr="j0278222"/>
              <p:cNvPicPr>
                <a:picLocks noChangeAspect="1" noChangeArrowheads="1"/>
              </p:cNvPicPr>
              <p:nvPr/>
            </p:nvPicPr>
            <p:blipFill>
              <a:blip r:embed="rId3" cstate="print"/>
              <a:srcRect/>
              <a:stretch>
                <a:fillRect/>
              </a:stretch>
            </p:blipFill>
            <p:spPr bwMode="auto">
              <a:xfrm>
                <a:off x="4464" y="1248"/>
                <a:ext cx="726" cy="345"/>
              </a:xfrm>
              <a:prstGeom prst="rect">
                <a:avLst/>
              </a:prstGeom>
              <a:noFill/>
            </p:spPr>
          </p:pic>
          <p:pic>
            <p:nvPicPr>
              <p:cNvPr id="93240" name="Picture 56" descr="j0278222"/>
              <p:cNvPicPr>
                <a:picLocks noChangeAspect="1" noChangeArrowheads="1"/>
              </p:cNvPicPr>
              <p:nvPr/>
            </p:nvPicPr>
            <p:blipFill>
              <a:blip r:embed="rId3" cstate="print"/>
              <a:srcRect/>
              <a:stretch>
                <a:fillRect/>
              </a:stretch>
            </p:blipFill>
            <p:spPr bwMode="auto">
              <a:xfrm>
                <a:off x="960" y="432"/>
                <a:ext cx="726" cy="345"/>
              </a:xfrm>
              <a:prstGeom prst="rect">
                <a:avLst/>
              </a:prstGeom>
              <a:noFill/>
            </p:spPr>
          </p:pic>
          <p:pic>
            <p:nvPicPr>
              <p:cNvPr id="93241" name="Picture 57" descr="j0278222"/>
              <p:cNvPicPr>
                <a:picLocks noChangeAspect="1" noChangeArrowheads="1"/>
              </p:cNvPicPr>
              <p:nvPr/>
            </p:nvPicPr>
            <p:blipFill>
              <a:blip r:embed="rId3" cstate="print"/>
              <a:srcRect/>
              <a:stretch>
                <a:fillRect/>
              </a:stretch>
            </p:blipFill>
            <p:spPr bwMode="auto">
              <a:xfrm>
                <a:off x="1104" y="2064"/>
                <a:ext cx="726" cy="345"/>
              </a:xfrm>
              <a:prstGeom prst="rect">
                <a:avLst/>
              </a:prstGeom>
              <a:noFill/>
            </p:spPr>
          </p:pic>
          <p:pic>
            <p:nvPicPr>
              <p:cNvPr id="93242" name="Picture 58" descr="j0278222"/>
              <p:cNvPicPr>
                <a:picLocks noChangeAspect="1" noChangeArrowheads="1"/>
              </p:cNvPicPr>
              <p:nvPr/>
            </p:nvPicPr>
            <p:blipFill>
              <a:blip r:embed="rId3" cstate="print"/>
              <a:srcRect/>
              <a:stretch>
                <a:fillRect/>
              </a:stretch>
            </p:blipFill>
            <p:spPr bwMode="auto">
              <a:xfrm>
                <a:off x="3408" y="528"/>
                <a:ext cx="726" cy="345"/>
              </a:xfrm>
              <a:prstGeom prst="rect">
                <a:avLst/>
              </a:prstGeom>
              <a:noFill/>
            </p:spPr>
          </p:pic>
          <p:pic>
            <p:nvPicPr>
              <p:cNvPr id="93243" name="Picture 59" descr="j0278222"/>
              <p:cNvPicPr>
                <a:picLocks noChangeAspect="1" noChangeArrowheads="1"/>
              </p:cNvPicPr>
              <p:nvPr/>
            </p:nvPicPr>
            <p:blipFill>
              <a:blip r:embed="rId3" cstate="print"/>
              <a:srcRect/>
              <a:stretch>
                <a:fillRect/>
              </a:stretch>
            </p:blipFill>
            <p:spPr bwMode="auto">
              <a:xfrm>
                <a:off x="3072" y="3312"/>
                <a:ext cx="726" cy="345"/>
              </a:xfrm>
              <a:prstGeom prst="rect">
                <a:avLst/>
              </a:prstGeom>
              <a:noFill/>
            </p:spPr>
          </p:pic>
          <p:pic>
            <p:nvPicPr>
              <p:cNvPr id="93244" name="Picture 60" descr="j0278222"/>
              <p:cNvPicPr>
                <a:picLocks noChangeAspect="1" noChangeArrowheads="1"/>
              </p:cNvPicPr>
              <p:nvPr/>
            </p:nvPicPr>
            <p:blipFill>
              <a:blip r:embed="rId3" cstate="print"/>
              <a:srcRect/>
              <a:stretch>
                <a:fillRect/>
              </a:stretch>
            </p:blipFill>
            <p:spPr bwMode="auto">
              <a:xfrm>
                <a:off x="5040" y="3552"/>
                <a:ext cx="726" cy="345"/>
              </a:xfrm>
              <a:prstGeom prst="rect">
                <a:avLst/>
              </a:prstGeom>
              <a:noFill/>
            </p:spPr>
          </p:pic>
          <p:pic>
            <p:nvPicPr>
              <p:cNvPr id="93245" name="Picture 61" descr="j0278222"/>
              <p:cNvPicPr>
                <a:picLocks noChangeAspect="1" noChangeArrowheads="1"/>
              </p:cNvPicPr>
              <p:nvPr/>
            </p:nvPicPr>
            <p:blipFill>
              <a:blip r:embed="rId3" cstate="print"/>
              <a:srcRect/>
              <a:stretch>
                <a:fillRect/>
              </a:stretch>
            </p:blipFill>
            <p:spPr bwMode="auto">
              <a:xfrm>
                <a:off x="4368" y="528"/>
                <a:ext cx="726" cy="345"/>
              </a:xfrm>
              <a:prstGeom prst="rect">
                <a:avLst/>
              </a:prstGeom>
              <a:noFill/>
            </p:spPr>
          </p:pic>
          <p:pic>
            <p:nvPicPr>
              <p:cNvPr id="93246" name="Picture 62" descr="j0278222"/>
              <p:cNvPicPr>
                <a:picLocks noChangeAspect="1" noChangeArrowheads="1"/>
              </p:cNvPicPr>
              <p:nvPr/>
            </p:nvPicPr>
            <p:blipFill>
              <a:blip r:embed="rId3" cstate="print"/>
              <a:srcRect/>
              <a:stretch>
                <a:fillRect/>
              </a:stretch>
            </p:blipFill>
            <p:spPr bwMode="auto">
              <a:xfrm>
                <a:off x="2832" y="2784"/>
                <a:ext cx="726" cy="345"/>
              </a:xfrm>
              <a:prstGeom prst="rect">
                <a:avLst/>
              </a:prstGeom>
              <a:noFill/>
            </p:spPr>
          </p:pic>
          <p:pic>
            <p:nvPicPr>
              <p:cNvPr id="93247" name="Picture 63" descr="j0278222"/>
              <p:cNvPicPr>
                <a:picLocks noChangeAspect="1" noChangeArrowheads="1"/>
              </p:cNvPicPr>
              <p:nvPr/>
            </p:nvPicPr>
            <p:blipFill>
              <a:blip r:embed="rId3" cstate="print"/>
              <a:srcRect/>
              <a:stretch>
                <a:fillRect/>
              </a:stretch>
            </p:blipFill>
            <p:spPr bwMode="auto">
              <a:xfrm>
                <a:off x="2736" y="3024"/>
                <a:ext cx="726" cy="345"/>
              </a:xfrm>
              <a:prstGeom prst="rect">
                <a:avLst/>
              </a:prstGeom>
              <a:noFill/>
            </p:spPr>
          </p:pic>
        </p:grpSp>
      </p:grpSp>
      <p:sp>
        <p:nvSpPr>
          <p:cNvPr id="63" name="ZoneTexte 62"/>
          <p:cNvSpPr txBox="1"/>
          <p:nvPr/>
        </p:nvSpPr>
        <p:spPr>
          <a:xfrm>
            <a:off x="0" y="0"/>
            <a:ext cx="3850157" cy="677108"/>
          </a:xfrm>
          <a:prstGeom prst="rect">
            <a:avLst/>
          </a:prstGeom>
          <a:noFill/>
        </p:spPr>
        <p:txBody>
          <a:bodyPr wrap="none" rtlCol="0">
            <a:spAutoFit/>
          </a:bodyPr>
          <a:lstStyle/>
          <a:p>
            <a:r>
              <a:rPr lang="fr-FR" sz="3800" b="1" dirty="0" smtClean="0"/>
              <a:t>Distance </a:t>
            </a:r>
            <a:r>
              <a:rPr lang="fr-FR" sz="3800" b="1" dirty="0" err="1" smtClean="0"/>
              <a:t>sampling</a:t>
            </a:r>
            <a:endParaRPr lang="fr-FR" sz="3800" b="1" dirty="0"/>
          </a:p>
        </p:txBody>
      </p:sp>
      <p:sp>
        <p:nvSpPr>
          <p:cNvPr id="65" name="Rectangle 64"/>
          <p:cNvSpPr/>
          <p:nvPr/>
        </p:nvSpPr>
        <p:spPr>
          <a:xfrm>
            <a:off x="323528" y="5694347"/>
            <a:ext cx="8820472" cy="830997"/>
          </a:xfrm>
          <a:prstGeom prst="rect">
            <a:avLst/>
          </a:prstGeom>
        </p:spPr>
        <p:txBody>
          <a:bodyPr wrap="square">
            <a:spAutoFit/>
          </a:bodyPr>
          <a:lstStyle/>
          <a:p>
            <a:r>
              <a:rPr lang="fr-FR" sz="2400" dirty="0" smtClean="0"/>
              <a:t> parcours  d’une  ligne  de  longueur  donnée  et  observation  </a:t>
            </a:r>
            <a:r>
              <a:rPr lang="fr-FR" sz="2400" b="1" dirty="0" smtClean="0"/>
              <a:t>PERPENDICULAIRE</a:t>
            </a:r>
            <a:r>
              <a:rPr lang="fr-FR" sz="2400" dirty="0" smtClean="0"/>
              <a:t> de  part  et d’autre de la ligne</a:t>
            </a:r>
            <a:endParaRPr lang="fr-FR" sz="2400" dirty="0"/>
          </a:p>
        </p:txBody>
      </p:sp>
    </p:spTree>
    <p:extLst>
      <p:ext uri="{BB962C8B-B14F-4D97-AF65-F5344CB8AC3E}">
        <p14:creationId xmlns:p14="http://schemas.microsoft.com/office/powerpoint/2010/main" val="208441111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1428729" y="928671"/>
            <a:ext cx="6527647" cy="4804585"/>
            <a:chOff x="384" y="180"/>
            <a:chExt cx="4992" cy="3888"/>
          </a:xfrm>
        </p:grpSpPr>
        <p:sp>
          <p:nvSpPr>
            <p:cNvPr id="93189" name="Rectangle 5"/>
            <p:cNvSpPr>
              <a:spLocks noChangeArrowheads="1"/>
            </p:cNvSpPr>
            <p:nvPr/>
          </p:nvSpPr>
          <p:spPr bwMode="auto">
            <a:xfrm>
              <a:off x="384" y="180"/>
              <a:ext cx="4992" cy="3888"/>
            </a:xfrm>
            <a:prstGeom prst="rect">
              <a:avLst/>
            </a:prstGeom>
            <a:solidFill>
              <a:srgbClr val="FFFF66"/>
            </a:solidFill>
            <a:ln w="12700">
              <a:solidFill>
                <a:schemeClr val="tx1"/>
              </a:solidFill>
              <a:miter lim="800000"/>
              <a:headEnd type="none" w="sm" len="sm"/>
              <a:tailEnd type="none" w="sm" len="sm"/>
            </a:ln>
            <a:effectLst/>
          </p:spPr>
          <p:txBody>
            <a:bodyPr wrap="none" anchor="ctr"/>
            <a:lstStyle/>
            <a:p>
              <a:endParaRPr lang="fr-FR" dirty="0"/>
            </a:p>
          </p:txBody>
        </p:sp>
        <p:sp>
          <p:nvSpPr>
            <p:cNvPr id="93190" name="Line 6"/>
            <p:cNvSpPr>
              <a:spLocks noChangeShapeType="1"/>
            </p:cNvSpPr>
            <p:nvPr/>
          </p:nvSpPr>
          <p:spPr bwMode="auto">
            <a:xfrm>
              <a:off x="811" y="1776"/>
              <a:ext cx="4309" cy="0"/>
            </a:xfrm>
            <a:prstGeom prst="line">
              <a:avLst/>
            </a:prstGeom>
            <a:noFill/>
            <a:ln w="38100">
              <a:solidFill>
                <a:schemeClr val="tx1"/>
              </a:solidFill>
              <a:round/>
              <a:headEnd type="none" w="sm" len="sm"/>
              <a:tailEnd type="none" w="sm" len="sm"/>
            </a:ln>
            <a:effectLst/>
          </p:spPr>
          <p:txBody>
            <a:bodyPr/>
            <a:lstStyle/>
            <a:p>
              <a:endParaRPr lang="fr-FR"/>
            </a:p>
          </p:txBody>
        </p:sp>
        <p:sp>
          <p:nvSpPr>
            <p:cNvPr id="93191" name="Text Box 7"/>
            <p:cNvSpPr txBox="1">
              <a:spLocks noChangeArrowheads="1"/>
            </p:cNvSpPr>
            <p:nvPr/>
          </p:nvSpPr>
          <p:spPr bwMode="auto">
            <a:xfrm>
              <a:off x="512" y="2688"/>
              <a:ext cx="1195" cy="616"/>
            </a:xfrm>
            <a:prstGeom prst="rect">
              <a:avLst/>
            </a:prstGeom>
            <a:noFill/>
            <a:ln w="12700">
              <a:noFill/>
              <a:miter lim="800000"/>
              <a:headEnd type="none" w="sm" len="sm"/>
              <a:tailEnd type="none" w="sm" len="sm"/>
            </a:ln>
            <a:effectLst/>
          </p:spPr>
          <p:txBody>
            <a:bodyPr>
              <a:spAutoFit/>
            </a:bodyPr>
            <a:lstStyle/>
            <a:p>
              <a:pPr>
                <a:spcBef>
                  <a:spcPct val="50000"/>
                </a:spcBef>
              </a:pPr>
              <a:r>
                <a:rPr lang="en-US" sz="2400" b="1">
                  <a:solidFill>
                    <a:srgbClr val="FF0000"/>
                  </a:solidFill>
                  <a:latin typeface="Times New Roman" pitchFamily="18" charset="0"/>
                </a:rPr>
                <a:t>Line Transect</a:t>
              </a:r>
            </a:p>
          </p:txBody>
        </p:sp>
        <p:pic>
          <p:nvPicPr>
            <p:cNvPr id="93192" name="Picture 8" descr="BD10707_"/>
            <p:cNvPicPr>
              <a:picLocks noChangeAspect="1" noChangeArrowheads="1"/>
            </p:cNvPicPr>
            <p:nvPr/>
          </p:nvPicPr>
          <p:blipFill>
            <a:blip r:embed="rId2" cstate="print"/>
            <a:srcRect/>
            <a:stretch>
              <a:fillRect/>
            </a:stretch>
          </p:blipFill>
          <p:spPr bwMode="auto">
            <a:xfrm>
              <a:off x="3541" y="1392"/>
              <a:ext cx="407" cy="613"/>
            </a:xfrm>
            <a:prstGeom prst="rect">
              <a:avLst/>
            </a:prstGeom>
            <a:noFill/>
          </p:spPr>
        </p:pic>
        <p:pic>
          <p:nvPicPr>
            <p:cNvPr id="93195" name="Picture 11" descr="j0278222"/>
            <p:cNvPicPr>
              <a:picLocks noChangeAspect="1" noChangeArrowheads="1"/>
            </p:cNvPicPr>
            <p:nvPr/>
          </p:nvPicPr>
          <p:blipFill>
            <a:blip r:embed="rId3" cstate="print"/>
            <a:srcRect/>
            <a:stretch>
              <a:fillRect/>
            </a:stretch>
          </p:blipFill>
          <p:spPr bwMode="auto">
            <a:xfrm>
              <a:off x="2254" y="1968"/>
              <a:ext cx="726" cy="345"/>
            </a:xfrm>
            <a:prstGeom prst="rect">
              <a:avLst/>
            </a:prstGeom>
            <a:noFill/>
          </p:spPr>
        </p:pic>
        <p:pic>
          <p:nvPicPr>
            <p:cNvPr id="93198" name="Picture 14" descr="j0278222"/>
            <p:cNvPicPr>
              <a:picLocks noChangeAspect="1" noChangeArrowheads="1"/>
            </p:cNvPicPr>
            <p:nvPr/>
          </p:nvPicPr>
          <p:blipFill>
            <a:blip r:embed="rId3" cstate="print"/>
            <a:srcRect/>
            <a:stretch>
              <a:fillRect/>
            </a:stretch>
          </p:blipFill>
          <p:spPr bwMode="auto">
            <a:xfrm>
              <a:off x="597" y="1248"/>
              <a:ext cx="646" cy="345"/>
            </a:xfrm>
            <a:prstGeom prst="rect">
              <a:avLst/>
            </a:prstGeom>
            <a:noFill/>
          </p:spPr>
        </p:pic>
        <p:pic>
          <p:nvPicPr>
            <p:cNvPr id="93201" name="Picture 17" descr="j0278222"/>
            <p:cNvPicPr>
              <a:picLocks noChangeAspect="1" noChangeArrowheads="1"/>
            </p:cNvPicPr>
            <p:nvPr/>
          </p:nvPicPr>
          <p:blipFill>
            <a:blip r:embed="rId3" cstate="print"/>
            <a:srcRect/>
            <a:stretch>
              <a:fillRect/>
            </a:stretch>
          </p:blipFill>
          <p:spPr bwMode="auto">
            <a:xfrm>
              <a:off x="3200" y="2448"/>
              <a:ext cx="645" cy="345"/>
            </a:xfrm>
            <a:prstGeom prst="rect">
              <a:avLst/>
            </a:prstGeom>
            <a:noFill/>
          </p:spPr>
        </p:pic>
        <p:pic>
          <p:nvPicPr>
            <p:cNvPr id="93204" name="Picture 20" descr="j0278222"/>
            <p:cNvPicPr>
              <a:picLocks noChangeAspect="1" noChangeArrowheads="1"/>
            </p:cNvPicPr>
            <p:nvPr/>
          </p:nvPicPr>
          <p:blipFill>
            <a:blip r:embed="rId3" cstate="print"/>
            <a:srcRect/>
            <a:stretch>
              <a:fillRect/>
            </a:stretch>
          </p:blipFill>
          <p:spPr bwMode="auto">
            <a:xfrm>
              <a:off x="1920" y="1200"/>
              <a:ext cx="645" cy="345"/>
            </a:xfrm>
            <a:prstGeom prst="rect">
              <a:avLst/>
            </a:prstGeom>
            <a:noFill/>
          </p:spPr>
        </p:pic>
        <p:pic>
          <p:nvPicPr>
            <p:cNvPr id="93207" name="Picture 23" descr="j0278222"/>
            <p:cNvPicPr>
              <a:picLocks noChangeAspect="1" noChangeArrowheads="1"/>
            </p:cNvPicPr>
            <p:nvPr/>
          </p:nvPicPr>
          <p:blipFill>
            <a:blip r:embed="rId3" cstate="print"/>
            <a:srcRect/>
            <a:stretch>
              <a:fillRect/>
            </a:stretch>
          </p:blipFill>
          <p:spPr bwMode="auto">
            <a:xfrm>
              <a:off x="1707" y="720"/>
              <a:ext cx="645" cy="345"/>
            </a:xfrm>
            <a:prstGeom prst="rect">
              <a:avLst/>
            </a:prstGeom>
            <a:noFill/>
          </p:spPr>
        </p:pic>
        <p:grpSp>
          <p:nvGrpSpPr>
            <p:cNvPr id="8" name="Group 24"/>
            <p:cNvGrpSpPr>
              <a:grpSpLocks/>
            </p:cNvGrpSpPr>
            <p:nvPr/>
          </p:nvGrpSpPr>
          <p:grpSpPr bwMode="auto">
            <a:xfrm>
              <a:off x="2859" y="1392"/>
              <a:ext cx="645" cy="384"/>
              <a:chOff x="3216" y="1392"/>
              <a:chExt cx="726" cy="384"/>
            </a:xfrm>
          </p:grpSpPr>
          <p:sp>
            <p:nvSpPr>
              <p:cNvPr id="93209" name="Line 25"/>
              <p:cNvSpPr>
                <a:spLocks noChangeShapeType="1"/>
              </p:cNvSpPr>
              <p:nvPr/>
            </p:nvSpPr>
            <p:spPr bwMode="auto">
              <a:xfrm flipV="1">
                <a:off x="3456" y="1584"/>
                <a:ext cx="0" cy="192"/>
              </a:xfrm>
              <a:prstGeom prst="line">
                <a:avLst/>
              </a:prstGeom>
              <a:noFill/>
              <a:ln w="12700">
                <a:solidFill>
                  <a:schemeClr val="tx1"/>
                </a:solidFill>
                <a:round/>
                <a:headEnd type="none" w="sm" len="sm"/>
                <a:tailEnd type="none" w="sm" len="sm"/>
              </a:ln>
              <a:effectLst/>
            </p:spPr>
            <p:txBody>
              <a:bodyPr/>
              <a:lstStyle/>
              <a:p>
                <a:endParaRPr lang="fr-FR"/>
              </a:p>
            </p:txBody>
          </p:sp>
          <p:pic>
            <p:nvPicPr>
              <p:cNvPr id="93210" name="Picture 26" descr="j0278222"/>
              <p:cNvPicPr>
                <a:picLocks noChangeAspect="1" noChangeArrowheads="1"/>
              </p:cNvPicPr>
              <p:nvPr/>
            </p:nvPicPr>
            <p:blipFill>
              <a:blip r:embed="rId3" cstate="print"/>
              <a:srcRect/>
              <a:stretch>
                <a:fillRect/>
              </a:stretch>
            </p:blipFill>
            <p:spPr bwMode="auto">
              <a:xfrm>
                <a:off x="3216" y="1392"/>
                <a:ext cx="726" cy="345"/>
              </a:xfrm>
              <a:prstGeom prst="rect">
                <a:avLst/>
              </a:prstGeom>
              <a:noFill/>
            </p:spPr>
          </p:pic>
        </p:grpSp>
        <p:grpSp>
          <p:nvGrpSpPr>
            <p:cNvPr id="9" name="Group 27"/>
            <p:cNvGrpSpPr>
              <a:grpSpLocks/>
            </p:cNvGrpSpPr>
            <p:nvPr/>
          </p:nvGrpSpPr>
          <p:grpSpPr bwMode="auto">
            <a:xfrm>
              <a:off x="4608" y="816"/>
              <a:ext cx="645" cy="960"/>
              <a:chOff x="5184" y="816"/>
              <a:chExt cx="726" cy="960"/>
            </a:xfrm>
          </p:grpSpPr>
          <p:sp>
            <p:nvSpPr>
              <p:cNvPr id="93212" name="Line 28"/>
              <p:cNvSpPr>
                <a:spLocks noChangeShapeType="1"/>
              </p:cNvSpPr>
              <p:nvPr/>
            </p:nvSpPr>
            <p:spPr bwMode="auto">
              <a:xfrm>
                <a:off x="5472" y="1008"/>
                <a:ext cx="0" cy="768"/>
              </a:xfrm>
              <a:prstGeom prst="line">
                <a:avLst/>
              </a:prstGeom>
              <a:noFill/>
              <a:ln w="12700">
                <a:solidFill>
                  <a:schemeClr val="tx1"/>
                </a:solidFill>
                <a:round/>
                <a:headEnd type="none" w="sm" len="sm"/>
                <a:tailEnd type="none" w="sm" len="sm"/>
              </a:ln>
              <a:effectLst/>
            </p:spPr>
            <p:txBody>
              <a:bodyPr/>
              <a:lstStyle/>
              <a:p>
                <a:endParaRPr lang="fr-FR"/>
              </a:p>
            </p:txBody>
          </p:sp>
          <p:pic>
            <p:nvPicPr>
              <p:cNvPr id="93213" name="Picture 29" descr="j0278222"/>
              <p:cNvPicPr>
                <a:picLocks noChangeAspect="1" noChangeArrowheads="1"/>
              </p:cNvPicPr>
              <p:nvPr/>
            </p:nvPicPr>
            <p:blipFill>
              <a:blip r:embed="rId3" cstate="print"/>
              <a:srcRect/>
              <a:stretch>
                <a:fillRect/>
              </a:stretch>
            </p:blipFill>
            <p:spPr bwMode="auto">
              <a:xfrm>
                <a:off x="5184" y="816"/>
                <a:ext cx="726" cy="345"/>
              </a:xfrm>
              <a:prstGeom prst="rect">
                <a:avLst/>
              </a:prstGeom>
              <a:noFill/>
            </p:spPr>
          </p:pic>
        </p:grpSp>
        <p:pic>
          <p:nvPicPr>
            <p:cNvPr id="93216" name="Picture 32" descr="j0278222"/>
            <p:cNvPicPr>
              <a:picLocks noChangeAspect="1" noChangeArrowheads="1"/>
            </p:cNvPicPr>
            <p:nvPr/>
          </p:nvPicPr>
          <p:blipFill>
            <a:blip r:embed="rId3" cstate="print"/>
            <a:srcRect/>
            <a:stretch>
              <a:fillRect/>
            </a:stretch>
          </p:blipFill>
          <p:spPr bwMode="auto">
            <a:xfrm>
              <a:off x="4523" y="2160"/>
              <a:ext cx="645" cy="345"/>
            </a:xfrm>
            <a:prstGeom prst="rect">
              <a:avLst/>
            </a:prstGeom>
            <a:noFill/>
          </p:spPr>
        </p:pic>
        <p:pic>
          <p:nvPicPr>
            <p:cNvPr id="93219" name="Picture 35" descr="j0278222"/>
            <p:cNvPicPr>
              <a:picLocks noChangeAspect="1" noChangeArrowheads="1"/>
            </p:cNvPicPr>
            <p:nvPr/>
          </p:nvPicPr>
          <p:blipFill>
            <a:blip r:embed="rId3" cstate="print"/>
            <a:srcRect/>
            <a:stretch>
              <a:fillRect/>
            </a:stretch>
          </p:blipFill>
          <p:spPr bwMode="auto">
            <a:xfrm>
              <a:off x="3883" y="3072"/>
              <a:ext cx="645" cy="345"/>
            </a:xfrm>
            <a:prstGeom prst="rect">
              <a:avLst/>
            </a:prstGeom>
            <a:noFill/>
          </p:spPr>
        </p:pic>
        <p:pic>
          <p:nvPicPr>
            <p:cNvPr id="93222" name="Picture 38" descr="j0278222"/>
            <p:cNvPicPr>
              <a:picLocks noChangeAspect="1" noChangeArrowheads="1"/>
            </p:cNvPicPr>
            <p:nvPr/>
          </p:nvPicPr>
          <p:blipFill>
            <a:blip r:embed="rId3" cstate="print"/>
            <a:srcRect/>
            <a:stretch>
              <a:fillRect/>
            </a:stretch>
          </p:blipFill>
          <p:spPr bwMode="auto">
            <a:xfrm>
              <a:off x="2603" y="2208"/>
              <a:ext cx="645" cy="345"/>
            </a:xfrm>
            <a:prstGeom prst="rect">
              <a:avLst/>
            </a:prstGeom>
            <a:noFill/>
          </p:spPr>
        </p:pic>
        <p:pic>
          <p:nvPicPr>
            <p:cNvPr id="93225" name="Picture 41" descr="j0278222"/>
            <p:cNvPicPr>
              <a:picLocks noChangeAspect="1" noChangeArrowheads="1"/>
            </p:cNvPicPr>
            <p:nvPr/>
          </p:nvPicPr>
          <p:blipFill>
            <a:blip r:embed="rId3" cstate="print"/>
            <a:srcRect/>
            <a:stretch>
              <a:fillRect/>
            </a:stretch>
          </p:blipFill>
          <p:spPr bwMode="auto">
            <a:xfrm>
              <a:off x="1664" y="2688"/>
              <a:ext cx="645" cy="345"/>
            </a:xfrm>
            <a:prstGeom prst="rect">
              <a:avLst/>
            </a:prstGeom>
            <a:noFill/>
          </p:spPr>
        </p:pic>
        <p:pic>
          <p:nvPicPr>
            <p:cNvPr id="93228" name="Picture 44" descr="j0278222"/>
            <p:cNvPicPr>
              <a:picLocks noChangeAspect="1" noChangeArrowheads="1"/>
            </p:cNvPicPr>
            <p:nvPr/>
          </p:nvPicPr>
          <p:blipFill>
            <a:blip r:embed="rId3" cstate="print"/>
            <a:srcRect/>
            <a:stretch>
              <a:fillRect/>
            </a:stretch>
          </p:blipFill>
          <p:spPr bwMode="auto">
            <a:xfrm>
              <a:off x="2304" y="1872"/>
              <a:ext cx="645" cy="345"/>
            </a:xfrm>
            <a:prstGeom prst="rect">
              <a:avLst/>
            </a:prstGeom>
            <a:noFill/>
          </p:spPr>
        </p:pic>
        <p:pic>
          <p:nvPicPr>
            <p:cNvPr id="93231" name="Picture 47" descr="j0278222"/>
            <p:cNvPicPr>
              <a:picLocks noChangeAspect="1" noChangeArrowheads="1"/>
            </p:cNvPicPr>
            <p:nvPr/>
          </p:nvPicPr>
          <p:blipFill>
            <a:blip r:embed="rId3" cstate="print"/>
            <a:srcRect/>
            <a:stretch>
              <a:fillRect/>
            </a:stretch>
          </p:blipFill>
          <p:spPr bwMode="auto">
            <a:xfrm>
              <a:off x="2859" y="1968"/>
              <a:ext cx="645" cy="345"/>
            </a:xfrm>
            <a:prstGeom prst="rect">
              <a:avLst/>
            </a:prstGeom>
            <a:noFill/>
          </p:spPr>
        </p:pic>
        <p:grpSp>
          <p:nvGrpSpPr>
            <p:cNvPr id="16" name="Group 48"/>
            <p:cNvGrpSpPr>
              <a:grpSpLocks/>
            </p:cNvGrpSpPr>
            <p:nvPr/>
          </p:nvGrpSpPr>
          <p:grpSpPr bwMode="auto">
            <a:xfrm>
              <a:off x="1024" y="960"/>
              <a:ext cx="645" cy="345"/>
              <a:chOff x="1152" y="960"/>
              <a:chExt cx="726" cy="345"/>
            </a:xfrm>
          </p:grpSpPr>
          <p:pic>
            <p:nvPicPr>
              <p:cNvPr id="93233" name="Picture 49" descr="j0278222"/>
              <p:cNvPicPr>
                <a:picLocks noChangeAspect="1" noChangeArrowheads="1"/>
              </p:cNvPicPr>
              <p:nvPr/>
            </p:nvPicPr>
            <p:blipFill>
              <a:blip r:embed="rId3" cstate="print"/>
              <a:srcRect/>
              <a:stretch>
                <a:fillRect/>
              </a:stretch>
            </p:blipFill>
            <p:spPr bwMode="auto">
              <a:xfrm>
                <a:off x="1152" y="960"/>
                <a:ext cx="726" cy="345"/>
              </a:xfrm>
              <a:prstGeom prst="rect">
                <a:avLst/>
              </a:prstGeom>
              <a:noFill/>
            </p:spPr>
          </p:pic>
          <p:pic>
            <p:nvPicPr>
              <p:cNvPr id="93236" name="Picture 52" descr="j0278222"/>
              <p:cNvPicPr>
                <a:picLocks noChangeAspect="1" noChangeArrowheads="1"/>
              </p:cNvPicPr>
              <p:nvPr/>
            </p:nvPicPr>
            <p:blipFill>
              <a:blip r:embed="rId3" cstate="print"/>
              <a:srcRect/>
              <a:stretch>
                <a:fillRect/>
              </a:stretch>
            </p:blipFill>
            <p:spPr bwMode="auto">
              <a:xfrm>
                <a:off x="1152" y="960"/>
                <a:ext cx="726" cy="345"/>
              </a:xfrm>
              <a:prstGeom prst="rect">
                <a:avLst/>
              </a:prstGeom>
              <a:noFill/>
            </p:spPr>
          </p:pic>
        </p:grpSp>
        <p:grpSp>
          <p:nvGrpSpPr>
            <p:cNvPr id="18" name="Group 53"/>
            <p:cNvGrpSpPr>
              <a:grpSpLocks/>
            </p:cNvGrpSpPr>
            <p:nvPr/>
          </p:nvGrpSpPr>
          <p:grpSpPr bwMode="auto">
            <a:xfrm>
              <a:off x="853" y="432"/>
              <a:ext cx="4272" cy="3465"/>
              <a:chOff x="960" y="432"/>
              <a:chExt cx="4806" cy="3465"/>
            </a:xfrm>
          </p:grpSpPr>
          <p:pic>
            <p:nvPicPr>
              <p:cNvPr id="93238" name="Picture 54" descr="j0278222"/>
              <p:cNvPicPr>
                <a:picLocks noChangeAspect="1" noChangeArrowheads="1"/>
              </p:cNvPicPr>
              <p:nvPr/>
            </p:nvPicPr>
            <p:blipFill>
              <a:blip r:embed="rId3" cstate="print"/>
              <a:srcRect/>
              <a:stretch>
                <a:fillRect/>
              </a:stretch>
            </p:blipFill>
            <p:spPr bwMode="auto">
              <a:xfrm>
                <a:off x="1488" y="3408"/>
                <a:ext cx="726" cy="345"/>
              </a:xfrm>
              <a:prstGeom prst="rect">
                <a:avLst/>
              </a:prstGeom>
              <a:noFill/>
            </p:spPr>
          </p:pic>
          <p:pic>
            <p:nvPicPr>
              <p:cNvPr id="93239" name="Picture 55" descr="j0278222"/>
              <p:cNvPicPr>
                <a:picLocks noChangeAspect="1" noChangeArrowheads="1"/>
              </p:cNvPicPr>
              <p:nvPr/>
            </p:nvPicPr>
            <p:blipFill>
              <a:blip r:embed="rId3" cstate="print"/>
              <a:srcRect/>
              <a:stretch>
                <a:fillRect/>
              </a:stretch>
            </p:blipFill>
            <p:spPr bwMode="auto">
              <a:xfrm>
                <a:off x="4464" y="1248"/>
                <a:ext cx="726" cy="345"/>
              </a:xfrm>
              <a:prstGeom prst="rect">
                <a:avLst/>
              </a:prstGeom>
              <a:noFill/>
            </p:spPr>
          </p:pic>
          <p:pic>
            <p:nvPicPr>
              <p:cNvPr id="93240" name="Picture 56" descr="j0278222"/>
              <p:cNvPicPr>
                <a:picLocks noChangeAspect="1" noChangeArrowheads="1"/>
              </p:cNvPicPr>
              <p:nvPr/>
            </p:nvPicPr>
            <p:blipFill>
              <a:blip r:embed="rId3" cstate="print"/>
              <a:srcRect/>
              <a:stretch>
                <a:fillRect/>
              </a:stretch>
            </p:blipFill>
            <p:spPr bwMode="auto">
              <a:xfrm>
                <a:off x="960" y="432"/>
                <a:ext cx="726" cy="345"/>
              </a:xfrm>
              <a:prstGeom prst="rect">
                <a:avLst/>
              </a:prstGeom>
              <a:noFill/>
            </p:spPr>
          </p:pic>
          <p:pic>
            <p:nvPicPr>
              <p:cNvPr id="93241" name="Picture 57" descr="j0278222"/>
              <p:cNvPicPr>
                <a:picLocks noChangeAspect="1" noChangeArrowheads="1"/>
              </p:cNvPicPr>
              <p:nvPr/>
            </p:nvPicPr>
            <p:blipFill>
              <a:blip r:embed="rId3" cstate="print"/>
              <a:srcRect/>
              <a:stretch>
                <a:fillRect/>
              </a:stretch>
            </p:blipFill>
            <p:spPr bwMode="auto">
              <a:xfrm>
                <a:off x="1104" y="2064"/>
                <a:ext cx="726" cy="345"/>
              </a:xfrm>
              <a:prstGeom prst="rect">
                <a:avLst/>
              </a:prstGeom>
              <a:noFill/>
            </p:spPr>
          </p:pic>
          <p:pic>
            <p:nvPicPr>
              <p:cNvPr id="93242" name="Picture 58" descr="j0278222"/>
              <p:cNvPicPr>
                <a:picLocks noChangeAspect="1" noChangeArrowheads="1"/>
              </p:cNvPicPr>
              <p:nvPr/>
            </p:nvPicPr>
            <p:blipFill>
              <a:blip r:embed="rId3" cstate="print"/>
              <a:srcRect/>
              <a:stretch>
                <a:fillRect/>
              </a:stretch>
            </p:blipFill>
            <p:spPr bwMode="auto">
              <a:xfrm>
                <a:off x="3408" y="528"/>
                <a:ext cx="726" cy="345"/>
              </a:xfrm>
              <a:prstGeom prst="rect">
                <a:avLst/>
              </a:prstGeom>
              <a:noFill/>
            </p:spPr>
          </p:pic>
          <p:pic>
            <p:nvPicPr>
              <p:cNvPr id="93243" name="Picture 59" descr="j0278222"/>
              <p:cNvPicPr>
                <a:picLocks noChangeAspect="1" noChangeArrowheads="1"/>
              </p:cNvPicPr>
              <p:nvPr/>
            </p:nvPicPr>
            <p:blipFill>
              <a:blip r:embed="rId3" cstate="print"/>
              <a:srcRect/>
              <a:stretch>
                <a:fillRect/>
              </a:stretch>
            </p:blipFill>
            <p:spPr bwMode="auto">
              <a:xfrm>
                <a:off x="3072" y="3312"/>
                <a:ext cx="726" cy="345"/>
              </a:xfrm>
              <a:prstGeom prst="rect">
                <a:avLst/>
              </a:prstGeom>
              <a:noFill/>
            </p:spPr>
          </p:pic>
          <p:pic>
            <p:nvPicPr>
              <p:cNvPr id="93244" name="Picture 60" descr="j0278222"/>
              <p:cNvPicPr>
                <a:picLocks noChangeAspect="1" noChangeArrowheads="1"/>
              </p:cNvPicPr>
              <p:nvPr/>
            </p:nvPicPr>
            <p:blipFill>
              <a:blip r:embed="rId3" cstate="print"/>
              <a:srcRect/>
              <a:stretch>
                <a:fillRect/>
              </a:stretch>
            </p:blipFill>
            <p:spPr bwMode="auto">
              <a:xfrm>
                <a:off x="5040" y="3552"/>
                <a:ext cx="726" cy="345"/>
              </a:xfrm>
              <a:prstGeom prst="rect">
                <a:avLst/>
              </a:prstGeom>
              <a:noFill/>
            </p:spPr>
          </p:pic>
          <p:pic>
            <p:nvPicPr>
              <p:cNvPr id="93245" name="Picture 61" descr="j0278222"/>
              <p:cNvPicPr>
                <a:picLocks noChangeAspect="1" noChangeArrowheads="1"/>
              </p:cNvPicPr>
              <p:nvPr/>
            </p:nvPicPr>
            <p:blipFill>
              <a:blip r:embed="rId3" cstate="print"/>
              <a:srcRect/>
              <a:stretch>
                <a:fillRect/>
              </a:stretch>
            </p:blipFill>
            <p:spPr bwMode="auto">
              <a:xfrm>
                <a:off x="4368" y="528"/>
                <a:ext cx="726" cy="345"/>
              </a:xfrm>
              <a:prstGeom prst="rect">
                <a:avLst/>
              </a:prstGeom>
              <a:noFill/>
            </p:spPr>
          </p:pic>
          <p:pic>
            <p:nvPicPr>
              <p:cNvPr id="93246" name="Picture 62" descr="j0278222"/>
              <p:cNvPicPr>
                <a:picLocks noChangeAspect="1" noChangeArrowheads="1"/>
              </p:cNvPicPr>
              <p:nvPr/>
            </p:nvPicPr>
            <p:blipFill>
              <a:blip r:embed="rId3" cstate="print"/>
              <a:srcRect/>
              <a:stretch>
                <a:fillRect/>
              </a:stretch>
            </p:blipFill>
            <p:spPr bwMode="auto">
              <a:xfrm>
                <a:off x="2832" y="2784"/>
                <a:ext cx="726" cy="345"/>
              </a:xfrm>
              <a:prstGeom prst="rect">
                <a:avLst/>
              </a:prstGeom>
              <a:noFill/>
            </p:spPr>
          </p:pic>
          <p:pic>
            <p:nvPicPr>
              <p:cNvPr id="93247" name="Picture 63" descr="j0278222"/>
              <p:cNvPicPr>
                <a:picLocks noChangeAspect="1" noChangeArrowheads="1"/>
              </p:cNvPicPr>
              <p:nvPr/>
            </p:nvPicPr>
            <p:blipFill>
              <a:blip r:embed="rId3" cstate="print"/>
              <a:srcRect/>
              <a:stretch>
                <a:fillRect/>
              </a:stretch>
            </p:blipFill>
            <p:spPr bwMode="auto">
              <a:xfrm>
                <a:off x="2736" y="3024"/>
                <a:ext cx="726" cy="345"/>
              </a:xfrm>
              <a:prstGeom prst="rect">
                <a:avLst/>
              </a:prstGeom>
              <a:noFill/>
            </p:spPr>
          </p:pic>
        </p:grpSp>
      </p:grpSp>
      <p:sp>
        <p:nvSpPr>
          <p:cNvPr id="63" name="ZoneTexte 62"/>
          <p:cNvSpPr txBox="1"/>
          <p:nvPr/>
        </p:nvSpPr>
        <p:spPr>
          <a:xfrm>
            <a:off x="0" y="0"/>
            <a:ext cx="3850157" cy="677108"/>
          </a:xfrm>
          <a:prstGeom prst="rect">
            <a:avLst/>
          </a:prstGeom>
          <a:noFill/>
        </p:spPr>
        <p:txBody>
          <a:bodyPr wrap="none" rtlCol="0">
            <a:spAutoFit/>
          </a:bodyPr>
          <a:lstStyle/>
          <a:p>
            <a:r>
              <a:rPr lang="fr-FR" sz="3800" b="1" dirty="0" smtClean="0"/>
              <a:t>Distance </a:t>
            </a:r>
            <a:r>
              <a:rPr lang="fr-FR" sz="3800" b="1" dirty="0" err="1" smtClean="0"/>
              <a:t>sampling</a:t>
            </a:r>
            <a:endParaRPr lang="fr-FR" sz="3800" b="1" dirty="0"/>
          </a:p>
        </p:txBody>
      </p:sp>
      <p:sp>
        <p:nvSpPr>
          <p:cNvPr id="65" name="Rectangle 64"/>
          <p:cNvSpPr/>
          <p:nvPr/>
        </p:nvSpPr>
        <p:spPr>
          <a:xfrm>
            <a:off x="323528" y="5694347"/>
            <a:ext cx="8820472" cy="1200329"/>
          </a:xfrm>
          <a:prstGeom prst="rect">
            <a:avLst/>
          </a:prstGeom>
        </p:spPr>
        <p:txBody>
          <a:bodyPr wrap="square">
            <a:spAutoFit/>
          </a:bodyPr>
          <a:lstStyle/>
          <a:p>
            <a:r>
              <a:rPr lang="fr-FR" sz="2400" dirty="0" smtClean="0"/>
              <a:t> parcours  d’une  ligne  de  longueur  donnée  et  observation  </a:t>
            </a:r>
            <a:r>
              <a:rPr lang="fr-FR" sz="2400" b="1" dirty="0" smtClean="0"/>
              <a:t>PERPENDICULAIRE</a:t>
            </a:r>
            <a:r>
              <a:rPr lang="fr-FR" sz="2400" dirty="0" smtClean="0"/>
              <a:t> de  part  et d’autre de la ligne (sinon </a:t>
            </a:r>
            <a:r>
              <a:rPr lang="fr-FR" sz="2400" b="1" dirty="0" smtClean="0"/>
              <a:t>l’angle</a:t>
            </a:r>
            <a:r>
              <a:rPr lang="fr-FR" sz="2400" dirty="0" smtClean="0"/>
              <a:t> </a:t>
            </a:r>
            <a:r>
              <a:rPr lang="el-GR" sz="2400" dirty="0" smtClean="0"/>
              <a:t>α</a:t>
            </a:r>
            <a:r>
              <a:rPr lang="fr-FR" sz="2400" dirty="0" smtClean="0"/>
              <a:t> de première observation doit aussi être mesuré)</a:t>
            </a:r>
            <a:endParaRPr lang="fr-FR" sz="2400" dirty="0"/>
          </a:p>
        </p:txBody>
      </p:sp>
      <p:cxnSp>
        <p:nvCxnSpPr>
          <p:cNvPr id="66" name="Connecteur droit avec flèche 65"/>
          <p:cNvCxnSpPr/>
          <p:nvPr/>
        </p:nvCxnSpPr>
        <p:spPr>
          <a:xfrm flipV="1">
            <a:off x="5940152" y="2060848"/>
            <a:ext cx="1296144" cy="792089"/>
          </a:xfrm>
          <a:prstGeom prst="straightConnector1">
            <a:avLst/>
          </a:prstGeom>
          <a:ln w="25400">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70" name="ZoneTexte 69"/>
          <p:cNvSpPr txBox="1"/>
          <p:nvPr/>
        </p:nvSpPr>
        <p:spPr>
          <a:xfrm>
            <a:off x="6228184" y="2564904"/>
            <a:ext cx="316112" cy="369332"/>
          </a:xfrm>
          <a:prstGeom prst="rect">
            <a:avLst/>
          </a:prstGeom>
          <a:noFill/>
        </p:spPr>
        <p:txBody>
          <a:bodyPr wrap="none" rtlCol="0">
            <a:spAutoFit/>
          </a:bodyPr>
          <a:lstStyle/>
          <a:p>
            <a:r>
              <a:rPr lang="el-GR" dirty="0" smtClean="0">
                <a:solidFill>
                  <a:srgbClr val="00B0F0"/>
                </a:solidFill>
              </a:rPr>
              <a:t>α</a:t>
            </a:r>
            <a:endParaRPr lang="fr-FR" dirty="0">
              <a:solidFill>
                <a:srgbClr val="00B0F0"/>
              </a:solidFill>
            </a:endParaRPr>
          </a:p>
        </p:txBody>
      </p:sp>
      <p:sp>
        <p:nvSpPr>
          <p:cNvPr id="71" name="ZoneTexte 70"/>
          <p:cNvSpPr txBox="1"/>
          <p:nvPr/>
        </p:nvSpPr>
        <p:spPr>
          <a:xfrm>
            <a:off x="7308304" y="2276872"/>
            <a:ext cx="306494" cy="369332"/>
          </a:xfrm>
          <a:prstGeom prst="rect">
            <a:avLst/>
          </a:prstGeom>
          <a:noFill/>
        </p:spPr>
        <p:txBody>
          <a:bodyPr wrap="none" rtlCol="0">
            <a:spAutoFit/>
          </a:bodyPr>
          <a:lstStyle/>
          <a:p>
            <a:r>
              <a:rPr lang="fr-FR" dirty="0" smtClean="0"/>
              <a:t>d</a:t>
            </a:r>
            <a:endParaRPr lang="fr-FR" dirty="0"/>
          </a:p>
        </p:txBody>
      </p:sp>
    </p:spTree>
    <p:extLst>
      <p:ext uri="{BB962C8B-B14F-4D97-AF65-F5344CB8AC3E}">
        <p14:creationId xmlns:p14="http://schemas.microsoft.com/office/powerpoint/2010/main" val="265061137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1285852" y="642918"/>
            <a:ext cx="7346950" cy="5476875"/>
            <a:chOff x="384" y="180"/>
            <a:chExt cx="4992" cy="3888"/>
          </a:xfrm>
        </p:grpSpPr>
        <p:sp>
          <p:nvSpPr>
            <p:cNvPr id="122885" name="Rectangle 5"/>
            <p:cNvSpPr>
              <a:spLocks noChangeArrowheads="1"/>
            </p:cNvSpPr>
            <p:nvPr/>
          </p:nvSpPr>
          <p:spPr bwMode="auto">
            <a:xfrm>
              <a:off x="384" y="180"/>
              <a:ext cx="4992" cy="3888"/>
            </a:xfrm>
            <a:prstGeom prst="rect">
              <a:avLst/>
            </a:prstGeom>
            <a:solidFill>
              <a:srgbClr val="FFFF66"/>
            </a:solidFill>
            <a:ln w="12700">
              <a:solidFill>
                <a:schemeClr val="tx1"/>
              </a:solidFill>
              <a:miter lim="800000"/>
              <a:headEnd type="none" w="sm" len="sm"/>
              <a:tailEnd type="none" w="sm" len="sm"/>
            </a:ln>
            <a:effectLst/>
          </p:spPr>
          <p:txBody>
            <a:bodyPr wrap="none" anchor="ctr"/>
            <a:lstStyle/>
            <a:p>
              <a:endParaRPr lang="fr-FR"/>
            </a:p>
          </p:txBody>
        </p:sp>
        <p:sp>
          <p:nvSpPr>
            <p:cNvPr id="122886" name="Text Box 6"/>
            <p:cNvSpPr txBox="1">
              <a:spLocks noChangeArrowheads="1"/>
            </p:cNvSpPr>
            <p:nvPr/>
          </p:nvSpPr>
          <p:spPr bwMode="auto">
            <a:xfrm>
              <a:off x="512" y="2687"/>
              <a:ext cx="1196" cy="584"/>
            </a:xfrm>
            <a:prstGeom prst="rect">
              <a:avLst/>
            </a:prstGeom>
            <a:noFill/>
            <a:ln w="12700">
              <a:noFill/>
              <a:miter lim="800000"/>
              <a:headEnd type="none" w="sm" len="sm"/>
              <a:tailEnd type="none" w="sm" len="sm"/>
            </a:ln>
            <a:effectLst/>
          </p:spPr>
          <p:txBody>
            <a:bodyPr>
              <a:spAutoFit/>
            </a:bodyPr>
            <a:lstStyle/>
            <a:p>
              <a:pPr>
                <a:spcBef>
                  <a:spcPct val="50000"/>
                </a:spcBef>
              </a:pPr>
              <a:r>
                <a:rPr lang="en-US" sz="2400" b="1">
                  <a:solidFill>
                    <a:srgbClr val="FF0000"/>
                  </a:solidFill>
                  <a:latin typeface="Times New Roman" pitchFamily="18" charset="0"/>
                </a:rPr>
                <a:t>Point Transect</a:t>
              </a:r>
            </a:p>
          </p:txBody>
        </p:sp>
        <p:grpSp>
          <p:nvGrpSpPr>
            <p:cNvPr id="3" name="Group 7"/>
            <p:cNvGrpSpPr>
              <a:grpSpLocks/>
            </p:cNvGrpSpPr>
            <p:nvPr/>
          </p:nvGrpSpPr>
          <p:grpSpPr bwMode="auto">
            <a:xfrm>
              <a:off x="853" y="384"/>
              <a:ext cx="4256" cy="3383"/>
              <a:chOff x="960" y="384"/>
              <a:chExt cx="4788" cy="3383"/>
            </a:xfrm>
          </p:grpSpPr>
          <p:sp>
            <p:nvSpPr>
              <p:cNvPr id="122888" name="Line 8"/>
              <p:cNvSpPr>
                <a:spLocks noChangeShapeType="1"/>
              </p:cNvSpPr>
              <p:nvPr/>
            </p:nvSpPr>
            <p:spPr bwMode="auto">
              <a:xfrm flipV="1">
                <a:off x="1776" y="1872"/>
                <a:ext cx="1344" cy="672"/>
              </a:xfrm>
              <a:prstGeom prst="line">
                <a:avLst/>
              </a:prstGeom>
              <a:noFill/>
              <a:ln w="12700">
                <a:solidFill>
                  <a:schemeClr val="tx1"/>
                </a:solidFill>
                <a:round/>
                <a:headEnd type="none" w="sm" len="sm"/>
                <a:tailEnd type="none" w="sm" len="sm"/>
              </a:ln>
              <a:effectLst/>
            </p:spPr>
            <p:txBody>
              <a:bodyPr/>
              <a:lstStyle/>
              <a:p>
                <a:endParaRPr lang="fr-FR"/>
              </a:p>
            </p:txBody>
          </p:sp>
          <p:sp>
            <p:nvSpPr>
              <p:cNvPr id="122889" name="Line 9"/>
              <p:cNvSpPr>
                <a:spLocks noChangeShapeType="1"/>
              </p:cNvSpPr>
              <p:nvPr/>
            </p:nvSpPr>
            <p:spPr bwMode="auto">
              <a:xfrm>
                <a:off x="2064" y="1824"/>
                <a:ext cx="1056" cy="48"/>
              </a:xfrm>
              <a:prstGeom prst="line">
                <a:avLst/>
              </a:prstGeom>
              <a:noFill/>
              <a:ln w="12700">
                <a:solidFill>
                  <a:schemeClr val="tx1"/>
                </a:solidFill>
                <a:round/>
                <a:headEnd type="none" w="sm" len="sm"/>
                <a:tailEnd type="none" w="sm" len="sm"/>
              </a:ln>
              <a:effectLst/>
            </p:spPr>
            <p:txBody>
              <a:bodyPr/>
              <a:lstStyle/>
              <a:p>
                <a:endParaRPr lang="fr-FR"/>
              </a:p>
            </p:txBody>
          </p:sp>
          <p:sp>
            <p:nvSpPr>
              <p:cNvPr id="122890" name="Line 10"/>
              <p:cNvSpPr>
                <a:spLocks noChangeShapeType="1"/>
              </p:cNvSpPr>
              <p:nvPr/>
            </p:nvSpPr>
            <p:spPr bwMode="auto">
              <a:xfrm>
                <a:off x="2496" y="1008"/>
                <a:ext cx="624" cy="864"/>
              </a:xfrm>
              <a:prstGeom prst="line">
                <a:avLst/>
              </a:prstGeom>
              <a:noFill/>
              <a:ln w="12700">
                <a:solidFill>
                  <a:schemeClr val="tx1"/>
                </a:solidFill>
                <a:round/>
                <a:headEnd type="none" w="sm" len="sm"/>
                <a:tailEnd type="none" w="sm" len="sm"/>
              </a:ln>
              <a:effectLst/>
            </p:spPr>
            <p:txBody>
              <a:bodyPr/>
              <a:lstStyle/>
              <a:p>
                <a:endParaRPr lang="fr-FR"/>
              </a:p>
            </p:txBody>
          </p:sp>
          <p:sp>
            <p:nvSpPr>
              <p:cNvPr id="122891" name="Line 11"/>
              <p:cNvSpPr>
                <a:spLocks noChangeShapeType="1"/>
              </p:cNvSpPr>
              <p:nvPr/>
            </p:nvSpPr>
            <p:spPr bwMode="auto">
              <a:xfrm flipH="1">
                <a:off x="3120" y="576"/>
                <a:ext cx="384" cy="1296"/>
              </a:xfrm>
              <a:prstGeom prst="line">
                <a:avLst/>
              </a:prstGeom>
              <a:noFill/>
              <a:ln w="12700">
                <a:solidFill>
                  <a:schemeClr val="tx1"/>
                </a:solidFill>
                <a:round/>
                <a:headEnd type="none" w="sm" len="sm"/>
                <a:tailEnd type="none" w="sm" len="sm"/>
              </a:ln>
              <a:effectLst/>
            </p:spPr>
            <p:txBody>
              <a:bodyPr/>
              <a:lstStyle/>
              <a:p>
                <a:endParaRPr lang="fr-FR"/>
              </a:p>
            </p:txBody>
          </p:sp>
          <p:sp>
            <p:nvSpPr>
              <p:cNvPr id="122892" name="Line 12"/>
              <p:cNvSpPr>
                <a:spLocks noChangeShapeType="1"/>
              </p:cNvSpPr>
              <p:nvPr/>
            </p:nvSpPr>
            <p:spPr bwMode="auto">
              <a:xfrm flipV="1">
                <a:off x="2880" y="1872"/>
                <a:ext cx="240" cy="672"/>
              </a:xfrm>
              <a:prstGeom prst="line">
                <a:avLst/>
              </a:prstGeom>
              <a:noFill/>
              <a:ln w="12700">
                <a:solidFill>
                  <a:schemeClr val="tx1"/>
                </a:solidFill>
                <a:round/>
                <a:headEnd type="none" w="sm" len="sm"/>
                <a:tailEnd type="none" w="sm" len="sm"/>
              </a:ln>
              <a:effectLst/>
            </p:spPr>
            <p:txBody>
              <a:bodyPr/>
              <a:lstStyle/>
              <a:p>
                <a:endParaRPr lang="fr-FR"/>
              </a:p>
            </p:txBody>
          </p:sp>
          <p:sp>
            <p:nvSpPr>
              <p:cNvPr id="122893" name="Line 13"/>
              <p:cNvSpPr>
                <a:spLocks noChangeShapeType="1"/>
              </p:cNvSpPr>
              <p:nvPr/>
            </p:nvSpPr>
            <p:spPr bwMode="auto">
              <a:xfrm flipH="1" flipV="1">
                <a:off x="3120" y="1872"/>
                <a:ext cx="2112" cy="576"/>
              </a:xfrm>
              <a:prstGeom prst="line">
                <a:avLst/>
              </a:prstGeom>
              <a:noFill/>
              <a:ln w="12700">
                <a:solidFill>
                  <a:schemeClr val="tx1"/>
                </a:solidFill>
                <a:round/>
                <a:headEnd type="none" w="sm" len="sm"/>
                <a:tailEnd type="none" w="sm" len="sm"/>
              </a:ln>
              <a:effectLst/>
            </p:spPr>
            <p:txBody>
              <a:bodyPr/>
              <a:lstStyle/>
              <a:p>
                <a:endParaRPr lang="fr-FR"/>
              </a:p>
            </p:txBody>
          </p:sp>
          <p:sp>
            <p:nvSpPr>
              <p:cNvPr id="122894" name="Line 14"/>
              <p:cNvSpPr>
                <a:spLocks noChangeShapeType="1"/>
              </p:cNvSpPr>
              <p:nvPr/>
            </p:nvSpPr>
            <p:spPr bwMode="auto">
              <a:xfrm>
                <a:off x="1248" y="864"/>
                <a:ext cx="1872" cy="1008"/>
              </a:xfrm>
              <a:prstGeom prst="line">
                <a:avLst/>
              </a:prstGeom>
              <a:noFill/>
              <a:ln w="12700">
                <a:solidFill>
                  <a:schemeClr val="tx1"/>
                </a:solidFill>
                <a:round/>
                <a:headEnd type="none" w="sm" len="sm"/>
                <a:tailEnd type="none" w="sm" len="sm"/>
              </a:ln>
              <a:effectLst/>
            </p:spPr>
            <p:txBody>
              <a:bodyPr/>
              <a:lstStyle/>
              <a:p>
                <a:endParaRPr lang="fr-FR"/>
              </a:p>
            </p:txBody>
          </p:sp>
          <p:pic>
            <p:nvPicPr>
              <p:cNvPr id="122895" name="Picture 15" descr="j0278222"/>
              <p:cNvPicPr>
                <a:picLocks noChangeAspect="1" noChangeArrowheads="1"/>
              </p:cNvPicPr>
              <p:nvPr/>
            </p:nvPicPr>
            <p:blipFill>
              <a:blip r:embed="rId2" cstate="print"/>
              <a:srcRect/>
              <a:stretch>
                <a:fillRect/>
              </a:stretch>
            </p:blipFill>
            <p:spPr bwMode="auto">
              <a:xfrm>
                <a:off x="3456" y="3408"/>
                <a:ext cx="756" cy="359"/>
              </a:xfrm>
              <a:prstGeom prst="rect">
                <a:avLst/>
              </a:prstGeom>
              <a:noFill/>
            </p:spPr>
          </p:pic>
          <p:pic>
            <p:nvPicPr>
              <p:cNvPr id="122896" name="Picture 16" descr="j0278222"/>
              <p:cNvPicPr>
                <a:picLocks noChangeAspect="1" noChangeArrowheads="1"/>
              </p:cNvPicPr>
              <p:nvPr/>
            </p:nvPicPr>
            <p:blipFill>
              <a:blip r:embed="rId2" cstate="print"/>
              <a:srcRect/>
              <a:stretch>
                <a:fillRect/>
              </a:stretch>
            </p:blipFill>
            <p:spPr bwMode="auto">
              <a:xfrm>
                <a:off x="1488" y="2400"/>
                <a:ext cx="756" cy="359"/>
              </a:xfrm>
              <a:prstGeom prst="rect">
                <a:avLst/>
              </a:prstGeom>
              <a:noFill/>
            </p:spPr>
          </p:pic>
          <p:pic>
            <p:nvPicPr>
              <p:cNvPr id="122897" name="Picture 17" descr="j0278222"/>
              <p:cNvPicPr>
                <a:picLocks noChangeAspect="1" noChangeArrowheads="1"/>
              </p:cNvPicPr>
              <p:nvPr/>
            </p:nvPicPr>
            <p:blipFill>
              <a:blip r:embed="rId2" cstate="print"/>
              <a:srcRect/>
              <a:stretch>
                <a:fillRect/>
              </a:stretch>
            </p:blipFill>
            <p:spPr bwMode="auto">
              <a:xfrm>
                <a:off x="2640" y="2400"/>
                <a:ext cx="756" cy="359"/>
              </a:xfrm>
              <a:prstGeom prst="rect">
                <a:avLst/>
              </a:prstGeom>
              <a:noFill/>
            </p:spPr>
          </p:pic>
          <p:pic>
            <p:nvPicPr>
              <p:cNvPr id="122898" name="Picture 18" descr="j0278222"/>
              <p:cNvPicPr>
                <a:picLocks noChangeAspect="1" noChangeArrowheads="1"/>
              </p:cNvPicPr>
              <p:nvPr/>
            </p:nvPicPr>
            <p:blipFill>
              <a:blip r:embed="rId2" cstate="print"/>
              <a:srcRect/>
              <a:stretch>
                <a:fillRect/>
              </a:stretch>
            </p:blipFill>
            <p:spPr bwMode="auto">
              <a:xfrm>
                <a:off x="4992" y="2256"/>
                <a:ext cx="756" cy="359"/>
              </a:xfrm>
              <a:prstGeom prst="rect">
                <a:avLst/>
              </a:prstGeom>
              <a:noFill/>
            </p:spPr>
          </p:pic>
          <p:pic>
            <p:nvPicPr>
              <p:cNvPr id="122899" name="Picture 19" descr="j0278222"/>
              <p:cNvPicPr>
                <a:picLocks noChangeAspect="1" noChangeArrowheads="1"/>
              </p:cNvPicPr>
              <p:nvPr/>
            </p:nvPicPr>
            <p:blipFill>
              <a:blip r:embed="rId2" cstate="print"/>
              <a:srcRect/>
              <a:stretch>
                <a:fillRect/>
              </a:stretch>
            </p:blipFill>
            <p:spPr bwMode="auto">
              <a:xfrm>
                <a:off x="3264" y="1392"/>
                <a:ext cx="756" cy="359"/>
              </a:xfrm>
              <a:prstGeom prst="rect">
                <a:avLst/>
              </a:prstGeom>
              <a:noFill/>
            </p:spPr>
          </p:pic>
          <p:pic>
            <p:nvPicPr>
              <p:cNvPr id="122900" name="Picture 20" descr="j0278222"/>
              <p:cNvPicPr>
                <a:picLocks noChangeAspect="1" noChangeArrowheads="1"/>
              </p:cNvPicPr>
              <p:nvPr/>
            </p:nvPicPr>
            <p:blipFill>
              <a:blip r:embed="rId2" cstate="print"/>
              <a:srcRect/>
              <a:stretch>
                <a:fillRect/>
              </a:stretch>
            </p:blipFill>
            <p:spPr bwMode="auto">
              <a:xfrm>
                <a:off x="2208" y="816"/>
                <a:ext cx="756" cy="359"/>
              </a:xfrm>
              <a:prstGeom prst="rect">
                <a:avLst/>
              </a:prstGeom>
              <a:noFill/>
            </p:spPr>
          </p:pic>
          <p:pic>
            <p:nvPicPr>
              <p:cNvPr id="122901" name="Picture 21" descr="j0278222"/>
              <p:cNvPicPr>
                <a:picLocks noChangeAspect="1" noChangeArrowheads="1"/>
              </p:cNvPicPr>
              <p:nvPr/>
            </p:nvPicPr>
            <p:blipFill>
              <a:blip r:embed="rId2" cstate="print"/>
              <a:srcRect/>
              <a:stretch>
                <a:fillRect/>
              </a:stretch>
            </p:blipFill>
            <p:spPr bwMode="auto">
              <a:xfrm>
                <a:off x="3216" y="384"/>
                <a:ext cx="756" cy="359"/>
              </a:xfrm>
              <a:prstGeom prst="rect">
                <a:avLst/>
              </a:prstGeom>
              <a:noFill/>
            </p:spPr>
          </p:pic>
          <p:pic>
            <p:nvPicPr>
              <p:cNvPr id="122902" name="Picture 22" descr="j0278222"/>
              <p:cNvPicPr>
                <a:picLocks noChangeAspect="1" noChangeArrowheads="1"/>
              </p:cNvPicPr>
              <p:nvPr/>
            </p:nvPicPr>
            <p:blipFill>
              <a:blip r:embed="rId2" cstate="print"/>
              <a:srcRect/>
              <a:stretch>
                <a:fillRect/>
              </a:stretch>
            </p:blipFill>
            <p:spPr bwMode="auto">
              <a:xfrm>
                <a:off x="960" y="672"/>
                <a:ext cx="756" cy="359"/>
              </a:xfrm>
              <a:prstGeom prst="rect">
                <a:avLst/>
              </a:prstGeom>
              <a:noFill/>
            </p:spPr>
          </p:pic>
          <p:pic>
            <p:nvPicPr>
              <p:cNvPr id="122903" name="Picture 23" descr="j0278222"/>
              <p:cNvPicPr>
                <a:picLocks noChangeAspect="1" noChangeArrowheads="1"/>
              </p:cNvPicPr>
              <p:nvPr/>
            </p:nvPicPr>
            <p:blipFill>
              <a:blip r:embed="rId2" cstate="print"/>
              <a:srcRect/>
              <a:stretch>
                <a:fillRect/>
              </a:stretch>
            </p:blipFill>
            <p:spPr bwMode="auto">
              <a:xfrm>
                <a:off x="1728" y="1632"/>
                <a:ext cx="756" cy="359"/>
              </a:xfrm>
              <a:prstGeom prst="rect">
                <a:avLst/>
              </a:prstGeom>
              <a:noFill/>
            </p:spPr>
          </p:pic>
          <p:sp>
            <p:nvSpPr>
              <p:cNvPr id="122904" name="Line 24"/>
              <p:cNvSpPr>
                <a:spLocks noChangeShapeType="1"/>
              </p:cNvSpPr>
              <p:nvPr/>
            </p:nvSpPr>
            <p:spPr bwMode="auto">
              <a:xfrm>
                <a:off x="3120" y="1872"/>
                <a:ext cx="528" cy="1680"/>
              </a:xfrm>
              <a:prstGeom prst="line">
                <a:avLst/>
              </a:prstGeom>
              <a:noFill/>
              <a:ln w="12699">
                <a:solidFill>
                  <a:schemeClr val="tx1"/>
                </a:solidFill>
                <a:round/>
                <a:headEnd type="none" w="sm" len="sm"/>
                <a:tailEnd type="none" w="sm" len="sm"/>
              </a:ln>
              <a:effectLst/>
            </p:spPr>
            <p:txBody>
              <a:bodyPr/>
              <a:lstStyle/>
              <a:p>
                <a:endParaRPr lang="fr-FR"/>
              </a:p>
            </p:txBody>
          </p:sp>
          <p:sp>
            <p:nvSpPr>
              <p:cNvPr id="122905" name="Line 25"/>
              <p:cNvSpPr>
                <a:spLocks noChangeShapeType="1"/>
              </p:cNvSpPr>
              <p:nvPr/>
            </p:nvSpPr>
            <p:spPr bwMode="auto">
              <a:xfrm flipH="1">
                <a:off x="3120" y="1680"/>
                <a:ext cx="288" cy="192"/>
              </a:xfrm>
              <a:prstGeom prst="line">
                <a:avLst/>
              </a:prstGeom>
              <a:noFill/>
              <a:ln w="12699">
                <a:solidFill>
                  <a:schemeClr val="tx1"/>
                </a:solidFill>
                <a:round/>
                <a:headEnd type="none" w="sm" len="sm"/>
                <a:tailEnd type="none" w="sm" len="sm"/>
              </a:ln>
              <a:effectLst/>
            </p:spPr>
            <p:txBody>
              <a:bodyPr/>
              <a:lstStyle/>
              <a:p>
                <a:endParaRPr lang="fr-FR"/>
              </a:p>
            </p:txBody>
          </p:sp>
        </p:grpSp>
        <p:grpSp>
          <p:nvGrpSpPr>
            <p:cNvPr id="4" name="Group 26"/>
            <p:cNvGrpSpPr>
              <a:grpSpLocks/>
            </p:cNvGrpSpPr>
            <p:nvPr/>
          </p:nvGrpSpPr>
          <p:grpSpPr bwMode="auto">
            <a:xfrm>
              <a:off x="939" y="720"/>
              <a:ext cx="4000" cy="2711"/>
              <a:chOff x="1056" y="720"/>
              <a:chExt cx="4500" cy="2711"/>
            </a:xfrm>
          </p:grpSpPr>
          <p:pic>
            <p:nvPicPr>
              <p:cNvPr id="122907" name="Picture 27" descr="j0278222"/>
              <p:cNvPicPr>
                <a:picLocks noChangeAspect="1" noChangeArrowheads="1"/>
              </p:cNvPicPr>
              <p:nvPr/>
            </p:nvPicPr>
            <p:blipFill>
              <a:blip r:embed="rId2" cstate="print"/>
              <a:srcRect/>
              <a:stretch>
                <a:fillRect/>
              </a:stretch>
            </p:blipFill>
            <p:spPr bwMode="auto">
              <a:xfrm>
                <a:off x="3504" y="2352"/>
                <a:ext cx="756" cy="359"/>
              </a:xfrm>
              <a:prstGeom prst="rect">
                <a:avLst/>
              </a:prstGeom>
              <a:noFill/>
            </p:spPr>
          </p:pic>
          <p:pic>
            <p:nvPicPr>
              <p:cNvPr id="122908" name="Picture 28" descr="j0278222"/>
              <p:cNvPicPr>
                <a:picLocks noChangeAspect="1" noChangeArrowheads="1"/>
              </p:cNvPicPr>
              <p:nvPr/>
            </p:nvPicPr>
            <p:blipFill>
              <a:blip r:embed="rId2" cstate="print"/>
              <a:srcRect/>
              <a:stretch>
                <a:fillRect/>
              </a:stretch>
            </p:blipFill>
            <p:spPr bwMode="auto">
              <a:xfrm>
                <a:off x="1056" y="1296"/>
                <a:ext cx="756" cy="359"/>
              </a:xfrm>
              <a:prstGeom prst="rect">
                <a:avLst/>
              </a:prstGeom>
              <a:noFill/>
            </p:spPr>
          </p:pic>
          <p:pic>
            <p:nvPicPr>
              <p:cNvPr id="122909" name="Picture 29" descr="j0278222"/>
              <p:cNvPicPr>
                <a:picLocks noChangeAspect="1" noChangeArrowheads="1"/>
              </p:cNvPicPr>
              <p:nvPr/>
            </p:nvPicPr>
            <p:blipFill>
              <a:blip r:embed="rId2" cstate="print"/>
              <a:srcRect/>
              <a:stretch>
                <a:fillRect/>
              </a:stretch>
            </p:blipFill>
            <p:spPr bwMode="auto">
              <a:xfrm>
                <a:off x="1776" y="3072"/>
                <a:ext cx="756" cy="359"/>
              </a:xfrm>
              <a:prstGeom prst="rect">
                <a:avLst/>
              </a:prstGeom>
              <a:noFill/>
            </p:spPr>
          </p:pic>
          <p:pic>
            <p:nvPicPr>
              <p:cNvPr id="122910" name="Picture 30" descr="j0278222"/>
              <p:cNvPicPr>
                <a:picLocks noChangeAspect="1" noChangeArrowheads="1"/>
              </p:cNvPicPr>
              <p:nvPr/>
            </p:nvPicPr>
            <p:blipFill>
              <a:blip r:embed="rId2" cstate="print"/>
              <a:srcRect/>
              <a:stretch>
                <a:fillRect/>
              </a:stretch>
            </p:blipFill>
            <p:spPr bwMode="auto">
              <a:xfrm>
                <a:off x="4560" y="720"/>
                <a:ext cx="756" cy="359"/>
              </a:xfrm>
              <a:prstGeom prst="rect">
                <a:avLst/>
              </a:prstGeom>
              <a:noFill/>
            </p:spPr>
          </p:pic>
          <p:pic>
            <p:nvPicPr>
              <p:cNvPr id="122911" name="Picture 31" descr="j0278222"/>
              <p:cNvPicPr>
                <a:picLocks noChangeAspect="1" noChangeArrowheads="1"/>
              </p:cNvPicPr>
              <p:nvPr/>
            </p:nvPicPr>
            <p:blipFill>
              <a:blip r:embed="rId2" cstate="print"/>
              <a:srcRect/>
              <a:stretch>
                <a:fillRect/>
              </a:stretch>
            </p:blipFill>
            <p:spPr bwMode="auto">
              <a:xfrm>
                <a:off x="4752" y="2976"/>
                <a:ext cx="756" cy="359"/>
              </a:xfrm>
              <a:prstGeom prst="rect">
                <a:avLst/>
              </a:prstGeom>
              <a:noFill/>
            </p:spPr>
          </p:pic>
          <p:pic>
            <p:nvPicPr>
              <p:cNvPr id="122912" name="Picture 32" descr="j0278222"/>
              <p:cNvPicPr>
                <a:picLocks noChangeAspect="1" noChangeArrowheads="1"/>
              </p:cNvPicPr>
              <p:nvPr/>
            </p:nvPicPr>
            <p:blipFill>
              <a:blip r:embed="rId2" cstate="print"/>
              <a:srcRect/>
              <a:stretch>
                <a:fillRect/>
              </a:stretch>
            </p:blipFill>
            <p:spPr bwMode="auto">
              <a:xfrm>
                <a:off x="4800" y="1248"/>
                <a:ext cx="756" cy="359"/>
              </a:xfrm>
              <a:prstGeom prst="rect">
                <a:avLst/>
              </a:prstGeom>
              <a:noFill/>
            </p:spPr>
          </p:pic>
          <p:pic>
            <p:nvPicPr>
              <p:cNvPr id="122913" name="Picture 33" descr="j0278222"/>
              <p:cNvPicPr>
                <a:picLocks noChangeAspect="1" noChangeArrowheads="1"/>
              </p:cNvPicPr>
              <p:nvPr/>
            </p:nvPicPr>
            <p:blipFill>
              <a:blip r:embed="rId2" cstate="print"/>
              <a:srcRect/>
              <a:stretch>
                <a:fillRect/>
              </a:stretch>
            </p:blipFill>
            <p:spPr bwMode="auto">
              <a:xfrm>
                <a:off x="4416" y="1392"/>
                <a:ext cx="756" cy="359"/>
              </a:xfrm>
              <a:prstGeom prst="rect">
                <a:avLst/>
              </a:prstGeom>
              <a:noFill/>
            </p:spPr>
          </p:pic>
        </p:grpSp>
        <p:pic>
          <p:nvPicPr>
            <p:cNvPr id="122914" name="Picture 34" descr="BD10707_"/>
            <p:cNvPicPr>
              <a:picLocks noChangeAspect="1" noChangeArrowheads="1"/>
            </p:cNvPicPr>
            <p:nvPr/>
          </p:nvPicPr>
          <p:blipFill>
            <a:blip r:embed="rId3" cstate="print"/>
            <a:srcRect/>
            <a:stretch>
              <a:fillRect/>
            </a:stretch>
          </p:blipFill>
          <p:spPr bwMode="auto">
            <a:xfrm>
              <a:off x="2560" y="1584"/>
              <a:ext cx="407" cy="613"/>
            </a:xfrm>
            <a:prstGeom prst="rect">
              <a:avLst/>
            </a:prstGeom>
            <a:noFill/>
          </p:spPr>
        </p:pic>
      </p:grpSp>
      <p:sp>
        <p:nvSpPr>
          <p:cNvPr id="34" name="ZoneTexte 33"/>
          <p:cNvSpPr txBox="1"/>
          <p:nvPr/>
        </p:nvSpPr>
        <p:spPr>
          <a:xfrm>
            <a:off x="0" y="0"/>
            <a:ext cx="3850157" cy="677108"/>
          </a:xfrm>
          <a:prstGeom prst="rect">
            <a:avLst/>
          </a:prstGeom>
          <a:noFill/>
        </p:spPr>
        <p:txBody>
          <a:bodyPr wrap="none" rtlCol="0">
            <a:spAutoFit/>
          </a:bodyPr>
          <a:lstStyle/>
          <a:p>
            <a:r>
              <a:rPr lang="fr-FR" sz="3800" b="1" dirty="0" smtClean="0"/>
              <a:t>Distance </a:t>
            </a:r>
            <a:r>
              <a:rPr lang="fr-FR" sz="3800" b="1" dirty="0" err="1" smtClean="0"/>
              <a:t>sampling</a:t>
            </a:r>
            <a:endParaRPr lang="fr-FR" sz="3800" b="1" dirty="0"/>
          </a:p>
        </p:txBody>
      </p:sp>
      <p:sp>
        <p:nvSpPr>
          <p:cNvPr id="36" name="Rectangle 35"/>
          <p:cNvSpPr/>
          <p:nvPr/>
        </p:nvSpPr>
        <p:spPr>
          <a:xfrm>
            <a:off x="251520" y="5661248"/>
            <a:ext cx="8496944" cy="954107"/>
          </a:xfrm>
          <a:prstGeom prst="rect">
            <a:avLst/>
          </a:prstGeom>
        </p:spPr>
        <p:txBody>
          <a:bodyPr wrap="square">
            <a:spAutoFit/>
          </a:bodyPr>
          <a:lstStyle/>
          <a:p>
            <a:r>
              <a:rPr lang="fr-FR" sz="2800" dirty="0" smtClean="0"/>
              <a:t> observation durant un temps déterminée à partir d’un point fixe </a:t>
            </a:r>
            <a:r>
              <a:rPr lang="fr-FR" sz="2000" dirty="0" smtClean="0"/>
              <a:t>(mieux pour espèces sensibles au dérangement)</a:t>
            </a:r>
            <a:endParaRPr lang="fr-FR" sz="2800" dirty="0"/>
          </a:p>
        </p:txBody>
      </p:sp>
    </p:spTree>
    <p:extLst>
      <p:ext uri="{BB962C8B-B14F-4D97-AF65-F5344CB8AC3E}">
        <p14:creationId xmlns:p14="http://schemas.microsoft.com/office/powerpoint/2010/main" val="296358284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1616100" y="404664"/>
            <a:ext cx="6599238" cy="4117975"/>
            <a:chOff x="864" y="1200"/>
            <a:chExt cx="4157" cy="2594"/>
          </a:xfrm>
        </p:grpSpPr>
        <p:sp>
          <p:nvSpPr>
            <p:cNvPr id="4" name="Rectangle 5"/>
            <p:cNvSpPr>
              <a:spLocks noChangeArrowheads="1"/>
            </p:cNvSpPr>
            <p:nvPr/>
          </p:nvSpPr>
          <p:spPr bwMode="auto">
            <a:xfrm>
              <a:off x="864" y="1200"/>
              <a:ext cx="4157" cy="2594"/>
            </a:xfrm>
            <a:prstGeom prst="rect">
              <a:avLst/>
            </a:prstGeom>
            <a:solidFill>
              <a:srgbClr val="FFFFFF"/>
            </a:solidFill>
            <a:ln w="9525">
              <a:noFill/>
              <a:miter lim="800000"/>
              <a:headEnd/>
              <a:tailEnd/>
            </a:ln>
          </p:spPr>
          <p:txBody>
            <a:bodyPr/>
            <a:lstStyle/>
            <a:p>
              <a:endParaRPr lang="fr-FR"/>
            </a:p>
          </p:txBody>
        </p:sp>
        <p:sp>
          <p:nvSpPr>
            <p:cNvPr id="5" name="Rectangle 6"/>
            <p:cNvSpPr>
              <a:spLocks noChangeArrowheads="1"/>
            </p:cNvSpPr>
            <p:nvPr/>
          </p:nvSpPr>
          <p:spPr bwMode="auto">
            <a:xfrm>
              <a:off x="1569" y="1445"/>
              <a:ext cx="3208" cy="1670"/>
            </a:xfrm>
            <a:prstGeom prst="rect">
              <a:avLst/>
            </a:prstGeom>
            <a:noFill/>
            <a:ln w="0">
              <a:solidFill>
                <a:srgbClr val="000000"/>
              </a:solidFill>
              <a:miter lim="800000"/>
              <a:headEnd/>
              <a:tailEnd/>
            </a:ln>
          </p:spPr>
          <p:txBody>
            <a:bodyPr/>
            <a:lstStyle/>
            <a:p>
              <a:endParaRPr lang="fr-FR"/>
            </a:p>
          </p:txBody>
        </p:sp>
        <p:sp>
          <p:nvSpPr>
            <p:cNvPr id="6" name="Rectangle 7"/>
            <p:cNvSpPr>
              <a:spLocks noChangeArrowheads="1"/>
            </p:cNvSpPr>
            <p:nvPr/>
          </p:nvSpPr>
          <p:spPr bwMode="auto">
            <a:xfrm>
              <a:off x="1555" y="1432"/>
              <a:ext cx="39" cy="26"/>
            </a:xfrm>
            <a:prstGeom prst="rect">
              <a:avLst/>
            </a:prstGeom>
            <a:solidFill>
              <a:srgbClr val="0000FF"/>
            </a:solidFill>
            <a:ln w="9525">
              <a:noFill/>
              <a:miter lim="800000"/>
              <a:headEnd/>
              <a:tailEnd/>
            </a:ln>
          </p:spPr>
          <p:txBody>
            <a:bodyPr/>
            <a:lstStyle/>
            <a:p>
              <a:endParaRPr lang="fr-FR"/>
            </a:p>
          </p:txBody>
        </p:sp>
        <p:sp>
          <p:nvSpPr>
            <p:cNvPr id="7" name="Rectangle 8"/>
            <p:cNvSpPr>
              <a:spLocks noChangeArrowheads="1"/>
            </p:cNvSpPr>
            <p:nvPr/>
          </p:nvSpPr>
          <p:spPr bwMode="auto">
            <a:xfrm>
              <a:off x="1594" y="1432"/>
              <a:ext cx="25" cy="26"/>
            </a:xfrm>
            <a:prstGeom prst="rect">
              <a:avLst/>
            </a:prstGeom>
            <a:solidFill>
              <a:srgbClr val="0000FF"/>
            </a:solidFill>
            <a:ln w="9525">
              <a:noFill/>
              <a:miter lim="800000"/>
              <a:headEnd/>
              <a:tailEnd/>
            </a:ln>
          </p:spPr>
          <p:txBody>
            <a:bodyPr/>
            <a:lstStyle/>
            <a:p>
              <a:endParaRPr lang="fr-FR"/>
            </a:p>
          </p:txBody>
        </p:sp>
        <p:sp>
          <p:nvSpPr>
            <p:cNvPr id="8" name="Rectangle 9"/>
            <p:cNvSpPr>
              <a:spLocks noChangeArrowheads="1"/>
            </p:cNvSpPr>
            <p:nvPr/>
          </p:nvSpPr>
          <p:spPr bwMode="auto">
            <a:xfrm>
              <a:off x="1619" y="1432"/>
              <a:ext cx="25" cy="26"/>
            </a:xfrm>
            <a:prstGeom prst="rect">
              <a:avLst/>
            </a:prstGeom>
            <a:solidFill>
              <a:srgbClr val="0000FF"/>
            </a:solidFill>
            <a:ln w="9525">
              <a:noFill/>
              <a:miter lim="800000"/>
              <a:headEnd/>
              <a:tailEnd/>
            </a:ln>
          </p:spPr>
          <p:txBody>
            <a:bodyPr/>
            <a:lstStyle/>
            <a:p>
              <a:endParaRPr lang="fr-FR"/>
            </a:p>
          </p:txBody>
        </p:sp>
        <p:sp>
          <p:nvSpPr>
            <p:cNvPr id="9" name="Rectangle 10"/>
            <p:cNvSpPr>
              <a:spLocks noChangeArrowheads="1"/>
            </p:cNvSpPr>
            <p:nvPr/>
          </p:nvSpPr>
          <p:spPr bwMode="auto">
            <a:xfrm>
              <a:off x="1644" y="1432"/>
              <a:ext cx="25" cy="26"/>
            </a:xfrm>
            <a:prstGeom prst="rect">
              <a:avLst/>
            </a:prstGeom>
            <a:solidFill>
              <a:srgbClr val="0000FF"/>
            </a:solidFill>
            <a:ln w="9525">
              <a:noFill/>
              <a:miter lim="800000"/>
              <a:headEnd/>
              <a:tailEnd/>
            </a:ln>
          </p:spPr>
          <p:txBody>
            <a:bodyPr/>
            <a:lstStyle/>
            <a:p>
              <a:endParaRPr lang="fr-FR"/>
            </a:p>
          </p:txBody>
        </p:sp>
        <p:sp>
          <p:nvSpPr>
            <p:cNvPr id="10" name="Rectangle 11"/>
            <p:cNvSpPr>
              <a:spLocks noChangeArrowheads="1"/>
            </p:cNvSpPr>
            <p:nvPr/>
          </p:nvSpPr>
          <p:spPr bwMode="auto">
            <a:xfrm>
              <a:off x="1669" y="1432"/>
              <a:ext cx="25" cy="26"/>
            </a:xfrm>
            <a:prstGeom prst="rect">
              <a:avLst/>
            </a:prstGeom>
            <a:solidFill>
              <a:srgbClr val="0000FF"/>
            </a:solidFill>
            <a:ln w="9525">
              <a:noFill/>
              <a:miter lim="800000"/>
              <a:headEnd/>
              <a:tailEnd/>
            </a:ln>
          </p:spPr>
          <p:txBody>
            <a:bodyPr/>
            <a:lstStyle/>
            <a:p>
              <a:endParaRPr lang="fr-FR"/>
            </a:p>
          </p:txBody>
        </p:sp>
        <p:sp>
          <p:nvSpPr>
            <p:cNvPr id="11" name="Rectangle 12"/>
            <p:cNvSpPr>
              <a:spLocks noChangeArrowheads="1"/>
            </p:cNvSpPr>
            <p:nvPr/>
          </p:nvSpPr>
          <p:spPr bwMode="auto">
            <a:xfrm>
              <a:off x="1694" y="1432"/>
              <a:ext cx="26" cy="26"/>
            </a:xfrm>
            <a:prstGeom prst="rect">
              <a:avLst/>
            </a:prstGeom>
            <a:solidFill>
              <a:srgbClr val="0000FF"/>
            </a:solidFill>
            <a:ln w="9525">
              <a:noFill/>
              <a:miter lim="800000"/>
              <a:headEnd/>
              <a:tailEnd/>
            </a:ln>
          </p:spPr>
          <p:txBody>
            <a:bodyPr/>
            <a:lstStyle/>
            <a:p>
              <a:endParaRPr lang="fr-FR"/>
            </a:p>
          </p:txBody>
        </p:sp>
        <p:sp>
          <p:nvSpPr>
            <p:cNvPr id="12" name="Rectangle 13"/>
            <p:cNvSpPr>
              <a:spLocks noChangeArrowheads="1"/>
            </p:cNvSpPr>
            <p:nvPr/>
          </p:nvSpPr>
          <p:spPr bwMode="auto">
            <a:xfrm>
              <a:off x="1720" y="1432"/>
              <a:ext cx="24" cy="26"/>
            </a:xfrm>
            <a:prstGeom prst="rect">
              <a:avLst/>
            </a:prstGeom>
            <a:solidFill>
              <a:srgbClr val="0000FF"/>
            </a:solidFill>
            <a:ln w="9525">
              <a:noFill/>
              <a:miter lim="800000"/>
              <a:headEnd/>
              <a:tailEnd/>
            </a:ln>
          </p:spPr>
          <p:txBody>
            <a:bodyPr/>
            <a:lstStyle/>
            <a:p>
              <a:endParaRPr lang="fr-FR"/>
            </a:p>
          </p:txBody>
        </p:sp>
        <p:sp>
          <p:nvSpPr>
            <p:cNvPr id="13" name="Rectangle 14"/>
            <p:cNvSpPr>
              <a:spLocks noChangeArrowheads="1"/>
            </p:cNvSpPr>
            <p:nvPr/>
          </p:nvSpPr>
          <p:spPr bwMode="auto">
            <a:xfrm>
              <a:off x="1744" y="1432"/>
              <a:ext cx="26" cy="26"/>
            </a:xfrm>
            <a:prstGeom prst="rect">
              <a:avLst/>
            </a:prstGeom>
            <a:solidFill>
              <a:srgbClr val="0000FF"/>
            </a:solidFill>
            <a:ln w="9525">
              <a:noFill/>
              <a:miter lim="800000"/>
              <a:headEnd/>
              <a:tailEnd/>
            </a:ln>
          </p:spPr>
          <p:txBody>
            <a:bodyPr/>
            <a:lstStyle/>
            <a:p>
              <a:endParaRPr lang="fr-FR"/>
            </a:p>
          </p:txBody>
        </p:sp>
        <p:sp>
          <p:nvSpPr>
            <p:cNvPr id="14" name="Rectangle 15"/>
            <p:cNvSpPr>
              <a:spLocks noChangeArrowheads="1"/>
            </p:cNvSpPr>
            <p:nvPr/>
          </p:nvSpPr>
          <p:spPr bwMode="auto">
            <a:xfrm>
              <a:off x="1770" y="1432"/>
              <a:ext cx="25" cy="26"/>
            </a:xfrm>
            <a:prstGeom prst="rect">
              <a:avLst/>
            </a:prstGeom>
            <a:solidFill>
              <a:srgbClr val="0000FF"/>
            </a:solidFill>
            <a:ln w="9525">
              <a:noFill/>
              <a:miter lim="800000"/>
              <a:headEnd/>
              <a:tailEnd/>
            </a:ln>
          </p:spPr>
          <p:txBody>
            <a:bodyPr/>
            <a:lstStyle/>
            <a:p>
              <a:endParaRPr lang="fr-FR"/>
            </a:p>
          </p:txBody>
        </p:sp>
        <p:sp>
          <p:nvSpPr>
            <p:cNvPr id="15" name="Freeform 16"/>
            <p:cNvSpPr>
              <a:spLocks/>
            </p:cNvSpPr>
            <p:nvPr/>
          </p:nvSpPr>
          <p:spPr bwMode="auto">
            <a:xfrm>
              <a:off x="1795" y="1432"/>
              <a:ext cx="39" cy="26"/>
            </a:xfrm>
            <a:custGeom>
              <a:avLst/>
              <a:gdLst/>
              <a:ahLst/>
              <a:cxnLst>
                <a:cxn ang="0">
                  <a:pos x="0" y="0"/>
                </a:cxn>
                <a:cxn ang="0">
                  <a:pos x="78" y="0"/>
                </a:cxn>
                <a:cxn ang="0">
                  <a:pos x="52" y="53"/>
                </a:cxn>
                <a:cxn ang="0">
                  <a:pos x="0" y="53"/>
                </a:cxn>
                <a:cxn ang="0">
                  <a:pos x="0" y="0"/>
                </a:cxn>
              </a:cxnLst>
              <a:rect l="0" t="0" r="r" b="b"/>
              <a:pathLst>
                <a:path w="78" h="53">
                  <a:moveTo>
                    <a:pt x="0" y="0"/>
                  </a:moveTo>
                  <a:lnTo>
                    <a:pt x="78" y="0"/>
                  </a:lnTo>
                  <a:lnTo>
                    <a:pt x="52" y="53"/>
                  </a:lnTo>
                  <a:lnTo>
                    <a:pt x="0" y="53"/>
                  </a:lnTo>
                  <a:lnTo>
                    <a:pt x="0" y="0"/>
                  </a:lnTo>
                  <a:close/>
                </a:path>
              </a:pathLst>
            </a:custGeom>
            <a:solidFill>
              <a:srgbClr val="0000FF"/>
            </a:solidFill>
            <a:ln w="9525">
              <a:noFill/>
              <a:round/>
              <a:headEnd/>
              <a:tailEnd/>
            </a:ln>
          </p:spPr>
          <p:txBody>
            <a:bodyPr/>
            <a:lstStyle/>
            <a:p>
              <a:endParaRPr lang="fr-FR"/>
            </a:p>
          </p:txBody>
        </p:sp>
        <p:sp>
          <p:nvSpPr>
            <p:cNvPr id="16" name="Freeform 17"/>
            <p:cNvSpPr>
              <a:spLocks/>
            </p:cNvSpPr>
            <p:nvPr/>
          </p:nvSpPr>
          <p:spPr bwMode="auto">
            <a:xfrm>
              <a:off x="1807" y="1432"/>
              <a:ext cx="27" cy="1682"/>
            </a:xfrm>
            <a:custGeom>
              <a:avLst/>
              <a:gdLst/>
              <a:ahLst/>
              <a:cxnLst>
                <a:cxn ang="0">
                  <a:pos x="53" y="0"/>
                </a:cxn>
                <a:cxn ang="0">
                  <a:pos x="53" y="3364"/>
                </a:cxn>
                <a:cxn ang="0">
                  <a:pos x="27" y="3364"/>
                </a:cxn>
                <a:cxn ang="0">
                  <a:pos x="0" y="3364"/>
                </a:cxn>
                <a:cxn ang="0">
                  <a:pos x="0" y="26"/>
                </a:cxn>
                <a:cxn ang="0">
                  <a:pos x="53" y="0"/>
                </a:cxn>
              </a:cxnLst>
              <a:rect l="0" t="0" r="r" b="b"/>
              <a:pathLst>
                <a:path w="53" h="3364">
                  <a:moveTo>
                    <a:pt x="53" y="0"/>
                  </a:moveTo>
                  <a:lnTo>
                    <a:pt x="53" y="3364"/>
                  </a:lnTo>
                  <a:lnTo>
                    <a:pt x="27" y="3364"/>
                  </a:lnTo>
                  <a:lnTo>
                    <a:pt x="0" y="3364"/>
                  </a:lnTo>
                  <a:lnTo>
                    <a:pt x="0" y="26"/>
                  </a:lnTo>
                  <a:lnTo>
                    <a:pt x="53" y="0"/>
                  </a:lnTo>
                  <a:close/>
                </a:path>
              </a:pathLst>
            </a:custGeom>
            <a:solidFill>
              <a:srgbClr val="0000FF"/>
            </a:solidFill>
            <a:ln w="9525">
              <a:noFill/>
              <a:round/>
              <a:headEnd/>
              <a:tailEnd/>
            </a:ln>
          </p:spPr>
          <p:txBody>
            <a:bodyPr/>
            <a:lstStyle/>
            <a:p>
              <a:endParaRPr lang="fr-FR"/>
            </a:p>
          </p:txBody>
        </p:sp>
        <p:sp>
          <p:nvSpPr>
            <p:cNvPr id="17" name="Freeform 18"/>
            <p:cNvSpPr>
              <a:spLocks/>
            </p:cNvSpPr>
            <p:nvPr/>
          </p:nvSpPr>
          <p:spPr bwMode="auto">
            <a:xfrm>
              <a:off x="1807" y="3114"/>
              <a:ext cx="27" cy="1"/>
            </a:xfrm>
            <a:custGeom>
              <a:avLst/>
              <a:gdLst/>
              <a:ahLst/>
              <a:cxnLst>
                <a:cxn ang="0">
                  <a:pos x="27" y="0"/>
                </a:cxn>
                <a:cxn ang="0">
                  <a:pos x="53" y="0"/>
                </a:cxn>
                <a:cxn ang="0">
                  <a:pos x="0" y="0"/>
                </a:cxn>
                <a:cxn ang="0">
                  <a:pos x="27" y="0"/>
                </a:cxn>
              </a:cxnLst>
              <a:rect l="0" t="0" r="r" b="b"/>
              <a:pathLst>
                <a:path w="53">
                  <a:moveTo>
                    <a:pt x="27" y="0"/>
                  </a:moveTo>
                  <a:lnTo>
                    <a:pt x="53" y="0"/>
                  </a:lnTo>
                  <a:lnTo>
                    <a:pt x="0" y="0"/>
                  </a:lnTo>
                  <a:lnTo>
                    <a:pt x="27" y="0"/>
                  </a:lnTo>
                  <a:close/>
                </a:path>
              </a:pathLst>
            </a:custGeom>
            <a:solidFill>
              <a:srgbClr val="0000FF"/>
            </a:solidFill>
            <a:ln w="9525">
              <a:noFill/>
              <a:round/>
              <a:headEnd/>
              <a:tailEnd/>
            </a:ln>
          </p:spPr>
          <p:txBody>
            <a:bodyPr/>
            <a:lstStyle/>
            <a:p>
              <a:endParaRPr lang="fr-FR"/>
            </a:p>
          </p:txBody>
        </p:sp>
        <p:sp>
          <p:nvSpPr>
            <p:cNvPr id="18" name="Freeform 19"/>
            <p:cNvSpPr>
              <a:spLocks/>
            </p:cNvSpPr>
            <p:nvPr/>
          </p:nvSpPr>
          <p:spPr bwMode="auto">
            <a:xfrm>
              <a:off x="1807" y="1765"/>
              <a:ext cx="27" cy="1349"/>
            </a:xfrm>
            <a:custGeom>
              <a:avLst/>
              <a:gdLst/>
              <a:ahLst/>
              <a:cxnLst>
                <a:cxn ang="0">
                  <a:pos x="0" y="2698"/>
                </a:cxn>
                <a:cxn ang="0">
                  <a:pos x="0" y="0"/>
                </a:cxn>
                <a:cxn ang="0">
                  <a:pos x="53" y="27"/>
                </a:cxn>
                <a:cxn ang="0">
                  <a:pos x="53" y="2698"/>
                </a:cxn>
                <a:cxn ang="0">
                  <a:pos x="27" y="2698"/>
                </a:cxn>
                <a:cxn ang="0">
                  <a:pos x="0" y="2698"/>
                </a:cxn>
              </a:cxnLst>
              <a:rect l="0" t="0" r="r" b="b"/>
              <a:pathLst>
                <a:path w="53" h="2698">
                  <a:moveTo>
                    <a:pt x="0" y="2698"/>
                  </a:moveTo>
                  <a:lnTo>
                    <a:pt x="0" y="0"/>
                  </a:lnTo>
                  <a:lnTo>
                    <a:pt x="53" y="27"/>
                  </a:lnTo>
                  <a:lnTo>
                    <a:pt x="53" y="2698"/>
                  </a:lnTo>
                  <a:lnTo>
                    <a:pt x="27" y="2698"/>
                  </a:lnTo>
                  <a:lnTo>
                    <a:pt x="0" y="2698"/>
                  </a:lnTo>
                  <a:close/>
                </a:path>
              </a:pathLst>
            </a:custGeom>
            <a:solidFill>
              <a:srgbClr val="0000FF"/>
            </a:solidFill>
            <a:ln w="9525">
              <a:noFill/>
              <a:round/>
              <a:headEnd/>
              <a:tailEnd/>
            </a:ln>
          </p:spPr>
          <p:txBody>
            <a:bodyPr/>
            <a:lstStyle/>
            <a:p>
              <a:endParaRPr lang="fr-FR"/>
            </a:p>
          </p:txBody>
        </p:sp>
        <p:sp>
          <p:nvSpPr>
            <p:cNvPr id="19" name="Freeform 20"/>
            <p:cNvSpPr>
              <a:spLocks/>
            </p:cNvSpPr>
            <p:nvPr/>
          </p:nvSpPr>
          <p:spPr bwMode="auto">
            <a:xfrm>
              <a:off x="1807" y="1765"/>
              <a:ext cx="38" cy="27"/>
            </a:xfrm>
            <a:custGeom>
              <a:avLst/>
              <a:gdLst/>
              <a:ahLst/>
              <a:cxnLst>
                <a:cxn ang="0">
                  <a:pos x="0" y="0"/>
                </a:cxn>
                <a:cxn ang="0">
                  <a:pos x="76" y="0"/>
                </a:cxn>
                <a:cxn ang="0">
                  <a:pos x="76" y="53"/>
                </a:cxn>
                <a:cxn ang="0">
                  <a:pos x="27" y="53"/>
                </a:cxn>
                <a:cxn ang="0">
                  <a:pos x="0" y="0"/>
                </a:cxn>
              </a:cxnLst>
              <a:rect l="0" t="0" r="r" b="b"/>
              <a:pathLst>
                <a:path w="76" h="53">
                  <a:moveTo>
                    <a:pt x="0" y="0"/>
                  </a:moveTo>
                  <a:lnTo>
                    <a:pt x="76" y="0"/>
                  </a:lnTo>
                  <a:lnTo>
                    <a:pt x="76" y="53"/>
                  </a:lnTo>
                  <a:lnTo>
                    <a:pt x="27" y="53"/>
                  </a:lnTo>
                  <a:lnTo>
                    <a:pt x="0" y="0"/>
                  </a:lnTo>
                  <a:close/>
                </a:path>
              </a:pathLst>
            </a:custGeom>
            <a:solidFill>
              <a:srgbClr val="0000FF"/>
            </a:solidFill>
            <a:ln w="9525">
              <a:noFill/>
              <a:round/>
              <a:headEnd/>
              <a:tailEnd/>
            </a:ln>
          </p:spPr>
          <p:txBody>
            <a:bodyPr/>
            <a:lstStyle/>
            <a:p>
              <a:endParaRPr lang="fr-FR"/>
            </a:p>
          </p:txBody>
        </p:sp>
        <p:sp>
          <p:nvSpPr>
            <p:cNvPr id="20" name="Rectangle 21"/>
            <p:cNvSpPr>
              <a:spLocks noChangeArrowheads="1"/>
            </p:cNvSpPr>
            <p:nvPr/>
          </p:nvSpPr>
          <p:spPr bwMode="auto">
            <a:xfrm>
              <a:off x="1845" y="1765"/>
              <a:ext cx="26" cy="27"/>
            </a:xfrm>
            <a:prstGeom prst="rect">
              <a:avLst/>
            </a:prstGeom>
            <a:solidFill>
              <a:srgbClr val="0000FF"/>
            </a:solidFill>
            <a:ln w="9525">
              <a:noFill/>
              <a:miter lim="800000"/>
              <a:headEnd/>
              <a:tailEnd/>
            </a:ln>
          </p:spPr>
          <p:txBody>
            <a:bodyPr/>
            <a:lstStyle/>
            <a:p>
              <a:endParaRPr lang="fr-FR"/>
            </a:p>
          </p:txBody>
        </p:sp>
        <p:sp>
          <p:nvSpPr>
            <p:cNvPr id="21" name="Rectangle 22"/>
            <p:cNvSpPr>
              <a:spLocks noChangeArrowheads="1"/>
            </p:cNvSpPr>
            <p:nvPr/>
          </p:nvSpPr>
          <p:spPr bwMode="auto">
            <a:xfrm>
              <a:off x="1871" y="1765"/>
              <a:ext cx="24" cy="27"/>
            </a:xfrm>
            <a:prstGeom prst="rect">
              <a:avLst/>
            </a:prstGeom>
            <a:solidFill>
              <a:srgbClr val="0000FF"/>
            </a:solidFill>
            <a:ln w="9525">
              <a:noFill/>
              <a:miter lim="800000"/>
              <a:headEnd/>
              <a:tailEnd/>
            </a:ln>
          </p:spPr>
          <p:txBody>
            <a:bodyPr/>
            <a:lstStyle/>
            <a:p>
              <a:endParaRPr lang="fr-FR"/>
            </a:p>
          </p:txBody>
        </p:sp>
        <p:sp>
          <p:nvSpPr>
            <p:cNvPr id="22" name="Rectangle 23"/>
            <p:cNvSpPr>
              <a:spLocks noChangeArrowheads="1"/>
            </p:cNvSpPr>
            <p:nvPr/>
          </p:nvSpPr>
          <p:spPr bwMode="auto">
            <a:xfrm>
              <a:off x="1895" y="1765"/>
              <a:ext cx="26" cy="27"/>
            </a:xfrm>
            <a:prstGeom prst="rect">
              <a:avLst/>
            </a:prstGeom>
            <a:solidFill>
              <a:srgbClr val="0000FF"/>
            </a:solidFill>
            <a:ln w="9525">
              <a:noFill/>
              <a:miter lim="800000"/>
              <a:headEnd/>
              <a:tailEnd/>
            </a:ln>
          </p:spPr>
          <p:txBody>
            <a:bodyPr/>
            <a:lstStyle/>
            <a:p>
              <a:endParaRPr lang="fr-FR"/>
            </a:p>
          </p:txBody>
        </p:sp>
        <p:sp>
          <p:nvSpPr>
            <p:cNvPr id="23" name="Rectangle 24"/>
            <p:cNvSpPr>
              <a:spLocks noChangeArrowheads="1"/>
            </p:cNvSpPr>
            <p:nvPr/>
          </p:nvSpPr>
          <p:spPr bwMode="auto">
            <a:xfrm>
              <a:off x="1921" y="1765"/>
              <a:ext cx="25" cy="27"/>
            </a:xfrm>
            <a:prstGeom prst="rect">
              <a:avLst/>
            </a:prstGeom>
            <a:solidFill>
              <a:srgbClr val="0000FF"/>
            </a:solidFill>
            <a:ln w="9525">
              <a:noFill/>
              <a:miter lim="800000"/>
              <a:headEnd/>
              <a:tailEnd/>
            </a:ln>
          </p:spPr>
          <p:txBody>
            <a:bodyPr/>
            <a:lstStyle/>
            <a:p>
              <a:endParaRPr lang="fr-FR"/>
            </a:p>
          </p:txBody>
        </p:sp>
        <p:sp>
          <p:nvSpPr>
            <p:cNvPr id="24" name="Rectangle 25"/>
            <p:cNvSpPr>
              <a:spLocks noChangeArrowheads="1"/>
            </p:cNvSpPr>
            <p:nvPr/>
          </p:nvSpPr>
          <p:spPr bwMode="auto">
            <a:xfrm>
              <a:off x="1946" y="1765"/>
              <a:ext cx="25" cy="27"/>
            </a:xfrm>
            <a:prstGeom prst="rect">
              <a:avLst/>
            </a:prstGeom>
            <a:solidFill>
              <a:srgbClr val="0000FF"/>
            </a:solidFill>
            <a:ln w="9525">
              <a:noFill/>
              <a:miter lim="800000"/>
              <a:headEnd/>
              <a:tailEnd/>
            </a:ln>
          </p:spPr>
          <p:txBody>
            <a:bodyPr/>
            <a:lstStyle/>
            <a:p>
              <a:endParaRPr lang="fr-FR"/>
            </a:p>
          </p:txBody>
        </p:sp>
        <p:sp>
          <p:nvSpPr>
            <p:cNvPr id="25" name="Rectangle 26"/>
            <p:cNvSpPr>
              <a:spLocks noChangeArrowheads="1"/>
            </p:cNvSpPr>
            <p:nvPr/>
          </p:nvSpPr>
          <p:spPr bwMode="auto">
            <a:xfrm>
              <a:off x="1971" y="1765"/>
              <a:ext cx="25" cy="27"/>
            </a:xfrm>
            <a:prstGeom prst="rect">
              <a:avLst/>
            </a:prstGeom>
            <a:solidFill>
              <a:srgbClr val="0000FF"/>
            </a:solidFill>
            <a:ln w="9525">
              <a:noFill/>
              <a:miter lim="800000"/>
              <a:headEnd/>
              <a:tailEnd/>
            </a:ln>
          </p:spPr>
          <p:txBody>
            <a:bodyPr/>
            <a:lstStyle/>
            <a:p>
              <a:endParaRPr lang="fr-FR"/>
            </a:p>
          </p:txBody>
        </p:sp>
        <p:sp>
          <p:nvSpPr>
            <p:cNvPr id="26" name="Rectangle 27"/>
            <p:cNvSpPr>
              <a:spLocks noChangeArrowheads="1"/>
            </p:cNvSpPr>
            <p:nvPr/>
          </p:nvSpPr>
          <p:spPr bwMode="auto">
            <a:xfrm>
              <a:off x="1996" y="1765"/>
              <a:ext cx="26" cy="27"/>
            </a:xfrm>
            <a:prstGeom prst="rect">
              <a:avLst/>
            </a:prstGeom>
            <a:solidFill>
              <a:srgbClr val="0000FF"/>
            </a:solidFill>
            <a:ln w="9525">
              <a:noFill/>
              <a:miter lim="800000"/>
              <a:headEnd/>
              <a:tailEnd/>
            </a:ln>
          </p:spPr>
          <p:txBody>
            <a:bodyPr/>
            <a:lstStyle/>
            <a:p>
              <a:endParaRPr lang="fr-FR"/>
            </a:p>
          </p:txBody>
        </p:sp>
        <p:sp>
          <p:nvSpPr>
            <p:cNvPr id="27" name="Rectangle 28"/>
            <p:cNvSpPr>
              <a:spLocks noChangeArrowheads="1"/>
            </p:cNvSpPr>
            <p:nvPr/>
          </p:nvSpPr>
          <p:spPr bwMode="auto">
            <a:xfrm>
              <a:off x="2022" y="1765"/>
              <a:ext cx="24" cy="27"/>
            </a:xfrm>
            <a:prstGeom prst="rect">
              <a:avLst/>
            </a:prstGeom>
            <a:solidFill>
              <a:srgbClr val="0000FF"/>
            </a:solidFill>
            <a:ln w="9525">
              <a:noFill/>
              <a:miter lim="800000"/>
              <a:headEnd/>
              <a:tailEnd/>
            </a:ln>
          </p:spPr>
          <p:txBody>
            <a:bodyPr/>
            <a:lstStyle/>
            <a:p>
              <a:endParaRPr lang="fr-FR"/>
            </a:p>
          </p:txBody>
        </p:sp>
        <p:sp>
          <p:nvSpPr>
            <p:cNvPr id="28" name="Freeform 29"/>
            <p:cNvSpPr>
              <a:spLocks/>
            </p:cNvSpPr>
            <p:nvPr/>
          </p:nvSpPr>
          <p:spPr bwMode="auto">
            <a:xfrm>
              <a:off x="2046" y="1765"/>
              <a:ext cx="39" cy="27"/>
            </a:xfrm>
            <a:custGeom>
              <a:avLst/>
              <a:gdLst/>
              <a:ahLst/>
              <a:cxnLst>
                <a:cxn ang="0">
                  <a:pos x="0" y="0"/>
                </a:cxn>
                <a:cxn ang="0">
                  <a:pos x="78" y="0"/>
                </a:cxn>
                <a:cxn ang="0">
                  <a:pos x="51" y="53"/>
                </a:cxn>
                <a:cxn ang="0">
                  <a:pos x="0" y="53"/>
                </a:cxn>
                <a:cxn ang="0">
                  <a:pos x="0" y="0"/>
                </a:cxn>
              </a:cxnLst>
              <a:rect l="0" t="0" r="r" b="b"/>
              <a:pathLst>
                <a:path w="78" h="53">
                  <a:moveTo>
                    <a:pt x="0" y="0"/>
                  </a:moveTo>
                  <a:lnTo>
                    <a:pt x="78" y="0"/>
                  </a:lnTo>
                  <a:lnTo>
                    <a:pt x="51" y="53"/>
                  </a:lnTo>
                  <a:lnTo>
                    <a:pt x="0" y="53"/>
                  </a:lnTo>
                  <a:lnTo>
                    <a:pt x="0" y="0"/>
                  </a:lnTo>
                  <a:close/>
                </a:path>
              </a:pathLst>
            </a:custGeom>
            <a:solidFill>
              <a:srgbClr val="0000FF"/>
            </a:solidFill>
            <a:ln w="9525">
              <a:noFill/>
              <a:round/>
              <a:headEnd/>
              <a:tailEnd/>
            </a:ln>
          </p:spPr>
          <p:txBody>
            <a:bodyPr/>
            <a:lstStyle/>
            <a:p>
              <a:endParaRPr lang="fr-FR"/>
            </a:p>
          </p:txBody>
        </p:sp>
        <p:sp>
          <p:nvSpPr>
            <p:cNvPr id="29" name="Freeform 30"/>
            <p:cNvSpPr>
              <a:spLocks/>
            </p:cNvSpPr>
            <p:nvPr/>
          </p:nvSpPr>
          <p:spPr bwMode="auto">
            <a:xfrm>
              <a:off x="2059" y="1765"/>
              <a:ext cx="26" cy="1349"/>
            </a:xfrm>
            <a:custGeom>
              <a:avLst/>
              <a:gdLst/>
              <a:ahLst/>
              <a:cxnLst>
                <a:cxn ang="0">
                  <a:pos x="54" y="0"/>
                </a:cxn>
                <a:cxn ang="0">
                  <a:pos x="54" y="2698"/>
                </a:cxn>
                <a:cxn ang="0">
                  <a:pos x="27" y="2698"/>
                </a:cxn>
                <a:cxn ang="0">
                  <a:pos x="0" y="2698"/>
                </a:cxn>
                <a:cxn ang="0">
                  <a:pos x="0" y="27"/>
                </a:cxn>
                <a:cxn ang="0">
                  <a:pos x="54" y="0"/>
                </a:cxn>
              </a:cxnLst>
              <a:rect l="0" t="0" r="r" b="b"/>
              <a:pathLst>
                <a:path w="54" h="2698">
                  <a:moveTo>
                    <a:pt x="54" y="0"/>
                  </a:moveTo>
                  <a:lnTo>
                    <a:pt x="54" y="2698"/>
                  </a:lnTo>
                  <a:lnTo>
                    <a:pt x="27" y="2698"/>
                  </a:lnTo>
                  <a:lnTo>
                    <a:pt x="0" y="2698"/>
                  </a:lnTo>
                  <a:lnTo>
                    <a:pt x="0" y="27"/>
                  </a:lnTo>
                  <a:lnTo>
                    <a:pt x="54" y="0"/>
                  </a:lnTo>
                  <a:close/>
                </a:path>
              </a:pathLst>
            </a:custGeom>
            <a:solidFill>
              <a:srgbClr val="0000FF"/>
            </a:solidFill>
            <a:ln w="9525">
              <a:noFill/>
              <a:round/>
              <a:headEnd/>
              <a:tailEnd/>
            </a:ln>
          </p:spPr>
          <p:txBody>
            <a:bodyPr/>
            <a:lstStyle/>
            <a:p>
              <a:endParaRPr lang="fr-FR"/>
            </a:p>
          </p:txBody>
        </p:sp>
        <p:sp>
          <p:nvSpPr>
            <p:cNvPr id="30" name="Freeform 31"/>
            <p:cNvSpPr>
              <a:spLocks/>
            </p:cNvSpPr>
            <p:nvPr/>
          </p:nvSpPr>
          <p:spPr bwMode="auto">
            <a:xfrm>
              <a:off x="2059" y="3114"/>
              <a:ext cx="26" cy="1"/>
            </a:xfrm>
            <a:custGeom>
              <a:avLst/>
              <a:gdLst/>
              <a:ahLst/>
              <a:cxnLst>
                <a:cxn ang="0">
                  <a:pos x="27" y="0"/>
                </a:cxn>
                <a:cxn ang="0">
                  <a:pos x="54" y="0"/>
                </a:cxn>
                <a:cxn ang="0">
                  <a:pos x="0" y="0"/>
                </a:cxn>
                <a:cxn ang="0">
                  <a:pos x="27" y="0"/>
                </a:cxn>
              </a:cxnLst>
              <a:rect l="0" t="0" r="r" b="b"/>
              <a:pathLst>
                <a:path w="54">
                  <a:moveTo>
                    <a:pt x="27" y="0"/>
                  </a:moveTo>
                  <a:lnTo>
                    <a:pt x="54" y="0"/>
                  </a:lnTo>
                  <a:lnTo>
                    <a:pt x="0" y="0"/>
                  </a:lnTo>
                  <a:lnTo>
                    <a:pt x="27" y="0"/>
                  </a:lnTo>
                  <a:close/>
                </a:path>
              </a:pathLst>
            </a:custGeom>
            <a:solidFill>
              <a:srgbClr val="0000FF"/>
            </a:solidFill>
            <a:ln w="9525">
              <a:noFill/>
              <a:round/>
              <a:headEnd/>
              <a:tailEnd/>
            </a:ln>
          </p:spPr>
          <p:txBody>
            <a:bodyPr/>
            <a:lstStyle/>
            <a:p>
              <a:endParaRPr lang="fr-FR"/>
            </a:p>
          </p:txBody>
        </p:sp>
        <p:sp>
          <p:nvSpPr>
            <p:cNvPr id="31" name="Freeform 32"/>
            <p:cNvSpPr>
              <a:spLocks/>
            </p:cNvSpPr>
            <p:nvPr/>
          </p:nvSpPr>
          <p:spPr bwMode="auto">
            <a:xfrm>
              <a:off x="2059" y="1710"/>
              <a:ext cx="26" cy="1404"/>
            </a:xfrm>
            <a:custGeom>
              <a:avLst/>
              <a:gdLst/>
              <a:ahLst/>
              <a:cxnLst>
                <a:cxn ang="0">
                  <a:pos x="0" y="2808"/>
                </a:cxn>
                <a:cxn ang="0">
                  <a:pos x="0" y="0"/>
                </a:cxn>
                <a:cxn ang="0">
                  <a:pos x="54" y="27"/>
                </a:cxn>
                <a:cxn ang="0">
                  <a:pos x="54" y="2808"/>
                </a:cxn>
                <a:cxn ang="0">
                  <a:pos x="27" y="2808"/>
                </a:cxn>
                <a:cxn ang="0">
                  <a:pos x="0" y="2808"/>
                </a:cxn>
              </a:cxnLst>
              <a:rect l="0" t="0" r="r" b="b"/>
              <a:pathLst>
                <a:path w="54" h="2808">
                  <a:moveTo>
                    <a:pt x="0" y="2808"/>
                  </a:moveTo>
                  <a:lnTo>
                    <a:pt x="0" y="0"/>
                  </a:lnTo>
                  <a:lnTo>
                    <a:pt x="54" y="27"/>
                  </a:lnTo>
                  <a:lnTo>
                    <a:pt x="54" y="2808"/>
                  </a:lnTo>
                  <a:lnTo>
                    <a:pt x="27" y="2808"/>
                  </a:lnTo>
                  <a:lnTo>
                    <a:pt x="0" y="2808"/>
                  </a:lnTo>
                  <a:close/>
                </a:path>
              </a:pathLst>
            </a:custGeom>
            <a:solidFill>
              <a:srgbClr val="0000FF"/>
            </a:solidFill>
            <a:ln w="9525">
              <a:noFill/>
              <a:round/>
              <a:headEnd/>
              <a:tailEnd/>
            </a:ln>
          </p:spPr>
          <p:txBody>
            <a:bodyPr/>
            <a:lstStyle/>
            <a:p>
              <a:endParaRPr lang="fr-FR"/>
            </a:p>
          </p:txBody>
        </p:sp>
        <p:sp>
          <p:nvSpPr>
            <p:cNvPr id="32" name="Freeform 33"/>
            <p:cNvSpPr>
              <a:spLocks/>
            </p:cNvSpPr>
            <p:nvPr/>
          </p:nvSpPr>
          <p:spPr bwMode="auto">
            <a:xfrm>
              <a:off x="2059" y="1710"/>
              <a:ext cx="38" cy="26"/>
            </a:xfrm>
            <a:custGeom>
              <a:avLst/>
              <a:gdLst/>
              <a:ahLst/>
              <a:cxnLst>
                <a:cxn ang="0">
                  <a:pos x="0" y="0"/>
                </a:cxn>
                <a:cxn ang="0">
                  <a:pos x="76" y="0"/>
                </a:cxn>
                <a:cxn ang="0">
                  <a:pos x="76" y="51"/>
                </a:cxn>
                <a:cxn ang="0">
                  <a:pos x="27" y="51"/>
                </a:cxn>
                <a:cxn ang="0">
                  <a:pos x="0" y="0"/>
                </a:cxn>
              </a:cxnLst>
              <a:rect l="0" t="0" r="r" b="b"/>
              <a:pathLst>
                <a:path w="76" h="51">
                  <a:moveTo>
                    <a:pt x="0" y="0"/>
                  </a:moveTo>
                  <a:lnTo>
                    <a:pt x="76" y="0"/>
                  </a:lnTo>
                  <a:lnTo>
                    <a:pt x="76" y="51"/>
                  </a:lnTo>
                  <a:lnTo>
                    <a:pt x="27" y="51"/>
                  </a:lnTo>
                  <a:lnTo>
                    <a:pt x="0" y="0"/>
                  </a:lnTo>
                  <a:close/>
                </a:path>
              </a:pathLst>
            </a:custGeom>
            <a:solidFill>
              <a:srgbClr val="0000FF"/>
            </a:solidFill>
            <a:ln w="9525">
              <a:noFill/>
              <a:round/>
              <a:headEnd/>
              <a:tailEnd/>
            </a:ln>
          </p:spPr>
          <p:txBody>
            <a:bodyPr/>
            <a:lstStyle/>
            <a:p>
              <a:endParaRPr lang="fr-FR"/>
            </a:p>
          </p:txBody>
        </p:sp>
        <p:sp>
          <p:nvSpPr>
            <p:cNvPr id="33" name="Rectangle 34"/>
            <p:cNvSpPr>
              <a:spLocks noChangeArrowheads="1"/>
            </p:cNvSpPr>
            <p:nvPr/>
          </p:nvSpPr>
          <p:spPr bwMode="auto">
            <a:xfrm>
              <a:off x="2097" y="1710"/>
              <a:ext cx="25" cy="26"/>
            </a:xfrm>
            <a:prstGeom prst="rect">
              <a:avLst/>
            </a:prstGeom>
            <a:solidFill>
              <a:srgbClr val="0000FF"/>
            </a:solidFill>
            <a:ln w="9525">
              <a:noFill/>
              <a:miter lim="800000"/>
              <a:headEnd/>
              <a:tailEnd/>
            </a:ln>
          </p:spPr>
          <p:txBody>
            <a:bodyPr/>
            <a:lstStyle/>
            <a:p>
              <a:endParaRPr lang="fr-FR"/>
            </a:p>
          </p:txBody>
        </p:sp>
        <p:sp>
          <p:nvSpPr>
            <p:cNvPr id="34" name="Rectangle 35"/>
            <p:cNvSpPr>
              <a:spLocks noChangeArrowheads="1"/>
            </p:cNvSpPr>
            <p:nvPr/>
          </p:nvSpPr>
          <p:spPr bwMode="auto">
            <a:xfrm>
              <a:off x="2122" y="1710"/>
              <a:ext cx="25" cy="26"/>
            </a:xfrm>
            <a:prstGeom prst="rect">
              <a:avLst/>
            </a:prstGeom>
            <a:solidFill>
              <a:srgbClr val="0000FF"/>
            </a:solidFill>
            <a:ln w="9525">
              <a:noFill/>
              <a:miter lim="800000"/>
              <a:headEnd/>
              <a:tailEnd/>
            </a:ln>
          </p:spPr>
          <p:txBody>
            <a:bodyPr/>
            <a:lstStyle/>
            <a:p>
              <a:endParaRPr lang="fr-FR"/>
            </a:p>
          </p:txBody>
        </p:sp>
        <p:sp>
          <p:nvSpPr>
            <p:cNvPr id="35" name="Rectangle 36"/>
            <p:cNvSpPr>
              <a:spLocks noChangeArrowheads="1"/>
            </p:cNvSpPr>
            <p:nvPr/>
          </p:nvSpPr>
          <p:spPr bwMode="auto">
            <a:xfrm>
              <a:off x="2147" y="1710"/>
              <a:ext cx="26" cy="26"/>
            </a:xfrm>
            <a:prstGeom prst="rect">
              <a:avLst/>
            </a:prstGeom>
            <a:solidFill>
              <a:srgbClr val="0000FF"/>
            </a:solidFill>
            <a:ln w="9525">
              <a:noFill/>
              <a:miter lim="800000"/>
              <a:headEnd/>
              <a:tailEnd/>
            </a:ln>
          </p:spPr>
          <p:txBody>
            <a:bodyPr/>
            <a:lstStyle/>
            <a:p>
              <a:endParaRPr lang="fr-FR"/>
            </a:p>
          </p:txBody>
        </p:sp>
        <p:sp>
          <p:nvSpPr>
            <p:cNvPr id="36" name="Rectangle 37"/>
            <p:cNvSpPr>
              <a:spLocks noChangeArrowheads="1"/>
            </p:cNvSpPr>
            <p:nvPr/>
          </p:nvSpPr>
          <p:spPr bwMode="auto">
            <a:xfrm>
              <a:off x="2173" y="1710"/>
              <a:ext cx="24" cy="26"/>
            </a:xfrm>
            <a:prstGeom prst="rect">
              <a:avLst/>
            </a:prstGeom>
            <a:solidFill>
              <a:srgbClr val="0000FF"/>
            </a:solidFill>
            <a:ln w="9525">
              <a:noFill/>
              <a:miter lim="800000"/>
              <a:headEnd/>
              <a:tailEnd/>
            </a:ln>
          </p:spPr>
          <p:txBody>
            <a:bodyPr/>
            <a:lstStyle/>
            <a:p>
              <a:endParaRPr lang="fr-FR"/>
            </a:p>
          </p:txBody>
        </p:sp>
        <p:sp>
          <p:nvSpPr>
            <p:cNvPr id="37" name="Rectangle 38"/>
            <p:cNvSpPr>
              <a:spLocks noChangeArrowheads="1"/>
            </p:cNvSpPr>
            <p:nvPr/>
          </p:nvSpPr>
          <p:spPr bwMode="auto">
            <a:xfrm>
              <a:off x="2197" y="1710"/>
              <a:ext cx="26" cy="26"/>
            </a:xfrm>
            <a:prstGeom prst="rect">
              <a:avLst/>
            </a:prstGeom>
            <a:solidFill>
              <a:srgbClr val="0000FF"/>
            </a:solidFill>
            <a:ln w="9525">
              <a:noFill/>
              <a:miter lim="800000"/>
              <a:headEnd/>
              <a:tailEnd/>
            </a:ln>
          </p:spPr>
          <p:txBody>
            <a:bodyPr/>
            <a:lstStyle/>
            <a:p>
              <a:endParaRPr lang="fr-FR"/>
            </a:p>
          </p:txBody>
        </p:sp>
        <p:sp>
          <p:nvSpPr>
            <p:cNvPr id="38" name="Rectangle 39"/>
            <p:cNvSpPr>
              <a:spLocks noChangeArrowheads="1"/>
            </p:cNvSpPr>
            <p:nvPr/>
          </p:nvSpPr>
          <p:spPr bwMode="auto">
            <a:xfrm>
              <a:off x="2223" y="1710"/>
              <a:ext cx="25" cy="26"/>
            </a:xfrm>
            <a:prstGeom prst="rect">
              <a:avLst/>
            </a:prstGeom>
            <a:solidFill>
              <a:srgbClr val="0000FF"/>
            </a:solidFill>
            <a:ln w="9525">
              <a:noFill/>
              <a:miter lim="800000"/>
              <a:headEnd/>
              <a:tailEnd/>
            </a:ln>
          </p:spPr>
          <p:txBody>
            <a:bodyPr/>
            <a:lstStyle/>
            <a:p>
              <a:endParaRPr lang="fr-FR"/>
            </a:p>
          </p:txBody>
        </p:sp>
        <p:sp>
          <p:nvSpPr>
            <p:cNvPr id="39" name="Rectangle 40"/>
            <p:cNvSpPr>
              <a:spLocks noChangeArrowheads="1"/>
            </p:cNvSpPr>
            <p:nvPr/>
          </p:nvSpPr>
          <p:spPr bwMode="auto">
            <a:xfrm>
              <a:off x="2248" y="1710"/>
              <a:ext cx="25" cy="26"/>
            </a:xfrm>
            <a:prstGeom prst="rect">
              <a:avLst/>
            </a:prstGeom>
            <a:solidFill>
              <a:srgbClr val="0000FF"/>
            </a:solidFill>
            <a:ln w="9525">
              <a:noFill/>
              <a:miter lim="800000"/>
              <a:headEnd/>
              <a:tailEnd/>
            </a:ln>
          </p:spPr>
          <p:txBody>
            <a:bodyPr/>
            <a:lstStyle/>
            <a:p>
              <a:endParaRPr lang="fr-FR"/>
            </a:p>
          </p:txBody>
        </p:sp>
        <p:sp>
          <p:nvSpPr>
            <p:cNvPr id="40" name="Rectangle 41"/>
            <p:cNvSpPr>
              <a:spLocks noChangeArrowheads="1"/>
            </p:cNvSpPr>
            <p:nvPr/>
          </p:nvSpPr>
          <p:spPr bwMode="auto">
            <a:xfrm>
              <a:off x="2273" y="1710"/>
              <a:ext cx="25" cy="26"/>
            </a:xfrm>
            <a:prstGeom prst="rect">
              <a:avLst/>
            </a:prstGeom>
            <a:solidFill>
              <a:srgbClr val="0000FF"/>
            </a:solidFill>
            <a:ln w="9525">
              <a:noFill/>
              <a:miter lim="800000"/>
              <a:headEnd/>
              <a:tailEnd/>
            </a:ln>
          </p:spPr>
          <p:txBody>
            <a:bodyPr/>
            <a:lstStyle/>
            <a:p>
              <a:endParaRPr lang="fr-FR"/>
            </a:p>
          </p:txBody>
        </p:sp>
        <p:sp>
          <p:nvSpPr>
            <p:cNvPr id="41" name="Freeform 42"/>
            <p:cNvSpPr>
              <a:spLocks/>
            </p:cNvSpPr>
            <p:nvPr/>
          </p:nvSpPr>
          <p:spPr bwMode="auto">
            <a:xfrm>
              <a:off x="2298" y="1710"/>
              <a:ext cx="39" cy="26"/>
            </a:xfrm>
            <a:custGeom>
              <a:avLst/>
              <a:gdLst/>
              <a:ahLst/>
              <a:cxnLst>
                <a:cxn ang="0">
                  <a:pos x="0" y="0"/>
                </a:cxn>
                <a:cxn ang="0">
                  <a:pos x="78" y="0"/>
                </a:cxn>
                <a:cxn ang="0">
                  <a:pos x="51" y="51"/>
                </a:cxn>
                <a:cxn ang="0">
                  <a:pos x="0" y="51"/>
                </a:cxn>
                <a:cxn ang="0">
                  <a:pos x="0" y="0"/>
                </a:cxn>
              </a:cxnLst>
              <a:rect l="0" t="0" r="r" b="b"/>
              <a:pathLst>
                <a:path w="78" h="51">
                  <a:moveTo>
                    <a:pt x="0" y="0"/>
                  </a:moveTo>
                  <a:lnTo>
                    <a:pt x="78" y="0"/>
                  </a:lnTo>
                  <a:lnTo>
                    <a:pt x="51" y="51"/>
                  </a:lnTo>
                  <a:lnTo>
                    <a:pt x="0" y="51"/>
                  </a:lnTo>
                  <a:lnTo>
                    <a:pt x="0" y="0"/>
                  </a:lnTo>
                  <a:close/>
                </a:path>
              </a:pathLst>
            </a:custGeom>
            <a:solidFill>
              <a:srgbClr val="0000FF"/>
            </a:solidFill>
            <a:ln w="9525">
              <a:noFill/>
              <a:round/>
              <a:headEnd/>
              <a:tailEnd/>
            </a:ln>
          </p:spPr>
          <p:txBody>
            <a:bodyPr/>
            <a:lstStyle/>
            <a:p>
              <a:endParaRPr lang="fr-FR"/>
            </a:p>
          </p:txBody>
        </p:sp>
        <p:sp>
          <p:nvSpPr>
            <p:cNvPr id="42" name="Freeform 43"/>
            <p:cNvSpPr>
              <a:spLocks/>
            </p:cNvSpPr>
            <p:nvPr/>
          </p:nvSpPr>
          <p:spPr bwMode="auto">
            <a:xfrm>
              <a:off x="2310" y="1710"/>
              <a:ext cx="27" cy="1404"/>
            </a:xfrm>
            <a:custGeom>
              <a:avLst/>
              <a:gdLst/>
              <a:ahLst/>
              <a:cxnLst>
                <a:cxn ang="0">
                  <a:pos x="53" y="0"/>
                </a:cxn>
                <a:cxn ang="0">
                  <a:pos x="53" y="2808"/>
                </a:cxn>
                <a:cxn ang="0">
                  <a:pos x="26" y="2808"/>
                </a:cxn>
                <a:cxn ang="0">
                  <a:pos x="0" y="2808"/>
                </a:cxn>
                <a:cxn ang="0">
                  <a:pos x="0" y="27"/>
                </a:cxn>
                <a:cxn ang="0">
                  <a:pos x="53" y="0"/>
                </a:cxn>
              </a:cxnLst>
              <a:rect l="0" t="0" r="r" b="b"/>
              <a:pathLst>
                <a:path w="53" h="2808">
                  <a:moveTo>
                    <a:pt x="53" y="0"/>
                  </a:moveTo>
                  <a:lnTo>
                    <a:pt x="53" y="2808"/>
                  </a:lnTo>
                  <a:lnTo>
                    <a:pt x="26" y="2808"/>
                  </a:lnTo>
                  <a:lnTo>
                    <a:pt x="0" y="2808"/>
                  </a:lnTo>
                  <a:lnTo>
                    <a:pt x="0" y="27"/>
                  </a:lnTo>
                  <a:lnTo>
                    <a:pt x="53" y="0"/>
                  </a:lnTo>
                  <a:close/>
                </a:path>
              </a:pathLst>
            </a:custGeom>
            <a:solidFill>
              <a:srgbClr val="0000FF"/>
            </a:solidFill>
            <a:ln w="9525">
              <a:noFill/>
              <a:round/>
              <a:headEnd/>
              <a:tailEnd/>
            </a:ln>
          </p:spPr>
          <p:txBody>
            <a:bodyPr/>
            <a:lstStyle/>
            <a:p>
              <a:endParaRPr lang="fr-FR"/>
            </a:p>
          </p:txBody>
        </p:sp>
        <p:sp>
          <p:nvSpPr>
            <p:cNvPr id="43" name="Freeform 44"/>
            <p:cNvSpPr>
              <a:spLocks/>
            </p:cNvSpPr>
            <p:nvPr/>
          </p:nvSpPr>
          <p:spPr bwMode="auto">
            <a:xfrm>
              <a:off x="2310" y="3114"/>
              <a:ext cx="27" cy="1"/>
            </a:xfrm>
            <a:custGeom>
              <a:avLst/>
              <a:gdLst/>
              <a:ahLst/>
              <a:cxnLst>
                <a:cxn ang="0">
                  <a:pos x="26" y="0"/>
                </a:cxn>
                <a:cxn ang="0">
                  <a:pos x="53" y="0"/>
                </a:cxn>
                <a:cxn ang="0">
                  <a:pos x="0" y="0"/>
                </a:cxn>
                <a:cxn ang="0">
                  <a:pos x="26" y="0"/>
                </a:cxn>
              </a:cxnLst>
              <a:rect l="0" t="0" r="r" b="b"/>
              <a:pathLst>
                <a:path w="53">
                  <a:moveTo>
                    <a:pt x="26" y="0"/>
                  </a:moveTo>
                  <a:lnTo>
                    <a:pt x="53" y="0"/>
                  </a:lnTo>
                  <a:lnTo>
                    <a:pt x="0" y="0"/>
                  </a:lnTo>
                  <a:lnTo>
                    <a:pt x="26" y="0"/>
                  </a:lnTo>
                  <a:close/>
                </a:path>
              </a:pathLst>
            </a:custGeom>
            <a:solidFill>
              <a:srgbClr val="0000FF"/>
            </a:solidFill>
            <a:ln w="9525">
              <a:noFill/>
              <a:round/>
              <a:headEnd/>
              <a:tailEnd/>
            </a:ln>
          </p:spPr>
          <p:txBody>
            <a:bodyPr/>
            <a:lstStyle/>
            <a:p>
              <a:endParaRPr lang="fr-FR"/>
            </a:p>
          </p:txBody>
        </p:sp>
        <p:sp>
          <p:nvSpPr>
            <p:cNvPr id="44" name="Freeform 45"/>
            <p:cNvSpPr>
              <a:spLocks/>
            </p:cNvSpPr>
            <p:nvPr/>
          </p:nvSpPr>
          <p:spPr bwMode="auto">
            <a:xfrm>
              <a:off x="2310" y="1654"/>
              <a:ext cx="27" cy="1460"/>
            </a:xfrm>
            <a:custGeom>
              <a:avLst/>
              <a:gdLst/>
              <a:ahLst/>
              <a:cxnLst>
                <a:cxn ang="0">
                  <a:pos x="0" y="2920"/>
                </a:cxn>
                <a:cxn ang="0">
                  <a:pos x="0" y="0"/>
                </a:cxn>
                <a:cxn ang="0">
                  <a:pos x="53" y="27"/>
                </a:cxn>
                <a:cxn ang="0">
                  <a:pos x="53" y="2920"/>
                </a:cxn>
                <a:cxn ang="0">
                  <a:pos x="26" y="2920"/>
                </a:cxn>
                <a:cxn ang="0">
                  <a:pos x="0" y="2920"/>
                </a:cxn>
              </a:cxnLst>
              <a:rect l="0" t="0" r="r" b="b"/>
              <a:pathLst>
                <a:path w="53" h="2920">
                  <a:moveTo>
                    <a:pt x="0" y="2920"/>
                  </a:moveTo>
                  <a:lnTo>
                    <a:pt x="0" y="0"/>
                  </a:lnTo>
                  <a:lnTo>
                    <a:pt x="53" y="27"/>
                  </a:lnTo>
                  <a:lnTo>
                    <a:pt x="53" y="2920"/>
                  </a:lnTo>
                  <a:lnTo>
                    <a:pt x="26" y="2920"/>
                  </a:lnTo>
                  <a:lnTo>
                    <a:pt x="0" y="2920"/>
                  </a:lnTo>
                  <a:close/>
                </a:path>
              </a:pathLst>
            </a:custGeom>
            <a:solidFill>
              <a:srgbClr val="0000FF"/>
            </a:solidFill>
            <a:ln w="9525">
              <a:noFill/>
              <a:round/>
              <a:headEnd/>
              <a:tailEnd/>
            </a:ln>
          </p:spPr>
          <p:txBody>
            <a:bodyPr/>
            <a:lstStyle/>
            <a:p>
              <a:endParaRPr lang="fr-FR"/>
            </a:p>
          </p:txBody>
        </p:sp>
        <p:sp>
          <p:nvSpPr>
            <p:cNvPr id="45" name="Freeform 46"/>
            <p:cNvSpPr>
              <a:spLocks/>
            </p:cNvSpPr>
            <p:nvPr/>
          </p:nvSpPr>
          <p:spPr bwMode="auto">
            <a:xfrm>
              <a:off x="2310" y="1654"/>
              <a:ext cx="38" cy="27"/>
            </a:xfrm>
            <a:custGeom>
              <a:avLst/>
              <a:gdLst/>
              <a:ahLst/>
              <a:cxnLst>
                <a:cxn ang="0">
                  <a:pos x="0" y="0"/>
                </a:cxn>
                <a:cxn ang="0">
                  <a:pos x="76" y="0"/>
                </a:cxn>
                <a:cxn ang="0">
                  <a:pos x="76" y="53"/>
                </a:cxn>
                <a:cxn ang="0">
                  <a:pos x="26" y="53"/>
                </a:cxn>
                <a:cxn ang="0">
                  <a:pos x="0" y="0"/>
                </a:cxn>
              </a:cxnLst>
              <a:rect l="0" t="0" r="r" b="b"/>
              <a:pathLst>
                <a:path w="76" h="53">
                  <a:moveTo>
                    <a:pt x="0" y="0"/>
                  </a:moveTo>
                  <a:lnTo>
                    <a:pt x="76" y="0"/>
                  </a:lnTo>
                  <a:lnTo>
                    <a:pt x="76" y="53"/>
                  </a:lnTo>
                  <a:lnTo>
                    <a:pt x="26" y="53"/>
                  </a:lnTo>
                  <a:lnTo>
                    <a:pt x="0" y="0"/>
                  </a:lnTo>
                  <a:close/>
                </a:path>
              </a:pathLst>
            </a:custGeom>
            <a:solidFill>
              <a:srgbClr val="0000FF"/>
            </a:solidFill>
            <a:ln w="9525">
              <a:noFill/>
              <a:round/>
              <a:headEnd/>
              <a:tailEnd/>
            </a:ln>
          </p:spPr>
          <p:txBody>
            <a:bodyPr/>
            <a:lstStyle/>
            <a:p>
              <a:endParaRPr lang="fr-FR"/>
            </a:p>
          </p:txBody>
        </p:sp>
        <p:sp>
          <p:nvSpPr>
            <p:cNvPr id="46" name="Rectangle 47"/>
            <p:cNvSpPr>
              <a:spLocks noChangeArrowheads="1"/>
            </p:cNvSpPr>
            <p:nvPr/>
          </p:nvSpPr>
          <p:spPr bwMode="auto">
            <a:xfrm>
              <a:off x="2348" y="1654"/>
              <a:ext cx="26" cy="27"/>
            </a:xfrm>
            <a:prstGeom prst="rect">
              <a:avLst/>
            </a:prstGeom>
            <a:solidFill>
              <a:srgbClr val="0000FF"/>
            </a:solidFill>
            <a:ln w="9525">
              <a:noFill/>
              <a:miter lim="800000"/>
              <a:headEnd/>
              <a:tailEnd/>
            </a:ln>
          </p:spPr>
          <p:txBody>
            <a:bodyPr/>
            <a:lstStyle/>
            <a:p>
              <a:endParaRPr lang="fr-FR"/>
            </a:p>
          </p:txBody>
        </p:sp>
        <p:sp>
          <p:nvSpPr>
            <p:cNvPr id="47" name="Rectangle 48"/>
            <p:cNvSpPr>
              <a:spLocks noChangeArrowheads="1"/>
            </p:cNvSpPr>
            <p:nvPr/>
          </p:nvSpPr>
          <p:spPr bwMode="auto">
            <a:xfrm>
              <a:off x="2374" y="1654"/>
              <a:ext cx="25" cy="27"/>
            </a:xfrm>
            <a:prstGeom prst="rect">
              <a:avLst/>
            </a:prstGeom>
            <a:solidFill>
              <a:srgbClr val="0000FF"/>
            </a:solidFill>
            <a:ln w="9525">
              <a:noFill/>
              <a:miter lim="800000"/>
              <a:headEnd/>
              <a:tailEnd/>
            </a:ln>
          </p:spPr>
          <p:txBody>
            <a:bodyPr/>
            <a:lstStyle/>
            <a:p>
              <a:endParaRPr lang="fr-FR"/>
            </a:p>
          </p:txBody>
        </p:sp>
        <p:sp>
          <p:nvSpPr>
            <p:cNvPr id="48" name="Rectangle 49"/>
            <p:cNvSpPr>
              <a:spLocks noChangeArrowheads="1"/>
            </p:cNvSpPr>
            <p:nvPr/>
          </p:nvSpPr>
          <p:spPr bwMode="auto">
            <a:xfrm>
              <a:off x="2399" y="1654"/>
              <a:ext cx="25" cy="27"/>
            </a:xfrm>
            <a:prstGeom prst="rect">
              <a:avLst/>
            </a:prstGeom>
            <a:solidFill>
              <a:srgbClr val="0000FF"/>
            </a:solidFill>
            <a:ln w="9525">
              <a:noFill/>
              <a:miter lim="800000"/>
              <a:headEnd/>
              <a:tailEnd/>
            </a:ln>
          </p:spPr>
          <p:txBody>
            <a:bodyPr/>
            <a:lstStyle/>
            <a:p>
              <a:endParaRPr lang="fr-FR"/>
            </a:p>
          </p:txBody>
        </p:sp>
        <p:sp>
          <p:nvSpPr>
            <p:cNvPr id="49" name="Rectangle 50"/>
            <p:cNvSpPr>
              <a:spLocks noChangeArrowheads="1"/>
            </p:cNvSpPr>
            <p:nvPr/>
          </p:nvSpPr>
          <p:spPr bwMode="auto">
            <a:xfrm>
              <a:off x="2424" y="1654"/>
              <a:ext cx="25" cy="27"/>
            </a:xfrm>
            <a:prstGeom prst="rect">
              <a:avLst/>
            </a:prstGeom>
            <a:solidFill>
              <a:srgbClr val="0000FF"/>
            </a:solidFill>
            <a:ln w="9525">
              <a:noFill/>
              <a:miter lim="800000"/>
              <a:headEnd/>
              <a:tailEnd/>
            </a:ln>
          </p:spPr>
          <p:txBody>
            <a:bodyPr/>
            <a:lstStyle/>
            <a:p>
              <a:endParaRPr lang="fr-FR"/>
            </a:p>
          </p:txBody>
        </p:sp>
        <p:sp>
          <p:nvSpPr>
            <p:cNvPr id="50" name="Rectangle 51"/>
            <p:cNvSpPr>
              <a:spLocks noChangeArrowheads="1"/>
            </p:cNvSpPr>
            <p:nvPr/>
          </p:nvSpPr>
          <p:spPr bwMode="auto">
            <a:xfrm>
              <a:off x="2449" y="1654"/>
              <a:ext cx="26" cy="27"/>
            </a:xfrm>
            <a:prstGeom prst="rect">
              <a:avLst/>
            </a:prstGeom>
            <a:solidFill>
              <a:srgbClr val="0000FF"/>
            </a:solidFill>
            <a:ln w="9525">
              <a:noFill/>
              <a:miter lim="800000"/>
              <a:headEnd/>
              <a:tailEnd/>
            </a:ln>
          </p:spPr>
          <p:txBody>
            <a:bodyPr/>
            <a:lstStyle/>
            <a:p>
              <a:endParaRPr lang="fr-FR"/>
            </a:p>
          </p:txBody>
        </p:sp>
        <p:sp>
          <p:nvSpPr>
            <p:cNvPr id="51" name="Rectangle 52"/>
            <p:cNvSpPr>
              <a:spLocks noChangeArrowheads="1"/>
            </p:cNvSpPr>
            <p:nvPr/>
          </p:nvSpPr>
          <p:spPr bwMode="auto">
            <a:xfrm>
              <a:off x="2475" y="1654"/>
              <a:ext cx="24" cy="27"/>
            </a:xfrm>
            <a:prstGeom prst="rect">
              <a:avLst/>
            </a:prstGeom>
            <a:solidFill>
              <a:srgbClr val="0000FF"/>
            </a:solidFill>
            <a:ln w="9525">
              <a:noFill/>
              <a:miter lim="800000"/>
              <a:headEnd/>
              <a:tailEnd/>
            </a:ln>
          </p:spPr>
          <p:txBody>
            <a:bodyPr/>
            <a:lstStyle/>
            <a:p>
              <a:endParaRPr lang="fr-FR"/>
            </a:p>
          </p:txBody>
        </p:sp>
        <p:sp>
          <p:nvSpPr>
            <p:cNvPr id="52" name="Rectangle 53"/>
            <p:cNvSpPr>
              <a:spLocks noChangeArrowheads="1"/>
            </p:cNvSpPr>
            <p:nvPr/>
          </p:nvSpPr>
          <p:spPr bwMode="auto">
            <a:xfrm>
              <a:off x="2499" y="1654"/>
              <a:ext cx="26" cy="27"/>
            </a:xfrm>
            <a:prstGeom prst="rect">
              <a:avLst/>
            </a:prstGeom>
            <a:solidFill>
              <a:srgbClr val="0000FF"/>
            </a:solidFill>
            <a:ln w="9525">
              <a:noFill/>
              <a:miter lim="800000"/>
              <a:headEnd/>
              <a:tailEnd/>
            </a:ln>
          </p:spPr>
          <p:txBody>
            <a:bodyPr/>
            <a:lstStyle/>
            <a:p>
              <a:endParaRPr lang="fr-FR"/>
            </a:p>
          </p:txBody>
        </p:sp>
        <p:sp>
          <p:nvSpPr>
            <p:cNvPr id="53" name="Rectangle 54"/>
            <p:cNvSpPr>
              <a:spLocks noChangeArrowheads="1"/>
            </p:cNvSpPr>
            <p:nvPr/>
          </p:nvSpPr>
          <p:spPr bwMode="auto">
            <a:xfrm>
              <a:off x="2525" y="1654"/>
              <a:ext cx="25" cy="27"/>
            </a:xfrm>
            <a:prstGeom prst="rect">
              <a:avLst/>
            </a:prstGeom>
            <a:solidFill>
              <a:srgbClr val="0000FF"/>
            </a:solidFill>
            <a:ln w="9525">
              <a:noFill/>
              <a:miter lim="800000"/>
              <a:headEnd/>
              <a:tailEnd/>
            </a:ln>
          </p:spPr>
          <p:txBody>
            <a:bodyPr/>
            <a:lstStyle/>
            <a:p>
              <a:endParaRPr lang="fr-FR"/>
            </a:p>
          </p:txBody>
        </p:sp>
        <p:sp>
          <p:nvSpPr>
            <p:cNvPr id="54" name="Freeform 55"/>
            <p:cNvSpPr>
              <a:spLocks/>
            </p:cNvSpPr>
            <p:nvPr/>
          </p:nvSpPr>
          <p:spPr bwMode="auto">
            <a:xfrm>
              <a:off x="2550" y="1654"/>
              <a:ext cx="39" cy="27"/>
            </a:xfrm>
            <a:custGeom>
              <a:avLst/>
              <a:gdLst/>
              <a:ahLst/>
              <a:cxnLst>
                <a:cxn ang="0">
                  <a:pos x="0" y="0"/>
                </a:cxn>
                <a:cxn ang="0">
                  <a:pos x="78" y="0"/>
                </a:cxn>
                <a:cxn ang="0">
                  <a:pos x="52" y="53"/>
                </a:cxn>
                <a:cxn ang="0">
                  <a:pos x="0" y="53"/>
                </a:cxn>
                <a:cxn ang="0">
                  <a:pos x="0" y="0"/>
                </a:cxn>
              </a:cxnLst>
              <a:rect l="0" t="0" r="r" b="b"/>
              <a:pathLst>
                <a:path w="78" h="53">
                  <a:moveTo>
                    <a:pt x="0" y="0"/>
                  </a:moveTo>
                  <a:lnTo>
                    <a:pt x="78" y="0"/>
                  </a:lnTo>
                  <a:lnTo>
                    <a:pt x="52" y="53"/>
                  </a:lnTo>
                  <a:lnTo>
                    <a:pt x="0" y="53"/>
                  </a:lnTo>
                  <a:lnTo>
                    <a:pt x="0" y="0"/>
                  </a:lnTo>
                  <a:close/>
                </a:path>
              </a:pathLst>
            </a:custGeom>
            <a:solidFill>
              <a:srgbClr val="0000FF"/>
            </a:solidFill>
            <a:ln w="9525">
              <a:noFill/>
              <a:round/>
              <a:headEnd/>
              <a:tailEnd/>
            </a:ln>
          </p:spPr>
          <p:txBody>
            <a:bodyPr/>
            <a:lstStyle/>
            <a:p>
              <a:endParaRPr lang="fr-FR"/>
            </a:p>
          </p:txBody>
        </p:sp>
        <p:sp>
          <p:nvSpPr>
            <p:cNvPr id="55" name="Freeform 56"/>
            <p:cNvSpPr>
              <a:spLocks/>
            </p:cNvSpPr>
            <p:nvPr/>
          </p:nvSpPr>
          <p:spPr bwMode="auto">
            <a:xfrm>
              <a:off x="2562" y="1654"/>
              <a:ext cx="27" cy="1460"/>
            </a:xfrm>
            <a:custGeom>
              <a:avLst/>
              <a:gdLst/>
              <a:ahLst/>
              <a:cxnLst>
                <a:cxn ang="0">
                  <a:pos x="53" y="0"/>
                </a:cxn>
                <a:cxn ang="0">
                  <a:pos x="53" y="2920"/>
                </a:cxn>
                <a:cxn ang="0">
                  <a:pos x="27" y="2920"/>
                </a:cxn>
                <a:cxn ang="0">
                  <a:pos x="0" y="2920"/>
                </a:cxn>
                <a:cxn ang="0">
                  <a:pos x="0" y="27"/>
                </a:cxn>
                <a:cxn ang="0">
                  <a:pos x="53" y="0"/>
                </a:cxn>
              </a:cxnLst>
              <a:rect l="0" t="0" r="r" b="b"/>
              <a:pathLst>
                <a:path w="53" h="2920">
                  <a:moveTo>
                    <a:pt x="53" y="0"/>
                  </a:moveTo>
                  <a:lnTo>
                    <a:pt x="53" y="2920"/>
                  </a:lnTo>
                  <a:lnTo>
                    <a:pt x="27" y="2920"/>
                  </a:lnTo>
                  <a:lnTo>
                    <a:pt x="0" y="2920"/>
                  </a:lnTo>
                  <a:lnTo>
                    <a:pt x="0" y="27"/>
                  </a:lnTo>
                  <a:lnTo>
                    <a:pt x="53" y="0"/>
                  </a:lnTo>
                  <a:close/>
                </a:path>
              </a:pathLst>
            </a:custGeom>
            <a:solidFill>
              <a:srgbClr val="0000FF"/>
            </a:solidFill>
            <a:ln w="9525">
              <a:noFill/>
              <a:round/>
              <a:headEnd/>
              <a:tailEnd/>
            </a:ln>
          </p:spPr>
          <p:txBody>
            <a:bodyPr/>
            <a:lstStyle/>
            <a:p>
              <a:endParaRPr lang="fr-FR"/>
            </a:p>
          </p:txBody>
        </p:sp>
        <p:sp>
          <p:nvSpPr>
            <p:cNvPr id="56" name="Freeform 57"/>
            <p:cNvSpPr>
              <a:spLocks/>
            </p:cNvSpPr>
            <p:nvPr/>
          </p:nvSpPr>
          <p:spPr bwMode="auto">
            <a:xfrm>
              <a:off x="2562" y="3114"/>
              <a:ext cx="27" cy="1"/>
            </a:xfrm>
            <a:custGeom>
              <a:avLst/>
              <a:gdLst/>
              <a:ahLst/>
              <a:cxnLst>
                <a:cxn ang="0">
                  <a:pos x="27" y="0"/>
                </a:cxn>
                <a:cxn ang="0">
                  <a:pos x="53" y="0"/>
                </a:cxn>
                <a:cxn ang="0">
                  <a:pos x="0" y="0"/>
                </a:cxn>
                <a:cxn ang="0">
                  <a:pos x="27" y="0"/>
                </a:cxn>
              </a:cxnLst>
              <a:rect l="0" t="0" r="r" b="b"/>
              <a:pathLst>
                <a:path w="53">
                  <a:moveTo>
                    <a:pt x="27" y="0"/>
                  </a:moveTo>
                  <a:lnTo>
                    <a:pt x="53" y="0"/>
                  </a:lnTo>
                  <a:lnTo>
                    <a:pt x="0" y="0"/>
                  </a:lnTo>
                  <a:lnTo>
                    <a:pt x="27" y="0"/>
                  </a:lnTo>
                  <a:close/>
                </a:path>
              </a:pathLst>
            </a:custGeom>
            <a:solidFill>
              <a:srgbClr val="0000FF"/>
            </a:solidFill>
            <a:ln w="9525">
              <a:noFill/>
              <a:round/>
              <a:headEnd/>
              <a:tailEnd/>
            </a:ln>
          </p:spPr>
          <p:txBody>
            <a:bodyPr/>
            <a:lstStyle/>
            <a:p>
              <a:endParaRPr lang="fr-FR"/>
            </a:p>
          </p:txBody>
        </p:sp>
        <p:sp>
          <p:nvSpPr>
            <p:cNvPr id="57" name="Freeform 58"/>
            <p:cNvSpPr>
              <a:spLocks/>
            </p:cNvSpPr>
            <p:nvPr/>
          </p:nvSpPr>
          <p:spPr bwMode="auto">
            <a:xfrm>
              <a:off x="2562" y="2155"/>
              <a:ext cx="27" cy="959"/>
            </a:xfrm>
            <a:custGeom>
              <a:avLst/>
              <a:gdLst/>
              <a:ahLst/>
              <a:cxnLst>
                <a:cxn ang="0">
                  <a:pos x="0" y="1919"/>
                </a:cxn>
                <a:cxn ang="0">
                  <a:pos x="0" y="0"/>
                </a:cxn>
                <a:cxn ang="0">
                  <a:pos x="53" y="27"/>
                </a:cxn>
                <a:cxn ang="0">
                  <a:pos x="53" y="1919"/>
                </a:cxn>
                <a:cxn ang="0">
                  <a:pos x="27" y="1919"/>
                </a:cxn>
                <a:cxn ang="0">
                  <a:pos x="0" y="1919"/>
                </a:cxn>
              </a:cxnLst>
              <a:rect l="0" t="0" r="r" b="b"/>
              <a:pathLst>
                <a:path w="53" h="1919">
                  <a:moveTo>
                    <a:pt x="0" y="1919"/>
                  </a:moveTo>
                  <a:lnTo>
                    <a:pt x="0" y="0"/>
                  </a:lnTo>
                  <a:lnTo>
                    <a:pt x="53" y="27"/>
                  </a:lnTo>
                  <a:lnTo>
                    <a:pt x="53" y="1919"/>
                  </a:lnTo>
                  <a:lnTo>
                    <a:pt x="27" y="1919"/>
                  </a:lnTo>
                  <a:lnTo>
                    <a:pt x="0" y="1919"/>
                  </a:lnTo>
                  <a:close/>
                </a:path>
              </a:pathLst>
            </a:custGeom>
            <a:solidFill>
              <a:srgbClr val="0000FF"/>
            </a:solidFill>
            <a:ln w="9525">
              <a:noFill/>
              <a:round/>
              <a:headEnd/>
              <a:tailEnd/>
            </a:ln>
          </p:spPr>
          <p:txBody>
            <a:bodyPr/>
            <a:lstStyle/>
            <a:p>
              <a:endParaRPr lang="fr-FR"/>
            </a:p>
          </p:txBody>
        </p:sp>
        <p:sp>
          <p:nvSpPr>
            <p:cNvPr id="58" name="Freeform 59"/>
            <p:cNvSpPr>
              <a:spLocks/>
            </p:cNvSpPr>
            <p:nvPr/>
          </p:nvSpPr>
          <p:spPr bwMode="auto">
            <a:xfrm>
              <a:off x="2562" y="2155"/>
              <a:ext cx="38" cy="26"/>
            </a:xfrm>
            <a:custGeom>
              <a:avLst/>
              <a:gdLst/>
              <a:ahLst/>
              <a:cxnLst>
                <a:cxn ang="0">
                  <a:pos x="0" y="0"/>
                </a:cxn>
                <a:cxn ang="0">
                  <a:pos x="76" y="0"/>
                </a:cxn>
                <a:cxn ang="0">
                  <a:pos x="76" y="53"/>
                </a:cxn>
                <a:cxn ang="0">
                  <a:pos x="27" y="53"/>
                </a:cxn>
                <a:cxn ang="0">
                  <a:pos x="0" y="0"/>
                </a:cxn>
              </a:cxnLst>
              <a:rect l="0" t="0" r="r" b="b"/>
              <a:pathLst>
                <a:path w="76" h="53">
                  <a:moveTo>
                    <a:pt x="0" y="0"/>
                  </a:moveTo>
                  <a:lnTo>
                    <a:pt x="76" y="0"/>
                  </a:lnTo>
                  <a:lnTo>
                    <a:pt x="76" y="53"/>
                  </a:lnTo>
                  <a:lnTo>
                    <a:pt x="27" y="53"/>
                  </a:lnTo>
                  <a:lnTo>
                    <a:pt x="0" y="0"/>
                  </a:lnTo>
                  <a:close/>
                </a:path>
              </a:pathLst>
            </a:custGeom>
            <a:solidFill>
              <a:srgbClr val="0000FF"/>
            </a:solidFill>
            <a:ln w="9525">
              <a:noFill/>
              <a:round/>
              <a:headEnd/>
              <a:tailEnd/>
            </a:ln>
          </p:spPr>
          <p:txBody>
            <a:bodyPr/>
            <a:lstStyle/>
            <a:p>
              <a:endParaRPr lang="fr-FR"/>
            </a:p>
          </p:txBody>
        </p:sp>
        <p:sp>
          <p:nvSpPr>
            <p:cNvPr id="59" name="Rectangle 60"/>
            <p:cNvSpPr>
              <a:spLocks noChangeArrowheads="1"/>
            </p:cNvSpPr>
            <p:nvPr/>
          </p:nvSpPr>
          <p:spPr bwMode="auto">
            <a:xfrm>
              <a:off x="2600" y="2155"/>
              <a:ext cx="26" cy="26"/>
            </a:xfrm>
            <a:prstGeom prst="rect">
              <a:avLst/>
            </a:prstGeom>
            <a:solidFill>
              <a:srgbClr val="0000FF"/>
            </a:solidFill>
            <a:ln w="9525">
              <a:noFill/>
              <a:miter lim="800000"/>
              <a:headEnd/>
              <a:tailEnd/>
            </a:ln>
          </p:spPr>
          <p:txBody>
            <a:bodyPr/>
            <a:lstStyle/>
            <a:p>
              <a:endParaRPr lang="fr-FR"/>
            </a:p>
          </p:txBody>
        </p:sp>
        <p:sp>
          <p:nvSpPr>
            <p:cNvPr id="60" name="Rectangle 61"/>
            <p:cNvSpPr>
              <a:spLocks noChangeArrowheads="1"/>
            </p:cNvSpPr>
            <p:nvPr/>
          </p:nvSpPr>
          <p:spPr bwMode="auto">
            <a:xfrm>
              <a:off x="2626" y="2155"/>
              <a:ext cx="24" cy="26"/>
            </a:xfrm>
            <a:prstGeom prst="rect">
              <a:avLst/>
            </a:prstGeom>
            <a:solidFill>
              <a:srgbClr val="0000FF"/>
            </a:solidFill>
            <a:ln w="9525">
              <a:noFill/>
              <a:miter lim="800000"/>
              <a:headEnd/>
              <a:tailEnd/>
            </a:ln>
          </p:spPr>
          <p:txBody>
            <a:bodyPr/>
            <a:lstStyle/>
            <a:p>
              <a:endParaRPr lang="fr-FR"/>
            </a:p>
          </p:txBody>
        </p:sp>
        <p:sp>
          <p:nvSpPr>
            <p:cNvPr id="61" name="Rectangle 62"/>
            <p:cNvSpPr>
              <a:spLocks noChangeArrowheads="1"/>
            </p:cNvSpPr>
            <p:nvPr/>
          </p:nvSpPr>
          <p:spPr bwMode="auto">
            <a:xfrm>
              <a:off x="2650" y="2155"/>
              <a:ext cx="26" cy="26"/>
            </a:xfrm>
            <a:prstGeom prst="rect">
              <a:avLst/>
            </a:prstGeom>
            <a:solidFill>
              <a:srgbClr val="0000FF"/>
            </a:solidFill>
            <a:ln w="9525">
              <a:noFill/>
              <a:miter lim="800000"/>
              <a:headEnd/>
              <a:tailEnd/>
            </a:ln>
          </p:spPr>
          <p:txBody>
            <a:bodyPr/>
            <a:lstStyle/>
            <a:p>
              <a:endParaRPr lang="fr-FR"/>
            </a:p>
          </p:txBody>
        </p:sp>
        <p:sp>
          <p:nvSpPr>
            <p:cNvPr id="62" name="Rectangle 63"/>
            <p:cNvSpPr>
              <a:spLocks noChangeArrowheads="1"/>
            </p:cNvSpPr>
            <p:nvPr/>
          </p:nvSpPr>
          <p:spPr bwMode="auto">
            <a:xfrm>
              <a:off x="2676" y="2155"/>
              <a:ext cx="25" cy="26"/>
            </a:xfrm>
            <a:prstGeom prst="rect">
              <a:avLst/>
            </a:prstGeom>
            <a:solidFill>
              <a:srgbClr val="0000FF"/>
            </a:solidFill>
            <a:ln w="9525">
              <a:noFill/>
              <a:miter lim="800000"/>
              <a:headEnd/>
              <a:tailEnd/>
            </a:ln>
          </p:spPr>
          <p:txBody>
            <a:bodyPr/>
            <a:lstStyle/>
            <a:p>
              <a:endParaRPr lang="fr-FR"/>
            </a:p>
          </p:txBody>
        </p:sp>
        <p:sp>
          <p:nvSpPr>
            <p:cNvPr id="63" name="Rectangle 64"/>
            <p:cNvSpPr>
              <a:spLocks noChangeArrowheads="1"/>
            </p:cNvSpPr>
            <p:nvPr/>
          </p:nvSpPr>
          <p:spPr bwMode="auto">
            <a:xfrm>
              <a:off x="2701" y="2155"/>
              <a:ext cx="25" cy="26"/>
            </a:xfrm>
            <a:prstGeom prst="rect">
              <a:avLst/>
            </a:prstGeom>
            <a:solidFill>
              <a:srgbClr val="0000FF"/>
            </a:solidFill>
            <a:ln w="9525">
              <a:noFill/>
              <a:miter lim="800000"/>
              <a:headEnd/>
              <a:tailEnd/>
            </a:ln>
          </p:spPr>
          <p:txBody>
            <a:bodyPr/>
            <a:lstStyle/>
            <a:p>
              <a:endParaRPr lang="fr-FR"/>
            </a:p>
          </p:txBody>
        </p:sp>
        <p:sp>
          <p:nvSpPr>
            <p:cNvPr id="64" name="Rectangle 65"/>
            <p:cNvSpPr>
              <a:spLocks noChangeArrowheads="1"/>
            </p:cNvSpPr>
            <p:nvPr/>
          </p:nvSpPr>
          <p:spPr bwMode="auto">
            <a:xfrm>
              <a:off x="2726" y="2155"/>
              <a:ext cx="25" cy="26"/>
            </a:xfrm>
            <a:prstGeom prst="rect">
              <a:avLst/>
            </a:prstGeom>
            <a:solidFill>
              <a:srgbClr val="0000FF"/>
            </a:solidFill>
            <a:ln w="9525">
              <a:noFill/>
              <a:miter lim="800000"/>
              <a:headEnd/>
              <a:tailEnd/>
            </a:ln>
          </p:spPr>
          <p:txBody>
            <a:bodyPr/>
            <a:lstStyle/>
            <a:p>
              <a:endParaRPr lang="fr-FR"/>
            </a:p>
          </p:txBody>
        </p:sp>
        <p:sp>
          <p:nvSpPr>
            <p:cNvPr id="65" name="Rectangle 66"/>
            <p:cNvSpPr>
              <a:spLocks noChangeArrowheads="1"/>
            </p:cNvSpPr>
            <p:nvPr/>
          </p:nvSpPr>
          <p:spPr bwMode="auto">
            <a:xfrm>
              <a:off x="2751" y="2155"/>
              <a:ext cx="26" cy="26"/>
            </a:xfrm>
            <a:prstGeom prst="rect">
              <a:avLst/>
            </a:prstGeom>
            <a:solidFill>
              <a:srgbClr val="0000FF"/>
            </a:solidFill>
            <a:ln w="9525">
              <a:noFill/>
              <a:miter lim="800000"/>
              <a:headEnd/>
              <a:tailEnd/>
            </a:ln>
          </p:spPr>
          <p:txBody>
            <a:bodyPr/>
            <a:lstStyle/>
            <a:p>
              <a:endParaRPr lang="fr-FR"/>
            </a:p>
          </p:txBody>
        </p:sp>
        <p:sp>
          <p:nvSpPr>
            <p:cNvPr id="66" name="Rectangle 67"/>
            <p:cNvSpPr>
              <a:spLocks noChangeArrowheads="1"/>
            </p:cNvSpPr>
            <p:nvPr/>
          </p:nvSpPr>
          <p:spPr bwMode="auto">
            <a:xfrm>
              <a:off x="2777" y="2155"/>
              <a:ext cx="24" cy="26"/>
            </a:xfrm>
            <a:prstGeom prst="rect">
              <a:avLst/>
            </a:prstGeom>
            <a:solidFill>
              <a:srgbClr val="0000FF"/>
            </a:solidFill>
            <a:ln w="9525">
              <a:noFill/>
              <a:miter lim="800000"/>
              <a:headEnd/>
              <a:tailEnd/>
            </a:ln>
          </p:spPr>
          <p:txBody>
            <a:bodyPr/>
            <a:lstStyle/>
            <a:p>
              <a:endParaRPr lang="fr-FR"/>
            </a:p>
          </p:txBody>
        </p:sp>
        <p:sp>
          <p:nvSpPr>
            <p:cNvPr id="67" name="Freeform 68"/>
            <p:cNvSpPr>
              <a:spLocks/>
            </p:cNvSpPr>
            <p:nvPr/>
          </p:nvSpPr>
          <p:spPr bwMode="auto">
            <a:xfrm>
              <a:off x="2801" y="2155"/>
              <a:ext cx="39" cy="26"/>
            </a:xfrm>
            <a:custGeom>
              <a:avLst/>
              <a:gdLst/>
              <a:ahLst/>
              <a:cxnLst>
                <a:cxn ang="0">
                  <a:pos x="0" y="0"/>
                </a:cxn>
                <a:cxn ang="0">
                  <a:pos x="78" y="0"/>
                </a:cxn>
                <a:cxn ang="0">
                  <a:pos x="51" y="53"/>
                </a:cxn>
                <a:cxn ang="0">
                  <a:pos x="0" y="53"/>
                </a:cxn>
                <a:cxn ang="0">
                  <a:pos x="0" y="0"/>
                </a:cxn>
              </a:cxnLst>
              <a:rect l="0" t="0" r="r" b="b"/>
              <a:pathLst>
                <a:path w="78" h="53">
                  <a:moveTo>
                    <a:pt x="0" y="0"/>
                  </a:moveTo>
                  <a:lnTo>
                    <a:pt x="78" y="0"/>
                  </a:lnTo>
                  <a:lnTo>
                    <a:pt x="51" y="53"/>
                  </a:lnTo>
                  <a:lnTo>
                    <a:pt x="0" y="53"/>
                  </a:lnTo>
                  <a:lnTo>
                    <a:pt x="0" y="0"/>
                  </a:lnTo>
                  <a:close/>
                </a:path>
              </a:pathLst>
            </a:custGeom>
            <a:solidFill>
              <a:srgbClr val="0000FF"/>
            </a:solidFill>
            <a:ln w="9525">
              <a:noFill/>
              <a:round/>
              <a:headEnd/>
              <a:tailEnd/>
            </a:ln>
          </p:spPr>
          <p:txBody>
            <a:bodyPr/>
            <a:lstStyle/>
            <a:p>
              <a:endParaRPr lang="fr-FR"/>
            </a:p>
          </p:txBody>
        </p:sp>
        <p:sp>
          <p:nvSpPr>
            <p:cNvPr id="68" name="Freeform 69"/>
            <p:cNvSpPr>
              <a:spLocks/>
            </p:cNvSpPr>
            <p:nvPr/>
          </p:nvSpPr>
          <p:spPr bwMode="auto">
            <a:xfrm>
              <a:off x="2814" y="2155"/>
              <a:ext cx="26" cy="959"/>
            </a:xfrm>
            <a:custGeom>
              <a:avLst/>
              <a:gdLst/>
              <a:ahLst/>
              <a:cxnLst>
                <a:cxn ang="0">
                  <a:pos x="53" y="0"/>
                </a:cxn>
                <a:cxn ang="0">
                  <a:pos x="53" y="1919"/>
                </a:cxn>
                <a:cxn ang="0">
                  <a:pos x="26" y="1919"/>
                </a:cxn>
                <a:cxn ang="0">
                  <a:pos x="0" y="1919"/>
                </a:cxn>
                <a:cxn ang="0">
                  <a:pos x="0" y="27"/>
                </a:cxn>
                <a:cxn ang="0">
                  <a:pos x="53" y="0"/>
                </a:cxn>
              </a:cxnLst>
              <a:rect l="0" t="0" r="r" b="b"/>
              <a:pathLst>
                <a:path w="53" h="1919">
                  <a:moveTo>
                    <a:pt x="53" y="0"/>
                  </a:moveTo>
                  <a:lnTo>
                    <a:pt x="53" y="1919"/>
                  </a:lnTo>
                  <a:lnTo>
                    <a:pt x="26" y="1919"/>
                  </a:lnTo>
                  <a:lnTo>
                    <a:pt x="0" y="1919"/>
                  </a:lnTo>
                  <a:lnTo>
                    <a:pt x="0" y="27"/>
                  </a:lnTo>
                  <a:lnTo>
                    <a:pt x="53" y="0"/>
                  </a:lnTo>
                  <a:close/>
                </a:path>
              </a:pathLst>
            </a:custGeom>
            <a:solidFill>
              <a:srgbClr val="0000FF"/>
            </a:solidFill>
            <a:ln w="9525">
              <a:noFill/>
              <a:round/>
              <a:headEnd/>
              <a:tailEnd/>
            </a:ln>
          </p:spPr>
          <p:txBody>
            <a:bodyPr/>
            <a:lstStyle/>
            <a:p>
              <a:endParaRPr lang="fr-FR"/>
            </a:p>
          </p:txBody>
        </p:sp>
        <p:sp>
          <p:nvSpPr>
            <p:cNvPr id="69" name="Freeform 70"/>
            <p:cNvSpPr>
              <a:spLocks/>
            </p:cNvSpPr>
            <p:nvPr/>
          </p:nvSpPr>
          <p:spPr bwMode="auto">
            <a:xfrm>
              <a:off x="2814" y="3114"/>
              <a:ext cx="26" cy="1"/>
            </a:xfrm>
            <a:custGeom>
              <a:avLst/>
              <a:gdLst/>
              <a:ahLst/>
              <a:cxnLst>
                <a:cxn ang="0">
                  <a:pos x="26" y="0"/>
                </a:cxn>
                <a:cxn ang="0">
                  <a:pos x="53" y="0"/>
                </a:cxn>
                <a:cxn ang="0">
                  <a:pos x="0" y="0"/>
                </a:cxn>
                <a:cxn ang="0">
                  <a:pos x="26" y="0"/>
                </a:cxn>
              </a:cxnLst>
              <a:rect l="0" t="0" r="r" b="b"/>
              <a:pathLst>
                <a:path w="53">
                  <a:moveTo>
                    <a:pt x="26" y="0"/>
                  </a:moveTo>
                  <a:lnTo>
                    <a:pt x="53" y="0"/>
                  </a:lnTo>
                  <a:lnTo>
                    <a:pt x="0" y="0"/>
                  </a:lnTo>
                  <a:lnTo>
                    <a:pt x="26" y="0"/>
                  </a:lnTo>
                  <a:close/>
                </a:path>
              </a:pathLst>
            </a:custGeom>
            <a:solidFill>
              <a:srgbClr val="0000FF"/>
            </a:solidFill>
            <a:ln w="9525">
              <a:noFill/>
              <a:round/>
              <a:headEnd/>
              <a:tailEnd/>
            </a:ln>
          </p:spPr>
          <p:txBody>
            <a:bodyPr/>
            <a:lstStyle/>
            <a:p>
              <a:endParaRPr lang="fr-FR"/>
            </a:p>
          </p:txBody>
        </p:sp>
        <p:sp>
          <p:nvSpPr>
            <p:cNvPr id="70" name="Freeform 71"/>
            <p:cNvSpPr>
              <a:spLocks/>
            </p:cNvSpPr>
            <p:nvPr/>
          </p:nvSpPr>
          <p:spPr bwMode="auto">
            <a:xfrm>
              <a:off x="2814" y="2655"/>
              <a:ext cx="26" cy="459"/>
            </a:xfrm>
            <a:custGeom>
              <a:avLst/>
              <a:gdLst/>
              <a:ahLst/>
              <a:cxnLst>
                <a:cxn ang="0">
                  <a:pos x="0" y="918"/>
                </a:cxn>
                <a:cxn ang="0">
                  <a:pos x="0" y="0"/>
                </a:cxn>
                <a:cxn ang="0">
                  <a:pos x="53" y="27"/>
                </a:cxn>
                <a:cxn ang="0">
                  <a:pos x="53" y="918"/>
                </a:cxn>
                <a:cxn ang="0">
                  <a:pos x="26" y="918"/>
                </a:cxn>
                <a:cxn ang="0">
                  <a:pos x="0" y="918"/>
                </a:cxn>
              </a:cxnLst>
              <a:rect l="0" t="0" r="r" b="b"/>
              <a:pathLst>
                <a:path w="53" h="918">
                  <a:moveTo>
                    <a:pt x="0" y="918"/>
                  </a:moveTo>
                  <a:lnTo>
                    <a:pt x="0" y="0"/>
                  </a:lnTo>
                  <a:lnTo>
                    <a:pt x="53" y="27"/>
                  </a:lnTo>
                  <a:lnTo>
                    <a:pt x="53" y="918"/>
                  </a:lnTo>
                  <a:lnTo>
                    <a:pt x="26" y="918"/>
                  </a:lnTo>
                  <a:lnTo>
                    <a:pt x="0" y="918"/>
                  </a:lnTo>
                  <a:close/>
                </a:path>
              </a:pathLst>
            </a:custGeom>
            <a:solidFill>
              <a:srgbClr val="0000FF"/>
            </a:solidFill>
            <a:ln w="9525">
              <a:noFill/>
              <a:round/>
              <a:headEnd/>
              <a:tailEnd/>
            </a:ln>
          </p:spPr>
          <p:txBody>
            <a:bodyPr/>
            <a:lstStyle/>
            <a:p>
              <a:endParaRPr lang="fr-FR"/>
            </a:p>
          </p:txBody>
        </p:sp>
        <p:sp>
          <p:nvSpPr>
            <p:cNvPr id="71" name="Freeform 72"/>
            <p:cNvSpPr>
              <a:spLocks/>
            </p:cNvSpPr>
            <p:nvPr/>
          </p:nvSpPr>
          <p:spPr bwMode="auto">
            <a:xfrm>
              <a:off x="2814" y="2655"/>
              <a:ext cx="38" cy="27"/>
            </a:xfrm>
            <a:custGeom>
              <a:avLst/>
              <a:gdLst/>
              <a:ahLst/>
              <a:cxnLst>
                <a:cxn ang="0">
                  <a:pos x="0" y="0"/>
                </a:cxn>
                <a:cxn ang="0">
                  <a:pos x="76" y="0"/>
                </a:cxn>
                <a:cxn ang="0">
                  <a:pos x="76" y="53"/>
                </a:cxn>
                <a:cxn ang="0">
                  <a:pos x="26" y="53"/>
                </a:cxn>
                <a:cxn ang="0">
                  <a:pos x="0" y="0"/>
                </a:cxn>
              </a:cxnLst>
              <a:rect l="0" t="0" r="r" b="b"/>
              <a:pathLst>
                <a:path w="76" h="53">
                  <a:moveTo>
                    <a:pt x="0" y="0"/>
                  </a:moveTo>
                  <a:lnTo>
                    <a:pt x="76" y="0"/>
                  </a:lnTo>
                  <a:lnTo>
                    <a:pt x="76" y="53"/>
                  </a:lnTo>
                  <a:lnTo>
                    <a:pt x="26" y="53"/>
                  </a:lnTo>
                  <a:lnTo>
                    <a:pt x="0" y="0"/>
                  </a:lnTo>
                  <a:close/>
                </a:path>
              </a:pathLst>
            </a:custGeom>
            <a:solidFill>
              <a:srgbClr val="0000FF"/>
            </a:solidFill>
            <a:ln w="9525">
              <a:noFill/>
              <a:round/>
              <a:headEnd/>
              <a:tailEnd/>
            </a:ln>
          </p:spPr>
          <p:txBody>
            <a:bodyPr/>
            <a:lstStyle/>
            <a:p>
              <a:endParaRPr lang="fr-FR"/>
            </a:p>
          </p:txBody>
        </p:sp>
        <p:sp>
          <p:nvSpPr>
            <p:cNvPr id="72" name="Rectangle 73"/>
            <p:cNvSpPr>
              <a:spLocks noChangeArrowheads="1"/>
            </p:cNvSpPr>
            <p:nvPr/>
          </p:nvSpPr>
          <p:spPr bwMode="auto">
            <a:xfrm>
              <a:off x="2852" y="2655"/>
              <a:ext cx="25" cy="27"/>
            </a:xfrm>
            <a:prstGeom prst="rect">
              <a:avLst/>
            </a:prstGeom>
            <a:solidFill>
              <a:srgbClr val="0000FF"/>
            </a:solidFill>
            <a:ln w="9525">
              <a:noFill/>
              <a:miter lim="800000"/>
              <a:headEnd/>
              <a:tailEnd/>
            </a:ln>
          </p:spPr>
          <p:txBody>
            <a:bodyPr/>
            <a:lstStyle/>
            <a:p>
              <a:endParaRPr lang="fr-FR"/>
            </a:p>
          </p:txBody>
        </p:sp>
        <p:sp>
          <p:nvSpPr>
            <p:cNvPr id="73" name="Rectangle 74"/>
            <p:cNvSpPr>
              <a:spLocks noChangeArrowheads="1"/>
            </p:cNvSpPr>
            <p:nvPr/>
          </p:nvSpPr>
          <p:spPr bwMode="auto">
            <a:xfrm>
              <a:off x="2877" y="2655"/>
              <a:ext cx="25" cy="27"/>
            </a:xfrm>
            <a:prstGeom prst="rect">
              <a:avLst/>
            </a:prstGeom>
            <a:solidFill>
              <a:srgbClr val="0000FF"/>
            </a:solidFill>
            <a:ln w="9525">
              <a:noFill/>
              <a:miter lim="800000"/>
              <a:headEnd/>
              <a:tailEnd/>
            </a:ln>
          </p:spPr>
          <p:txBody>
            <a:bodyPr/>
            <a:lstStyle/>
            <a:p>
              <a:endParaRPr lang="fr-FR"/>
            </a:p>
          </p:txBody>
        </p:sp>
        <p:sp>
          <p:nvSpPr>
            <p:cNvPr id="74" name="Rectangle 75"/>
            <p:cNvSpPr>
              <a:spLocks noChangeArrowheads="1"/>
            </p:cNvSpPr>
            <p:nvPr/>
          </p:nvSpPr>
          <p:spPr bwMode="auto">
            <a:xfrm>
              <a:off x="2902" y="2655"/>
              <a:ext cx="26" cy="27"/>
            </a:xfrm>
            <a:prstGeom prst="rect">
              <a:avLst/>
            </a:prstGeom>
            <a:solidFill>
              <a:srgbClr val="0000FF"/>
            </a:solidFill>
            <a:ln w="9525">
              <a:noFill/>
              <a:miter lim="800000"/>
              <a:headEnd/>
              <a:tailEnd/>
            </a:ln>
          </p:spPr>
          <p:txBody>
            <a:bodyPr/>
            <a:lstStyle/>
            <a:p>
              <a:endParaRPr lang="fr-FR"/>
            </a:p>
          </p:txBody>
        </p:sp>
        <p:sp>
          <p:nvSpPr>
            <p:cNvPr id="75" name="Rectangle 76"/>
            <p:cNvSpPr>
              <a:spLocks noChangeArrowheads="1"/>
            </p:cNvSpPr>
            <p:nvPr/>
          </p:nvSpPr>
          <p:spPr bwMode="auto">
            <a:xfrm>
              <a:off x="2928" y="2655"/>
              <a:ext cx="24" cy="27"/>
            </a:xfrm>
            <a:prstGeom prst="rect">
              <a:avLst/>
            </a:prstGeom>
            <a:solidFill>
              <a:srgbClr val="0000FF"/>
            </a:solidFill>
            <a:ln w="9525">
              <a:noFill/>
              <a:miter lim="800000"/>
              <a:headEnd/>
              <a:tailEnd/>
            </a:ln>
          </p:spPr>
          <p:txBody>
            <a:bodyPr/>
            <a:lstStyle/>
            <a:p>
              <a:endParaRPr lang="fr-FR"/>
            </a:p>
          </p:txBody>
        </p:sp>
        <p:sp>
          <p:nvSpPr>
            <p:cNvPr id="76" name="Rectangle 77"/>
            <p:cNvSpPr>
              <a:spLocks noChangeArrowheads="1"/>
            </p:cNvSpPr>
            <p:nvPr/>
          </p:nvSpPr>
          <p:spPr bwMode="auto">
            <a:xfrm>
              <a:off x="2952" y="2655"/>
              <a:ext cx="26" cy="27"/>
            </a:xfrm>
            <a:prstGeom prst="rect">
              <a:avLst/>
            </a:prstGeom>
            <a:solidFill>
              <a:srgbClr val="0000FF"/>
            </a:solidFill>
            <a:ln w="9525">
              <a:noFill/>
              <a:miter lim="800000"/>
              <a:headEnd/>
              <a:tailEnd/>
            </a:ln>
          </p:spPr>
          <p:txBody>
            <a:bodyPr/>
            <a:lstStyle/>
            <a:p>
              <a:endParaRPr lang="fr-FR"/>
            </a:p>
          </p:txBody>
        </p:sp>
        <p:sp>
          <p:nvSpPr>
            <p:cNvPr id="77" name="Rectangle 78"/>
            <p:cNvSpPr>
              <a:spLocks noChangeArrowheads="1"/>
            </p:cNvSpPr>
            <p:nvPr/>
          </p:nvSpPr>
          <p:spPr bwMode="auto">
            <a:xfrm>
              <a:off x="2978" y="2655"/>
              <a:ext cx="25" cy="27"/>
            </a:xfrm>
            <a:prstGeom prst="rect">
              <a:avLst/>
            </a:prstGeom>
            <a:solidFill>
              <a:srgbClr val="0000FF"/>
            </a:solidFill>
            <a:ln w="9525">
              <a:noFill/>
              <a:miter lim="800000"/>
              <a:headEnd/>
              <a:tailEnd/>
            </a:ln>
          </p:spPr>
          <p:txBody>
            <a:bodyPr/>
            <a:lstStyle/>
            <a:p>
              <a:endParaRPr lang="fr-FR"/>
            </a:p>
          </p:txBody>
        </p:sp>
        <p:sp>
          <p:nvSpPr>
            <p:cNvPr id="78" name="Rectangle 79"/>
            <p:cNvSpPr>
              <a:spLocks noChangeArrowheads="1"/>
            </p:cNvSpPr>
            <p:nvPr/>
          </p:nvSpPr>
          <p:spPr bwMode="auto">
            <a:xfrm>
              <a:off x="3003" y="2655"/>
              <a:ext cx="25" cy="27"/>
            </a:xfrm>
            <a:prstGeom prst="rect">
              <a:avLst/>
            </a:prstGeom>
            <a:solidFill>
              <a:srgbClr val="0000FF"/>
            </a:solidFill>
            <a:ln w="9525">
              <a:noFill/>
              <a:miter lim="800000"/>
              <a:headEnd/>
              <a:tailEnd/>
            </a:ln>
          </p:spPr>
          <p:txBody>
            <a:bodyPr/>
            <a:lstStyle/>
            <a:p>
              <a:endParaRPr lang="fr-FR"/>
            </a:p>
          </p:txBody>
        </p:sp>
        <p:sp>
          <p:nvSpPr>
            <p:cNvPr id="79" name="Rectangle 80"/>
            <p:cNvSpPr>
              <a:spLocks noChangeArrowheads="1"/>
            </p:cNvSpPr>
            <p:nvPr/>
          </p:nvSpPr>
          <p:spPr bwMode="auto">
            <a:xfrm>
              <a:off x="3028" y="2655"/>
              <a:ext cx="25" cy="27"/>
            </a:xfrm>
            <a:prstGeom prst="rect">
              <a:avLst/>
            </a:prstGeom>
            <a:solidFill>
              <a:srgbClr val="0000FF"/>
            </a:solidFill>
            <a:ln w="9525">
              <a:noFill/>
              <a:miter lim="800000"/>
              <a:headEnd/>
              <a:tailEnd/>
            </a:ln>
          </p:spPr>
          <p:txBody>
            <a:bodyPr/>
            <a:lstStyle/>
            <a:p>
              <a:endParaRPr lang="fr-FR"/>
            </a:p>
          </p:txBody>
        </p:sp>
        <p:sp>
          <p:nvSpPr>
            <p:cNvPr id="80" name="Freeform 81"/>
            <p:cNvSpPr>
              <a:spLocks/>
            </p:cNvSpPr>
            <p:nvPr/>
          </p:nvSpPr>
          <p:spPr bwMode="auto">
            <a:xfrm>
              <a:off x="3053" y="2655"/>
              <a:ext cx="39" cy="27"/>
            </a:xfrm>
            <a:custGeom>
              <a:avLst/>
              <a:gdLst/>
              <a:ahLst/>
              <a:cxnLst>
                <a:cxn ang="0">
                  <a:pos x="0" y="0"/>
                </a:cxn>
                <a:cxn ang="0">
                  <a:pos x="78" y="0"/>
                </a:cxn>
                <a:cxn ang="0">
                  <a:pos x="51" y="53"/>
                </a:cxn>
                <a:cxn ang="0">
                  <a:pos x="0" y="53"/>
                </a:cxn>
                <a:cxn ang="0">
                  <a:pos x="0" y="0"/>
                </a:cxn>
              </a:cxnLst>
              <a:rect l="0" t="0" r="r" b="b"/>
              <a:pathLst>
                <a:path w="78" h="53">
                  <a:moveTo>
                    <a:pt x="0" y="0"/>
                  </a:moveTo>
                  <a:lnTo>
                    <a:pt x="78" y="0"/>
                  </a:lnTo>
                  <a:lnTo>
                    <a:pt x="51" y="53"/>
                  </a:lnTo>
                  <a:lnTo>
                    <a:pt x="0" y="53"/>
                  </a:lnTo>
                  <a:lnTo>
                    <a:pt x="0" y="0"/>
                  </a:lnTo>
                  <a:close/>
                </a:path>
              </a:pathLst>
            </a:custGeom>
            <a:solidFill>
              <a:srgbClr val="0000FF"/>
            </a:solidFill>
            <a:ln w="9525">
              <a:noFill/>
              <a:round/>
              <a:headEnd/>
              <a:tailEnd/>
            </a:ln>
          </p:spPr>
          <p:txBody>
            <a:bodyPr/>
            <a:lstStyle/>
            <a:p>
              <a:endParaRPr lang="fr-FR"/>
            </a:p>
          </p:txBody>
        </p:sp>
        <p:sp>
          <p:nvSpPr>
            <p:cNvPr id="81" name="Freeform 82"/>
            <p:cNvSpPr>
              <a:spLocks/>
            </p:cNvSpPr>
            <p:nvPr/>
          </p:nvSpPr>
          <p:spPr bwMode="auto">
            <a:xfrm>
              <a:off x="3065" y="2655"/>
              <a:ext cx="27" cy="459"/>
            </a:xfrm>
            <a:custGeom>
              <a:avLst/>
              <a:gdLst/>
              <a:ahLst/>
              <a:cxnLst>
                <a:cxn ang="0">
                  <a:pos x="53" y="0"/>
                </a:cxn>
                <a:cxn ang="0">
                  <a:pos x="53" y="918"/>
                </a:cxn>
                <a:cxn ang="0">
                  <a:pos x="26" y="918"/>
                </a:cxn>
                <a:cxn ang="0">
                  <a:pos x="0" y="918"/>
                </a:cxn>
                <a:cxn ang="0">
                  <a:pos x="0" y="27"/>
                </a:cxn>
                <a:cxn ang="0">
                  <a:pos x="53" y="0"/>
                </a:cxn>
              </a:cxnLst>
              <a:rect l="0" t="0" r="r" b="b"/>
              <a:pathLst>
                <a:path w="53" h="918">
                  <a:moveTo>
                    <a:pt x="53" y="0"/>
                  </a:moveTo>
                  <a:lnTo>
                    <a:pt x="53" y="918"/>
                  </a:lnTo>
                  <a:lnTo>
                    <a:pt x="26" y="918"/>
                  </a:lnTo>
                  <a:lnTo>
                    <a:pt x="0" y="918"/>
                  </a:lnTo>
                  <a:lnTo>
                    <a:pt x="0" y="27"/>
                  </a:lnTo>
                  <a:lnTo>
                    <a:pt x="53" y="0"/>
                  </a:lnTo>
                  <a:close/>
                </a:path>
              </a:pathLst>
            </a:custGeom>
            <a:solidFill>
              <a:srgbClr val="0000FF"/>
            </a:solidFill>
            <a:ln w="9525">
              <a:noFill/>
              <a:round/>
              <a:headEnd/>
              <a:tailEnd/>
            </a:ln>
          </p:spPr>
          <p:txBody>
            <a:bodyPr/>
            <a:lstStyle/>
            <a:p>
              <a:endParaRPr lang="fr-FR"/>
            </a:p>
          </p:txBody>
        </p:sp>
        <p:sp>
          <p:nvSpPr>
            <p:cNvPr id="82" name="Freeform 83"/>
            <p:cNvSpPr>
              <a:spLocks/>
            </p:cNvSpPr>
            <p:nvPr/>
          </p:nvSpPr>
          <p:spPr bwMode="auto">
            <a:xfrm>
              <a:off x="3065" y="3114"/>
              <a:ext cx="27" cy="1"/>
            </a:xfrm>
            <a:custGeom>
              <a:avLst/>
              <a:gdLst/>
              <a:ahLst/>
              <a:cxnLst>
                <a:cxn ang="0">
                  <a:pos x="26" y="0"/>
                </a:cxn>
                <a:cxn ang="0">
                  <a:pos x="53" y="0"/>
                </a:cxn>
                <a:cxn ang="0">
                  <a:pos x="0" y="0"/>
                </a:cxn>
                <a:cxn ang="0">
                  <a:pos x="26" y="0"/>
                </a:cxn>
              </a:cxnLst>
              <a:rect l="0" t="0" r="r" b="b"/>
              <a:pathLst>
                <a:path w="53">
                  <a:moveTo>
                    <a:pt x="26" y="0"/>
                  </a:moveTo>
                  <a:lnTo>
                    <a:pt x="53" y="0"/>
                  </a:lnTo>
                  <a:lnTo>
                    <a:pt x="0" y="0"/>
                  </a:lnTo>
                  <a:lnTo>
                    <a:pt x="26" y="0"/>
                  </a:lnTo>
                  <a:close/>
                </a:path>
              </a:pathLst>
            </a:custGeom>
            <a:solidFill>
              <a:srgbClr val="0000FF"/>
            </a:solidFill>
            <a:ln w="9525">
              <a:noFill/>
              <a:round/>
              <a:headEnd/>
              <a:tailEnd/>
            </a:ln>
          </p:spPr>
          <p:txBody>
            <a:bodyPr/>
            <a:lstStyle/>
            <a:p>
              <a:endParaRPr lang="fr-FR"/>
            </a:p>
          </p:txBody>
        </p:sp>
        <p:sp>
          <p:nvSpPr>
            <p:cNvPr id="83" name="Freeform 84"/>
            <p:cNvSpPr>
              <a:spLocks/>
            </p:cNvSpPr>
            <p:nvPr/>
          </p:nvSpPr>
          <p:spPr bwMode="auto">
            <a:xfrm>
              <a:off x="3065" y="2266"/>
              <a:ext cx="27" cy="848"/>
            </a:xfrm>
            <a:custGeom>
              <a:avLst/>
              <a:gdLst/>
              <a:ahLst/>
              <a:cxnLst>
                <a:cxn ang="0">
                  <a:pos x="0" y="1697"/>
                </a:cxn>
                <a:cxn ang="0">
                  <a:pos x="0" y="0"/>
                </a:cxn>
                <a:cxn ang="0">
                  <a:pos x="53" y="27"/>
                </a:cxn>
                <a:cxn ang="0">
                  <a:pos x="53" y="1697"/>
                </a:cxn>
                <a:cxn ang="0">
                  <a:pos x="26" y="1697"/>
                </a:cxn>
                <a:cxn ang="0">
                  <a:pos x="0" y="1697"/>
                </a:cxn>
              </a:cxnLst>
              <a:rect l="0" t="0" r="r" b="b"/>
              <a:pathLst>
                <a:path w="53" h="1697">
                  <a:moveTo>
                    <a:pt x="0" y="1697"/>
                  </a:moveTo>
                  <a:lnTo>
                    <a:pt x="0" y="0"/>
                  </a:lnTo>
                  <a:lnTo>
                    <a:pt x="53" y="27"/>
                  </a:lnTo>
                  <a:lnTo>
                    <a:pt x="53" y="1697"/>
                  </a:lnTo>
                  <a:lnTo>
                    <a:pt x="26" y="1697"/>
                  </a:lnTo>
                  <a:lnTo>
                    <a:pt x="0" y="1697"/>
                  </a:lnTo>
                  <a:close/>
                </a:path>
              </a:pathLst>
            </a:custGeom>
            <a:solidFill>
              <a:srgbClr val="0000FF"/>
            </a:solidFill>
            <a:ln w="9525">
              <a:noFill/>
              <a:round/>
              <a:headEnd/>
              <a:tailEnd/>
            </a:ln>
          </p:spPr>
          <p:txBody>
            <a:bodyPr/>
            <a:lstStyle/>
            <a:p>
              <a:endParaRPr lang="fr-FR"/>
            </a:p>
          </p:txBody>
        </p:sp>
        <p:sp>
          <p:nvSpPr>
            <p:cNvPr id="84" name="Freeform 85"/>
            <p:cNvSpPr>
              <a:spLocks/>
            </p:cNvSpPr>
            <p:nvPr/>
          </p:nvSpPr>
          <p:spPr bwMode="auto">
            <a:xfrm>
              <a:off x="3065" y="2266"/>
              <a:ext cx="38" cy="26"/>
            </a:xfrm>
            <a:custGeom>
              <a:avLst/>
              <a:gdLst/>
              <a:ahLst/>
              <a:cxnLst>
                <a:cxn ang="0">
                  <a:pos x="0" y="0"/>
                </a:cxn>
                <a:cxn ang="0">
                  <a:pos x="76" y="0"/>
                </a:cxn>
                <a:cxn ang="0">
                  <a:pos x="76" y="54"/>
                </a:cxn>
                <a:cxn ang="0">
                  <a:pos x="26" y="54"/>
                </a:cxn>
                <a:cxn ang="0">
                  <a:pos x="0" y="0"/>
                </a:cxn>
              </a:cxnLst>
              <a:rect l="0" t="0" r="r" b="b"/>
              <a:pathLst>
                <a:path w="76" h="54">
                  <a:moveTo>
                    <a:pt x="0" y="0"/>
                  </a:moveTo>
                  <a:lnTo>
                    <a:pt x="76" y="0"/>
                  </a:lnTo>
                  <a:lnTo>
                    <a:pt x="76" y="54"/>
                  </a:lnTo>
                  <a:lnTo>
                    <a:pt x="26" y="54"/>
                  </a:lnTo>
                  <a:lnTo>
                    <a:pt x="0" y="0"/>
                  </a:lnTo>
                  <a:close/>
                </a:path>
              </a:pathLst>
            </a:custGeom>
            <a:solidFill>
              <a:srgbClr val="0000FF"/>
            </a:solidFill>
            <a:ln w="9525">
              <a:noFill/>
              <a:round/>
              <a:headEnd/>
              <a:tailEnd/>
            </a:ln>
          </p:spPr>
          <p:txBody>
            <a:bodyPr/>
            <a:lstStyle/>
            <a:p>
              <a:endParaRPr lang="fr-FR"/>
            </a:p>
          </p:txBody>
        </p:sp>
        <p:sp>
          <p:nvSpPr>
            <p:cNvPr id="85" name="Rectangle 86"/>
            <p:cNvSpPr>
              <a:spLocks noChangeArrowheads="1"/>
            </p:cNvSpPr>
            <p:nvPr/>
          </p:nvSpPr>
          <p:spPr bwMode="auto">
            <a:xfrm>
              <a:off x="3103" y="2266"/>
              <a:ext cx="26" cy="26"/>
            </a:xfrm>
            <a:prstGeom prst="rect">
              <a:avLst/>
            </a:prstGeom>
            <a:solidFill>
              <a:srgbClr val="0000FF"/>
            </a:solidFill>
            <a:ln w="9525">
              <a:noFill/>
              <a:miter lim="800000"/>
              <a:headEnd/>
              <a:tailEnd/>
            </a:ln>
          </p:spPr>
          <p:txBody>
            <a:bodyPr/>
            <a:lstStyle/>
            <a:p>
              <a:endParaRPr lang="fr-FR"/>
            </a:p>
          </p:txBody>
        </p:sp>
        <p:sp>
          <p:nvSpPr>
            <p:cNvPr id="86" name="Rectangle 87"/>
            <p:cNvSpPr>
              <a:spLocks noChangeArrowheads="1"/>
            </p:cNvSpPr>
            <p:nvPr/>
          </p:nvSpPr>
          <p:spPr bwMode="auto">
            <a:xfrm>
              <a:off x="3129" y="2266"/>
              <a:ext cx="25" cy="26"/>
            </a:xfrm>
            <a:prstGeom prst="rect">
              <a:avLst/>
            </a:prstGeom>
            <a:solidFill>
              <a:srgbClr val="0000FF"/>
            </a:solidFill>
            <a:ln w="9525">
              <a:noFill/>
              <a:miter lim="800000"/>
              <a:headEnd/>
              <a:tailEnd/>
            </a:ln>
          </p:spPr>
          <p:txBody>
            <a:bodyPr/>
            <a:lstStyle/>
            <a:p>
              <a:endParaRPr lang="fr-FR"/>
            </a:p>
          </p:txBody>
        </p:sp>
        <p:sp>
          <p:nvSpPr>
            <p:cNvPr id="87" name="Rectangle 88"/>
            <p:cNvSpPr>
              <a:spLocks noChangeArrowheads="1"/>
            </p:cNvSpPr>
            <p:nvPr/>
          </p:nvSpPr>
          <p:spPr bwMode="auto">
            <a:xfrm>
              <a:off x="3154" y="2266"/>
              <a:ext cx="25" cy="26"/>
            </a:xfrm>
            <a:prstGeom prst="rect">
              <a:avLst/>
            </a:prstGeom>
            <a:solidFill>
              <a:srgbClr val="0000FF"/>
            </a:solidFill>
            <a:ln w="9525">
              <a:noFill/>
              <a:miter lim="800000"/>
              <a:headEnd/>
              <a:tailEnd/>
            </a:ln>
          </p:spPr>
          <p:txBody>
            <a:bodyPr/>
            <a:lstStyle/>
            <a:p>
              <a:endParaRPr lang="fr-FR"/>
            </a:p>
          </p:txBody>
        </p:sp>
        <p:sp>
          <p:nvSpPr>
            <p:cNvPr id="88" name="Rectangle 89"/>
            <p:cNvSpPr>
              <a:spLocks noChangeArrowheads="1"/>
            </p:cNvSpPr>
            <p:nvPr/>
          </p:nvSpPr>
          <p:spPr bwMode="auto">
            <a:xfrm>
              <a:off x="3179" y="2266"/>
              <a:ext cx="25" cy="26"/>
            </a:xfrm>
            <a:prstGeom prst="rect">
              <a:avLst/>
            </a:prstGeom>
            <a:solidFill>
              <a:srgbClr val="0000FF"/>
            </a:solidFill>
            <a:ln w="9525">
              <a:noFill/>
              <a:miter lim="800000"/>
              <a:headEnd/>
              <a:tailEnd/>
            </a:ln>
          </p:spPr>
          <p:txBody>
            <a:bodyPr/>
            <a:lstStyle/>
            <a:p>
              <a:endParaRPr lang="fr-FR"/>
            </a:p>
          </p:txBody>
        </p:sp>
        <p:sp>
          <p:nvSpPr>
            <p:cNvPr id="89" name="Rectangle 90"/>
            <p:cNvSpPr>
              <a:spLocks noChangeArrowheads="1"/>
            </p:cNvSpPr>
            <p:nvPr/>
          </p:nvSpPr>
          <p:spPr bwMode="auto">
            <a:xfrm>
              <a:off x="3204" y="2266"/>
              <a:ext cx="26" cy="26"/>
            </a:xfrm>
            <a:prstGeom prst="rect">
              <a:avLst/>
            </a:prstGeom>
            <a:solidFill>
              <a:srgbClr val="0000FF"/>
            </a:solidFill>
            <a:ln w="9525">
              <a:noFill/>
              <a:miter lim="800000"/>
              <a:headEnd/>
              <a:tailEnd/>
            </a:ln>
          </p:spPr>
          <p:txBody>
            <a:bodyPr/>
            <a:lstStyle/>
            <a:p>
              <a:endParaRPr lang="fr-FR"/>
            </a:p>
          </p:txBody>
        </p:sp>
        <p:sp>
          <p:nvSpPr>
            <p:cNvPr id="90" name="Rectangle 91"/>
            <p:cNvSpPr>
              <a:spLocks noChangeArrowheads="1"/>
            </p:cNvSpPr>
            <p:nvPr/>
          </p:nvSpPr>
          <p:spPr bwMode="auto">
            <a:xfrm>
              <a:off x="3230" y="2266"/>
              <a:ext cx="24" cy="26"/>
            </a:xfrm>
            <a:prstGeom prst="rect">
              <a:avLst/>
            </a:prstGeom>
            <a:solidFill>
              <a:srgbClr val="0000FF"/>
            </a:solidFill>
            <a:ln w="9525">
              <a:noFill/>
              <a:miter lim="800000"/>
              <a:headEnd/>
              <a:tailEnd/>
            </a:ln>
          </p:spPr>
          <p:txBody>
            <a:bodyPr/>
            <a:lstStyle/>
            <a:p>
              <a:endParaRPr lang="fr-FR"/>
            </a:p>
          </p:txBody>
        </p:sp>
        <p:sp>
          <p:nvSpPr>
            <p:cNvPr id="91" name="Rectangle 92"/>
            <p:cNvSpPr>
              <a:spLocks noChangeArrowheads="1"/>
            </p:cNvSpPr>
            <p:nvPr/>
          </p:nvSpPr>
          <p:spPr bwMode="auto">
            <a:xfrm>
              <a:off x="3254" y="2266"/>
              <a:ext cx="26" cy="26"/>
            </a:xfrm>
            <a:prstGeom prst="rect">
              <a:avLst/>
            </a:prstGeom>
            <a:solidFill>
              <a:srgbClr val="0000FF"/>
            </a:solidFill>
            <a:ln w="9525">
              <a:noFill/>
              <a:miter lim="800000"/>
              <a:headEnd/>
              <a:tailEnd/>
            </a:ln>
          </p:spPr>
          <p:txBody>
            <a:bodyPr/>
            <a:lstStyle/>
            <a:p>
              <a:endParaRPr lang="fr-FR"/>
            </a:p>
          </p:txBody>
        </p:sp>
        <p:sp>
          <p:nvSpPr>
            <p:cNvPr id="92" name="Rectangle 93"/>
            <p:cNvSpPr>
              <a:spLocks noChangeArrowheads="1"/>
            </p:cNvSpPr>
            <p:nvPr/>
          </p:nvSpPr>
          <p:spPr bwMode="auto">
            <a:xfrm>
              <a:off x="3280" y="2266"/>
              <a:ext cx="25" cy="26"/>
            </a:xfrm>
            <a:prstGeom prst="rect">
              <a:avLst/>
            </a:prstGeom>
            <a:solidFill>
              <a:srgbClr val="0000FF"/>
            </a:solidFill>
            <a:ln w="9525">
              <a:noFill/>
              <a:miter lim="800000"/>
              <a:headEnd/>
              <a:tailEnd/>
            </a:ln>
          </p:spPr>
          <p:txBody>
            <a:bodyPr/>
            <a:lstStyle/>
            <a:p>
              <a:endParaRPr lang="fr-FR"/>
            </a:p>
          </p:txBody>
        </p:sp>
        <p:sp>
          <p:nvSpPr>
            <p:cNvPr id="93" name="Freeform 94"/>
            <p:cNvSpPr>
              <a:spLocks/>
            </p:cNvSpPr>
            <p:nvPr/>
          </p:nvSpPr>
          <p:spPr bwMode="auto">
            <a:xfrm>
              <a:off x="3305" y="2266"/>
              <a:ext cx="39" cy="26"/>
            </a:xfrm>
            <a:custGeom>
              <a:avLst/>
              <a:gdLst/>
              <a:ahLst/>
              <a:cxnLst>
                <a:cxn ang="0">
                  <a:pos x="0" y="0"/>
                </a:cxn>
                <a:cxn ang="0">
                  <a:pos x="77" y="0"/>
                </a:cxn>
                <a:cxn ang="0">
                  <a:pos x="51" y="54"/>
                </a:cxn>
                <a:cxn ang="0">
                  <a:pos x="0" y="54"/>
                </a:cxn>
                <a:cxn ang="0">
                  <a:pos x="0" y="0"/>
                </a:cxn>
              </a:cxnLst>
              <a:rect l="0" t="0" r="r" b="b"/>
              <a:pathLst>
                <a:path w="77" h="54">
                  <a:moveTo>
                    <a:pt x="0" y="0"/>
                  </a:moveTo>
                  <a:lnTo>
                    <a:pt x="77" y="0"/>
                  </a:lnTo>
                  <a:lnTo>
                    <a:pt x="51" y="54"/>
                  </a:lnTo>
                  <a:lnTo>
                    <a:pt x="0" y="54"/>
                  </a:lnTo>
                  <a:lnTo>
                    <a:pt x="0" y="0"/>
                  </a:lnTo>
                  <a:close/>
                </a:path>
              </a:pathLst>
            </a:custGeom>
            <a:solidFill>
              <a:srgbClr val="0000FF"/>
            </a:solidFill>
            <a:ln w="9525">
              <a:noFill/>
              <a:round/>
              <a:headEnd/>
              <a:tailEnd/>
            </a:ln>
          </p:spPr>
          <p:txBody>
            <a:bodyPr/>
            <a:lstStyle/>
            <a:p>
              <a:endParaRPr lang="fr-FR"/>
            </a:p>
          </p:txBody>
        </p:sp>
        <p:sp>
          <p:nvSpPr>
            <p:cNvPr id="94" name="Freeform 95"/>
            <p:cNvSpPr>
              <a:spLocks/>
            </p:cNvSpPr>
            <p:nvPr/>
          </p:nvSpPr>
          <p:spPr bwMode="auto">
            <a:xfrm>
              <a:off x="3317" y="2266"/>
              <a:ext cx="27" cy="848"/>
            </a:xfrm>
            <a:custGeom>
              <a:avLst/>
              <a:gdLst/>
              <a:ahLst/>
              <a:cxnLst>
                <a:cxn ang="0">
                  <a:pos x="53" y="0"/>
                </a:cxn>
                <a:cxn ang="0">
                  <a:pos x="53" y="1697"/>
                </a:cxn>
                <a:cxn ang="0">
                  <a:pos x="27" y="1697"/>
                </a:cxn>
                <a:cxn ang="0">
                  <a:pos x="0" y="1697"/>
                </a:cxn>
                <a:cxn ang="0">
                  <a:pos x="0" y="27"/>
                </a:cxn>
                <a:cxn ang="0">
                  <a:pos x="53" y="0"/>
                </a:cxn>
              </a:cxnLst>
              <a:rect l="0" t="0" r="r" b="b"/>
              <a:pathLst>
                <a:path w="53" h="1697">
                  <a:moveTo>
                    <a:pt x="53" y="0"/>
                  </a:moveTo>
                  <a:lnTo>
                    <a:pt x="53" y="1697"/>
                  </a:lnTo>
                  <a:lnTo>
                    <a:pt x="27" y="1697"/>
                  </a:lnTo>
                  <a:lnTo>
                    <a:pt x="0" y="1697"/>
                  </a:lnTo>
                  <a:lnTo>
                    <a:pt x="0" y="27"/>
                  </a:lnTo>
                  <a:lnTo>
                    <a:pt x="53" y="0"/>
                  </a:lnTo>
                  <a:close/>
                </a:path>
              </a:pathLst>
            </a:custGeom>
            <a:solidFill>
              <a:srgbClr val="0000FF"/>
            </a:solidFill>
            <a:ln w="9525">
              <a:noFill/>
              <a:round/>
              <a:headEnd/>
              <a:tailEnd/>
            </a:ln>
          </p:spPr>
          <p:txBody>
            <a:bodyPr/>
            <a:lstStyle/>
            <a:p>
              <a:endParaRPr lang="fr-FR"/>
            </a:p>
          </p:txBody>
        </p:sp>
        <p:sp>
          <p:nvSpPr>
            <p:cNvPr id="95" name="Freeform 96"/>
            <p:cNvSpPr>
              <a:spLocks/>
            </p:cNvSpPr>
            <p:nvPr/>
          </p:nvSpPr>
          <p:spPr bwMode="auto">
            <a:xfrm>
              <a:off x="3317" y="3114"/>
              <a:ext cx="27" cy="1"/>
            </a:xfrm>
            <a:custGeom>
              <a:avLst/>
              <a:gdLst/>
              <a:ahLst/>
              <a:cxnLst>
                <a:cxn ang="0">
                  <a:pos x="27" y="0"/>
                </a:cxn>
                <a:cxn ang="0">
                  <a:pos x="53" y="0"/>
                </a:cxn>
                <a:cxn ang="0">
                  <a:pos x="0" y="0"/>
                </a:cxn>
                <a:cxn ang="0">
                  <a:pos x="27" y="0"/>
                </a:cxn>
              </a:cxnLst>
              <a:rect l="0" t="0" r="r" b="b"/>
              <a:pathLst>
                <a:path w="53">
                  <a:moveTo>
                    <a:pt x="27" y="0"/>
                  </a:moveTo>
                  <a:lnTo>
                    <a:pt x="53" y="0"/>
                  </a:lnTo>
                  <a:lnTo>
                    <a:pt x="0" y="0"/>
                  </a:lnTo>
                  <a:lnTo>
                    <a:pt x="27" y="0"/>
                  </a:lnTo>
                  <a:close/>
                </a:path>
              </a:pathLst>
            </a:custGeom>
            <a:solidFill>
              <a:srgbClr val="0000FF"/>
            </a:solidFill>
            <a:ln w="9525">
              <a:noFill/>
              <a:round/>
              <a:headEnd/>
              <a:tailEnd/>
            </a:ln>
          </p:spPr>
          <p:txBody>
            <a:bodyPr/>
            <a:lstStyle/>
            <a:p>
              <a:endParaRPr lang="fr-FR"/>
            </a:p>
          </p:txBody>
        </p:sp>
        <p:sp>
          <p:nvSpPr>
            <p:cNvPr id="96" name="Freeform 97"/>
            <p:cNvSpPr>
              <a:spLocks/>
            </p:cNvSpPr>
            <p:nvPr/>
          </p:nvSpPr>
          <p:spPr bwMode="auto">
            <a:xfrm>
              <a:off x="3317" y="2711"/>
              <a:ext cx="27" cy="403"/>
            </a:xfrm>
            <a:custGeom>
              <a:avLst/>
              <a:gdLst/>
              <a:ahLst/>
              <a:cxnLst>
                <a:cxn ang="0">
                  <a:pos x="0" y="806"/>
                </a:cxn>
                <a:cxn ang="0">
                  <a:pos x="0" y="0"/>
                </a:cxn>
                <a:cxn ang="0">
                  <a:pos x="53" y="27"/>
                </a:cxn>
                <a:cxn ang="0">
                  <a:pos x="53" y="806"/>
                </a:cxn>
                <a:cxn ang="0">
                  <a:pos x="27" y="806"/>
                </a:cxn>
                <a:cxn ang="0">
                  <a:pos x="0" y="806"/>
                </a:cxn>
              </a:cxnLst>
              <a:rect l="0" t="0" r="r" b="b"/>
              <a:pathLst>
                <a:path w="53" h="806">
                  <a:moveTo>
                    <a:pt x="0" y="806"/>
                  </a:moveTo>
                  <a:lnTo>
                    <a:pt x="0" y="0"/>
                  </a:lnTo>
                  <a:lnTo>
                    <a:pt x="53" y="27"/>
                  </a:lnTo>
                  <a:lnTo>
                    <a:pt x="53" y="806"/>
                  </a:lnTo>
                  <a:lnTo>
                    <a:pt x="27" y="806"/>
                  </a:lnTo>
                  <a:lnTo>
                    <a:pt x="0" y="806"/>
                  </a:lnTo>
                  <a:close/>
                </a:path>
              </a:pathLst>
            </a:custGeom>
            <a:solidFill>
              <a:srgbClr val="0000FF"/>
            </a:solidFill>
            <a:ln w="9525">
              <a:noFill/>
              <a:round/>
              <a:headEnd/>
              <a:tailEnd/>
            </a:ln>
          </p:spPr>
          <p:txBody>
            <a:bodyPr/>
            <a:lstStyle/>
            <a:p>
              <a:endParaRPr lang="fr-FR"/>
            </a:p>
          </p:txBody>
        </p:sp>
        <p:sp>
          <p:nvSpPr>
            <p:cNvPr id="97" name="Freeform 98"/>
            <p:cNvSpPr>
              <a:spLocks/>
            </p:cNvSpPr>
            <p:nvPr/>
          </p:nvSpPr>
          <p:spPr bwMode="auto">
            <a:xfrm>
              <a:off x="3317" y="2711"/>
              <a:ext cx="38" cy="27"/>
            </a:xfrm>
            <a:custGeom>
              <a:avLst/>
              <a:gdLst/>
              <a:ahLst/>
              <a:cxnLst>
                <a:cxn ang="0">
                  <a:pos x="0" y="0"/>
                </a:cxn>
                <a:cxn ang="0">
                  <a:pos x="76" y="0"/>
                </a:cxn>
                <a:cxn ang="0">
                  <a:pos x="76" y="53"/>
                </a:cxn>
                <a:cxn ang="0">
                  <a:pos x="27" y="53"/>
                </a:cxn>
                <a:cxn ang="0">
                  <a:pos x="0" y="0"/>
                </a:cxn>
              </a:cxnLst>
              <a:rect l="0" t="0" r="r" b="b"/>
              <a:pathLst>
                <a:path w="76" h="53">
                  <a:moveTo>
                    <a:pt x="0" y="0"/>
                  </a:moveTo>
                  <a:lnTo>
                    <a:pt x="76" y="0"/>
                  </a:lnTo>
                  <a:lnTo>
                    <a:pt x="76" y="53"/>
                  </a:lnTo>
                  <a:lnTo>
                    <a:pt x="27" y="53"/>
                  </a:lnTo>
                  <a:lnTo>
                    <a:pt x="0" y="0"/>
                  </a:lnTo>
                  <a:close/>
                </a:path>
              </a:pathLst>
            </a:custGeom>
            <a:solidFill>
              <a:srgbClr val="0000FF"/>
            </a:solidFill>
            <a:ln w="9525">
              <a:noFill/>
              <a:round/>
              <a:headEnd/>
              <a:tailEnd/>
            </a:ln>
          </p:spPr>
          <p:txBody>
            <a:bodyPr/>
            <a:lstStyle/>
            <a:p>
              <a:endParaRPr lang="fr-FR"/>
            </a:p>
          </p:txBody>
        </p:sp>
        <p:sp>
          <p:nvSpPr>
            <p:cNvPr id="98" name="Rectangle 99"/>
            <p:cNvSpPr>
              <a:spLocks noChangeArrowheads="1"/>
            </p:cNvSpPr>
            <p:nvPr/>
          </p:nvSpPr>
          <p:spPr bwMode="auto">
            <a:xfrm>
              <a:off x="3355" y="2711"/>
              <a:ext cx="26" cy="27"/>
            </a:xfrm>
            <a:prstGeom prst="rect">
              <a:avLst/>
            </a:prstGeom>
            <a:solidFill>
              <a:srgbClr val="0000FF"/>
            </a:solidFill>
            <a:ln w="9525">
              <a:noFill/>
              <a:miter lim="800000"/>
              <a:headEnd/>
              <a:tailEnd/>
            </a:ln>
          </p:spPr>
          <p:txBody>
            <a:bodyPr/>
            <a:lstStyle/>
            <a:p>
              <a:endParaRPr lang="fr-FR"/>
            </a:p>
          </p:txBody>
        </p:sp>
        <p:sp>
          <p:nvSpPr>
            <p:cNvPr id="99" name="Rectangle 100"/>
            <p:cNvSpPr>
              <a:spLocks noChangeArrowheads="1"/>
            </p:cNvSpPr>
            <p:nvPr/>
          </p:nvSpPr>
          <p:spPr bwMode="auto">
            <a:xfrm>
              <a:off x="3381" y="2711"/>
              <a:ext cx="24" cy="27"/>
            </a:xfrm>
            <a:prstGeom prst="rect">
              <a:avLst/>
            </a:prstGeom>
            <a:solidFill>
              <a:srgbClr val="0000FF"/>
            </a:solidFill>
            <a:ln w="9525">
              <a:noFill/>
              <a:miter lim="800000"/>
              <a:headEnd/>
              <a:tailEnd/>
            </a:ln>
          </p:spPr>
          <p:txBody>
            <a:bodyPr/>
            <a:lstStyle/>
            <a:p>
              <a:endParaRPr lang="fr-FR"/>
            </a:p>
          </p:txBody>
        </p:sp>
        <p:sp>
          <p:nvSpPr>
            <p:cNvPr id="100" name="Rectangle 101"/>
            <p:cNvSpPr>
              <a:spLocks noChangeArrowheads="1"/>
            </p:cNvSpPr>
            <p:nvPr/>
          </p:nvSpPr>
          <p:spPr bwMode="auto">
            <a:xfrm>
              <a:off x="3405" y="2711"/>
              <a:ext cx="26" cy="27"/>
            </a:xfrm>
            <a:prstGeom prst="rect">
              <a:avLst/>
            </a:prstGeom>
            <a:solidFill>
              <a:srgbClr val="0000FF"/>
            </a:solidFill>
            <a:ln w="9525">
              <a:noFill/>
              <a:miter lim="800000"/>
              <a:headEnd/>
              <a:tailEnd/>
            </a:ln>
          </p:spPr>
          <p:txBody>
            <a:bodyPr/>
            <a:lstStyle/>
            <a:p>
              <a:endParaRPr lang="fr-FR"/>
            </a:p>
          </p:txBody>
        </p:sp>
        <p:sp>
          <p:nvSpPr>
            <p:cNvPr id="101" name="Rectangle 102"/>
            <p:cNvSpPr>
              <a:spLocks noChangeArrowheads="1"/>
            </p:cNvSpPr>
            <p:nvPr/>
          </p:nvSpPr>
          <p:spPr bwMode="auto">
            <a:xfrm>
              <a:off x="3431" y="2711"/>
              <a:ext cx="25" cy="27"/>
            </a:xfrm>
            <a:prstGeom prst="rect">
              <a:avLst/>
            </a:prstGeom>
            <a:solidFill>
              <a:srgbClr val="0000FF"/>
            </a:solidFill>
            <a:ln w="9525">
              <a:noFill/>
              <a:miter lim="800000"/>
              <a:headEnd/>
              <a:tailEnd/>
            </a:ln>
          </p:spPr>
          <p:txBody>
            <a:bodyPr/>
            <a:lstStyle/>
            <a:p>
              <a:endParaRPr lang="fr-FR"/>
            </a:p>
          </p:txBody>
        </p:sp>
        <p:sp>
          <p:nvSpPr>
            <p:cNvPr id="102" name="Rectangle 103"/>
            <p:cNvSpPr>
              <a:spLocks noChangeArrowheads="1"/>
            </p:cNvSpPr>
            <p:nvPr/>
          </p:nvSpPr>
          <p:spPr bwMode="auto">
            <a:xfrm>
              <a:off x="3456" y="2711"/>
              <a:ext cx="25" cy="27"/>
            </a:xfrm>
            <a:prstGeom prst="rect">
              <a:avLst/>
            </a:prstGeom>
            <a:solidFill>
              <a:srgbClr val="0000FF"/>
            </a:solidFill>
            <a:ln w="9525">
              <a:noFill/>
              <a:miter lim="800000"/>
              <a:headEnd/>
              <a:tailEnd/>
            </a:ln>
          </p:spPr>
          <p:txBody>
            <a:bodyPr/>
            <a:lstStyle/>
            <a:p>
              <a:endParaRPr lang="fr-FR"/>
            </a:p>
          </p:txBody>
        </p:sp>
        <p:sp>
          <p:nvSpPr>
            <p:cNvPr id="103" name="Rectangle 104"/>
            <p:cNvSpPr>
              <a:spLocks noChangeArrowheads="1"/>
            </p:cNvSpPr>
            <p:nvPr/>
          </p:nvSpPr>
          <p:spPr bwMode="auto">
            <a:xfrm>
              <a:off x="3481" y="2711"/>
              <a:ext cx="25" cy="27"/>
            </a:xfrm>
            <a:prstGeom prst="rect">
              <a:avLst/>
            </a:prstGeom>
            <a:solidFill>
              <a:srgbClr val="0000FF"/>
            </a:solidFill>
            <a:ln w="9525">
              <a:noFill/>
              <a:miter lim="800000"/>
              <a:headEnd/>
              <a:tailEnd/>
            </a:ln>
          </p:spPr>
          <p:txBody>
            <a:bodyPr/>
            <a:lstStyle/>
            <a:p>
              <a:endParaRPr lang="fr-FR"/>
            </a:p>
          </p:txBody>
        </p:sp>
        <p:sp>
          <p:nvSpPr>
            <p:cNvPr id="104" name="Rectangle 105"/>
            <p:cNvSpPr>
              <a:spLocks noChangeArrowheads="1"/>
            </p:cNvSpPr>
            <p:nvPr/>
          </p:nvSpPr>
          <p:spPr bwMode="auto">
            <a:xfrm>
              <a:off x="3506" y="2711"/>
              <a:ext cx="26" cy="27"/>
            </a:xfrm>
            <a:prstGeom prst="rect">
              <a:avLst/>
            </a:prstGeom>
            <a:solidFill>
              <a:srgbClr val="0000FF"/>
            </a:solidFill>
            <a:ln w="9525">
              <a:noFill/>
              <a:miter lim="800000"/>
              <a:headEnd/>
              <a:tailEnd/>
            </a:ln>
          </p:spPr>
          <p:txBody>
            <a:bodyPr/>
            <a:lstStyle/>
            <a:p>
              <a:endParaRPr lang="fr-FR"/>
            </a:p>
          </p:txBody>
        </p:sp>
        <p:sp>
          <p:nvSpPr>
            <p:cNvPr id="105" name="Rectangle 106"/>
            <p:cNvSpPr>
              <a:spLocks noChangeArrowheads="1"/>
            </p:cNvSpPr>
            <p:nvPr/>
          </p:nvSpPr>
          <p:spPr bwMode="auto">
            <a:xfrm>
              <a:off x="3532" y="2711"/>
              <a:ext cx="24" cy="27"/>
            </a:xfrm>
            <a:prstGeom prst="rect">
              <a:avLst/>
            </a:prstGeom>
            <a:solidFill>
              <a:srgbClr val="0000FF"/>
            </a:solidFill>
            <a:ln w="9525">
              <a:noFill/>
              <a:miter lim="800000"/>
              <a:headEnd/>
              <a:tailEnd/>
            </a:ln>
          </p:spPr>
          <p:txBody>
            <a:bodyPr/>
            <a:lstStyle/>
            <a:p>
              <a:endParaRPr lang="fr-FR"/>
            </a:p>
          </p:txBody>
        </p:sp>
        <p:sp>
          <p:nvSpPr>
            <p:cNvPr id="106" name="Freeform 107"/>
            <p:cNvSpPr>
              <a:spLocks/>
            </p:cNvSpPr>
            <p:nvPr/>
          </p:nvSpPr>
          <p:spPr bwMode="auto">
            <a:xfrm>
              <a:off x="3556" y="2711"/>
              <a:ext cx="38" cy="27"/>
            </a:xfrm>
            <a:custGeom>
              <a:avLst/>
              <a:gdLst/>
              <a:ahLst/>
              <a:cxnLst>
                <a:cxn ang="0">
                  <a:pos x="0" y="0"/>
                </a:cxn>
                <a:cxn ang="0">
                  <a:pos x="76" y="0"/>
                </a:cxn>
                <a:cxn ang="0">
                  <a:pos x="51" y="53"/>
                </a:cxn>
                <a:cxn ang="0">
                  <a:pos x="0" y="53"/>
                </a:cxn>
                <a:cxn ang="0">
                  <a:pos x="0" y="0"/>
                </a:cxn>
              </a:cxnLst>
              <a:rect l="0" t="0" r="r" b="b"/>
              <a:pathLst>
                <a:path w="76" h="53">
                  <a:moveTo>
                    <a:pt x="0" y="0"/>
                  </a:moveTo>
                  <a:lnTo>
                    <a:pt x="76" y="0"/>
                  </a:lnTo>
                  <a:lnTo>
                    <a:pt x="51" y="53"/>
                  </a:lnTo>
                  <a:lnTo>
                    <a:pt x="0" y="53"/>
                  </a:lnTo>
                  <a:lnTo>
                    <a:pt x="0" y="0"/>
                  </a:lnTo>
                  <a:close/>
                </a:path>
              </a:pathLst>
            </a:custGeom>
            <a:solidFill>
              <a:srgbClr val="0000FF"/>
            </a:solidFill>
            <a:ln w="9525">
              <a:noFill/>
              <a:round/>
              <a:headEnd/>
              <a:tailEnd/>
            </a:ln>
          </p:spPr>
          <p:txBody>
            <a:bodyPr/>
            <a:lstStyle/>
            <a:p>
              <a:endParaRPr lang="fr-FR"/>
            </a:p>
          </p:txBody>
        </p:sp>
        <p:sp>
          <p:nvSpPr>
            <p:cNvPr id="107" name="Freeform 108"/>
            <p:cNvSpPr>
              <a:spLocks/>
            </p:cNvSpPr>
            <p:nvPr/>
          </p:nvSpPr>
          <p:spPr bwMode="auto">
            <a:xfrm>
              <a:off x="3569" y="2711"/>
              <a:ext cx="25" cy="403"/>
            </a:xfrm>
            <a:custGeom>
              <a:avLst/>
              <a:gdLst/>
              <a:ahLst/>
              <a:cxnLst>
                <a:cxn ang="0">
                  <a:pos x="51" y="0"/>
                </a:cxn>
                <a:cxn ang="0">
                  <a:pos x="51" y="806"/>
                </a:cxn>
                <a:cxn ang="0">
                  <a:pos x="26" y="806"/>
                </a:cxn>
                <a:cxn ang="0">
                  <a:pos x="0" y="806"/>
                </a:cxn>
                <a:cxn ang="0">
                  <a:pos x="0" y="27"/>
                </a:cxn>
                <a:cxn ang="0">
                  <a:pos x="51" y="0"/>
                </a:cxn>
              </a:cxnLst>
              <a:rect l="0" t="0" r="r" b="b"/>
              <a:pathLst>
                <a:path w="51" h="806">
                  <a:moveTo>
                    <a:pt x="51" y="0"/>
                  </a:moveTo>
                  <a:lnTo>
                    <a:pt x="51" y="806"/>
                  </a:lnTo>
                  <a:lnTo>
                    <a:pt x="26" y="806"/>
                  </a:lnTo>
                  <a:lnTo>
                    <a:pt x="0" y="806"/>
                  </a:lnTo>
                  <a:lnTo>
                    <a:pt x="0" y="27"/>
                  </a:lnTo>
                  <a:lnTo>
                    <a:pt x="51" y="0"/>
                  </a:lnTo>
                  <a:close/>
                </a:path>
              </a:pathLst>
            </a:custGeom>
            <a:solidFill>
              <a:srgbClr val="0000FF"/>
            </a:solidFill>
            <a:ln w="9525">
              <a:noFill/>
              <a:round/>
              <a:headEnd/>
              <a:tailEnd/>
            </a:ln>
          </p:spPr>
          <p:txBody>
            <a:bodyPr/>
            <a:lstStyle/>
            <a:p>
              <a:endParaRPr lang="fr-FR"/>
            </a:p>
          </p:txBody>
        </p:sp>
        <p:sp>
          <p:nvSpPr>
            <p:cNvPr id="108" name="Freeform 109"/>
            <p:cNvSpPr>
              <a:spLocks/>
            </p:cNvSpPr>
            <p:nvPr/>
          </p:nvSpPr>
          <p:spPr bwMode="auto">
            <a:xfrm>
              <a:off x="3569" y="3114"/>
              <a:ext cx="25" cy="1"/>
            </a:xfrm>
            <a:custGeom>
              <a:avLst/>
              <a:gdLst/>
              <a:ahLst/>
              <a:cxnLst>
                <a:cxn ang="0">
                  <a:pos x="26" y="0"/>
                </a:cxn>
                <a:cxn ang="0">
                  <a:pos x="51" y="0"/>
                </a:cxn>
                <a:cxn ang="0">
                  <a:pos x="0" y="0"/>
                </a:cxn>
                <a:cxn ang="0">
                  <a:pos x="26" y="0"/>
                </a:cxn>
              </a:cxnLst>
              <a:rect l="0" t="0" r="r" b="b"/>
              <a:pathLst>
                <a:path w="51">
                  <a:moveTo>
                    <a:pt x="26" y="0"/>
                  </a:moveTo>
                  <a:lnTo>
                    <a:pt x="51" y="0"/>
                  </a:lnTo>
                  <a:lnTo>
                    <a:pt x="0" y="0"/>
                  </a:lnTo>
                  <a:lnTo>
                    <a:pt x="26" y="0"/>
                  </a:lnTo>
                  <a:close/>
                </a:path>
              </a:pathLst>
            </a:custGeom>
            <a:solidFill>
              <a:srgbClr val="0000FF"/>
            </a:solidFill>
            <a:ln w="9525">
              <a:noFill/>
              <a:round/>
              <a:headEnd/>
              <a:tailEnd/>
            </a:ln>
          </p:spPr>
          <p:txBody>
            <a:bodyPr/>
            <a:lstStyle/>
            <a:p>
              <a:endParaRPr lang="fr-FR"/>
            </a:p>
          </p:txBody>
        </p:sp>
        <p:sp>
          <p:nvSpPr>
            <p:cNvPr id="109" name="Freeform 110"/>
            <p:cNvSpPr>
              <a:spLocks/>
            </p:cNvSpPr>
            <p:nvPr/>
          </p:nvSpPr>
          <p:spPr bwMode="auto">
            <a:xfrm>
              <a:off x="3569" y="2989"/>
              <a:ext cx="25" cy="125"/>
            </a:xfrm>
            <a:custGeom>
              <a:avLst/>
              <a:gdLst/>
              <a:ahLst/>
              <a:cxnLst>
                <a:cxn ang="0">
                  <a:pos x="0" y="249"/>
                </a:cxn>
                <a:cxn ang="0">
                  <a:pos x="0" y="0"/>
                </a:cxn>
                <a:cxn ang="0">
                  <a:pos x="51" y="25"/>
                </a:cxn>
                <a:cxn ang="0">
                  <a:pos x="51" y="249"/>
                </a:cxn>
                <a:cxn ang="0">
                  <a:pos x="26" y="249"/>
                </a:cxn>
                <a:cxn ang="0">
                  <a:pos x="0" y="249"/>
                </a:cxn>
              </a:cxnLst>
              <a:rect l="0" t="0" r="r" b="b"/>
              <a:pathLst>
                <a:path w="51" h="249">
                  <a:moveTo>
                    <a:pt x="0" y="249"/>
                  </a:moveTo>
                  <a:lnTo>
                    <a:pt x="0" y="0"/>
                  </a:lnTo>
                  <a:lnTo>
                    <a:pt x="51" y="25"/>
                  </a:lnTo>
                  <a:lnTo>
                    <a:pt x="51" y="249"/>
                  </a:lnTo>
                  <a:lnTo>
                    <a:pt x="26" y="249"/>
                  </a:lnTo>
                  <a:lnTo>
                    <a:pt x="0" y="249"/>
                  </a:lnTo>
                  <a:close/>
                </a:path>
              </a:pathLst>
            </a:custGeom>
            <a:solidFill>
              <a:srgbClr val="0000FF"/>
            </a:solidFill>
            <a:ln w="9525">
              <a:noFill/>
              <a:round/>
              <a:headEnd/>
              <a:tailEnd/>
            </a:ln>
          </p:spPr>
          <p:txBody>
            <a:bodyPr/>
            <a:lstStyle/>
            <a:p>
              <a:endParaRPr lang="fr-FR"/>
            </a:p>
          </p:txBody>
        </p:sp>
        <p:sp>
          <p:nvSpPr>
            <p:cNvPr id="110" name="Freeform 111"/>
            <p:cNvSpPr>
              <a:spLocks/>
            </p:cNvSpPr>
            <p:nvPr/>
          </p:nvSpPr>
          <p:spPr bwMode="auto">
            <a:xfrm>
              <a:off x="3569" y="2989"/>
              <a:ext cx="38" cy="26"/>
            </a:xfrm>
            <a:custGeom>
              <a:avLst/>
              <a:gdLst/>
              <a:ahLst/>
              <a:cxnLst>
                <a:cxn ang="0">
                  <a:pos x="0" y="0"/>
                </a:cxn>
                <a:cxn ang="0">
                  <a:pos x="76" y="0"/>
                </a:cxn>
                <a:cxn ang="0">
                  <a:pos x="76" y="51"/>
                </a:cxn>
                <a:cxn ang="0">
                  <a:pos x="26" y="51"/>
                </a:cxn>
                <a:cxn ang="0">
                  <a:pos x="0" y="0"/>
                </a:cxn>
              </a:cxnLst>
              <a:rect l="0" t="0" r="r" b="b"/>
              <a:pathLst>
                <a:path w="76" h="51">
                  <a:moveTo>
                    <a:pt x="0" y="0"/>
                  </a:moveTo>
                  <a:lnTo>
                    <a:pt x="76" y="0"/>
                  </a:lnTo>
                  <a:lnTo>
                    <a:pt x="76" y="51"/>
                  </a:lnTo>
                  <a:lnTo>
                    <a:pt x="26" y="51"/>
                  </a:lnTo>
                  <a:lnTo>
                    <a:pt x="0" y="0"/>
                  </a:lnTo>
                  <a:close/>
                </a:path>
              </a:pathLst>
            </a:custGeom>
            <a:solidFill>
              <a:srgbClr val="0000FF"/>
            </a:solidFill>
            <a:ln w="9525">
              <a:noFill/>
              <a:round/>
              <a:headEnd/>
              <a:tailEnd/>
            </a:ln>
          </p:spPr>
          <p:txBody>
            <a:bodyPr/>
            <a:lstStyle/>
            <a:p>
              <a:endParaRPr lang="fr-FR"/>
            </a:p>
          </p:txBody>
        </p:sp>
        <p:sp>
          <p:nvSpPr>
            <p:cNvPr id="111" name="Rectangle 112"/>
            <p:cNvSpPr>
              <a:spLocks noChangeArrowheads="1"/>
            </p:cNvSpPr>
            <p:nvPr/>
          </p:nvSpPr>
          <p:spPr bwMode="auto">
            <a:xfrm>
              <a:off x="3607" y="2989"/>
              <a:ext cx="25" cy="26"/>
            </a:xfrm>
            <a:prstGeom prst="rect">
              <a:avLst/>
            </a:prstGeom>
            <a:solidFill>
              <a:srgbClr val="0000FF"/>
            </a:solidFill>
            <a:ln w="9525">
              <a:noFill/>
              <a:miter lim="800000"/>
              <a:headEnd/>
              <a:tailEnd/>
            </a:ln>
          </p:spPr>
          <p:txBody>
            <a:bodyPr/>
            <a:lstStyle/>
            <a:p>
              <a:endParaRPr lang="fr-FR"/>
            </a:p>
          </p:txBody>
        </p:sp>
        <p:sp>
          <p:nvSpPr>
            <p:cNvPr id="112" name="Rectangle 113"/>
            <p:cNvSpPr>
              <a:spLocks noChangeArrowheads="1"/>
            </p:cNvSpPr>
            <p:nvPr/>
          </p:nvSpPr>
          <p:spPr bwMode="auto">
            <a:xfrm>
              <a:off x="3632" y="2989"/>
              <a:ext cx="25" cy="26"/>
            </a:xfrm>
            <a:prstGeom prst="rect">
              <a:avLst/>
            </a:prstGeom>
            <a:solidFill>
              <a:srgbClr val="0000FF"/>
            </a:solidFill>
            <a:ln w="9525">
              <a:noFill/>
              <a:miter lim="800000"/>
              <a:headEnd/>
              <a:tailEnd/>
            </a:ln>
          </p:spPr>
          <p:txBody>
            <a:bodyPr/>
            <a:lstStyle/>
            <a:p>
              <a:endParaRPr lang="fr-FR"/>
            </a:p>
          </p:txBody>
        </p:sp>
        <p:sp>
          <p:nvSpPr>
            <p:cNvPr id="113" name="Rectangle 114"/>
            <p:cNvSpPr>
              <a:spLocks noChangeArrowheads="1"/>
            </p:cNvSpPr>
            <p:nvPr/>
          </p:nvSpPr>
          <p:spPr bwMode="auto">
            <a:xfrm>
              <a:off x="3657" y="2989"/>
              <a:ext cx="26" cy="26"/>
            </a:xfrm>
            <a:prstGeom prst="rect">
              <a:avLst/>
            </a:prstGeom>
            <a:solidFill>
              <a:srgbClr val="0000FF"/>
            </a:solidFill>
            <a:ln w="9525">
              <a:noFill/>
              <a:miter lim="800000"/>
              <a:headEnd/>
              <a:tailEnd/>
            </a:ln>
          </p:spPr>
          <p:txBody>
            <a:bodyPr/>
            <a:lstStyle/>
            <a:p>
              <a:endParaRPr lang="fr-FR"/>
            </a:p>
          </p:txBody>
        </p:sp>
        <p:sp>
          <p:nvSpPr>
            <p:cNvPr id="114" name="Rectangle 115"/>
            <p:cNvSpPr>
              <a:spLocks noChangeArrowheads="1"/>
            </p:cNvSpPr>
            <p:nvPr/>
          </p:nvSpPr>
          <p:spPr bwMode="auto">
            <a:xfrm>
              <a:off x="3683" y="2989"/>
              <a:ext cx="24" cy="26"/>
            </a:xfrm>
            <a:prstGeom prst="rect">
              <a:avLst/>
            </a:prstGeom>
            <a:solidFill>
              <a:srgbClr val="0000FF"/>
            </a:solidFill>
            <a:ln w="9525">
              <a:noFill/>
              <a:miter lim="800000"/>
              <a:headEnd/>
              <a:tailEnd/>
            </a:ln>
          </p:spPr>
          <p:txBody>
            <a:bodyPr/>
            <a:lstStyle/>
            <a:p>
              <a:endParaRPr lang="fr-FR"/>
            </a:p>
          </p:txBody>
        </p:sp>
        <p:sp>
          <p:nvSpPr>
            <p:cNvPr id="115" name="Rectangle 116"/>
            <p:cNvSpPr>
              <a:spLocks noChangeArrowheads="1"/>
            </p:cNvSpPr>
            <p:nvPr/>
          </p:nvSpPr>
          <p:spPr bwMode="auto">
            <a:xfrm>
              <a:off x="3707" y="2989"/>
              <a:ext cx="26" cy="26"/>
            </a:xfrm>
            <a:prstGeom prst="rect">
              <a:avLst/>
            </a:prstGeom>
            <a:solidFill>
              <a:srgbClr val="0000FF"/>
            </a:solidFill>
            <a:ln w="9525">
              <a:noFill/>
              <a:miter lim="800000"/>
              <a:headEnd/>
              <a:tailEnd/>
            </a:ln>
          </p:spPr>
          <p:txBody>
            <a:bodyPr/>
            <a:lstStyle/>
            <a:p>
              <a:endParaRPr lang="fr-FR"/>
            </a:p>
          </p:txBody>
        </p:sp>
        <p:sp>
          <p:nvSpPr>
            <p:cNvPr id="116" name="Rectangle 117"/>
            <p:cNvSpPr>
              <a:spLocks noChangeArrowheads="1"/>
            </p:cNvSpPr>
            <p:nvPr/>
          </p:nvSpPr>
          <p:spPr bwMode="auto">
            <a:xfrm>
              <a:off x="3733" y="2989"/>
              <a:ext cx="25" cy="26"/>
            </a:xfrm>
            <a:prstGeom prst="rect">
              <a:avLst/>
            </a:prstGeom>
            <a:solidFill>
              <a:srgbClr val="0000FF"/>
            </a:solidFill>
            <a:ln w="9525">
              <a:noFill/>
              <a:miter lim="800000"/>
              <a:headEnd/>
              <a:tailEnd/>
            </a:ln>
          </p:spPr>
          <p:txBody>
            <a:bodyPr/>
            <a:lstStyle/>
            <a:p>
              <a:endParaRPr lang="fr-FR"/>
            </a:p>
          </p:txBody>
        </p:sp>
        <p:sp>
          <p:nvSpPr>
            <p:cNvPr id="117" name="Rectangle 118"/>
            <p:cNvSpPr>
              <a:spLocks noChangeArrowheads="1"/>
            </p:cNvSpPr>
            <p:nvPr/>
          </p:nvSpPr>
          <p:spPr bwMode="auto">
            <a:xfrm>
              <a:off x="3758" y="2989"/>
              <a:ext cx="25" cy="26"/>
            </a:xfrm>
            <a:prstGeom prst="rect">
              <a:avLst/>
            </a:prstGeom>
            <a:solidFill>
              <a:srgbClr val="0000FF"/>
            </a:solidFill>
            <a:ln w="9525">
              <a:noFill/>
              <a:miter lim="800000"/>
              <a:headEnd/>
              <a:tailEnd/>
            </a:ln>
          </p:spPr>
          <p:txBody>
            <a:bodyPr/>
            <a:lstStyle/>
            <a:p>
              <a:endParaRPr lang="fr-FR"/>
            </a:p>
          </p:txBody>
        </p:sp>
        <p:sp>
          <p:nvSpPr>
            <p:cNvPr id="118" name="Rectangle 119"/>
            <p:cNvSpPr>
              <a:spLocks noChangeArrowheads="1"/>
            </p:cNvSpPr>
            <p:nvPr/>
          </p:nvSpPr>
          <p:spPr bwMode="auto">
            <a:xfrm>
              <a:off x="3783" y="2989"/>
              <a:ext cx="25" cy="26"/>
            </a:xfrm>
            <a:prstGeom prst="rect">
              <a:avLst/>
            </a:prstGeom>
            <a:solidFill>
              <a:srgbClr val="0000FF"/>
            </a:solidFill>
            <a:ln w="9525">
              <a:noFill/>
              <a:miter lim="800000"/>
              <a:headEnd/>
              <a:tailEnd/>
            </a:ln>
          </p:spPr>
          <p:txBody>
            <a:bodyPr/>
            <a:lstStyle/>
            <a:p>
              <a:endParaRPr lang="fr-FR"/>
            </a:p>
          </p:txBody>
        </p:sp>
        <p:sp>
          <p:nvSpPr>
            <p:cNvPr id="119" name="Freeform 120"/>
            <p:cNvSpPr>
              <a:spLocks/>
            </p:cNvSpPr>
            <p:nvPr/>
          </p:nvSpPr>
          <p:spPr bwMode="auto">
            <a:xfrm>
              <a:off x="3808" y="2989"/>
              <a:ext cx="38" cy="26"/>
            </a:xfrm>
            <a:custGeom>
              <a:avLst/>
              <a:gdLst/>
              <a:ahLst/>
              <a:cxnLst>
                <a:cxn ang="0">
                  <a:pos x="0" y="0"/>
                </a:cxn>
                <a:cxn ang="0">
                  <a:pos x="76" y="0"/>
                </a:cxn>
                <a:cxn ang="0">
                  <a:pos x="52" y="51"/>
                </a:cxn>
                <a:cxn ang="0">
                  <a:pos x="0" y="51"/>
                </a:cxn>
                <a:cxn ang="0">
                  <a:pos x="0" y="0"/>
                </a:cxn>
              </a:cxnLst>
              <a:rect l="0" t="0" r="r" b="b"/>
              <a:pathLst>
                <a:path w="76" h="51">
                  <a:moveTo>
                    <a:pt x="0" y="0"/>
                  </a:moveTo>
                  <a:lnTo>
                    <a:pt x="76" y="0"/>
                  </a:lnTo>
                  <a:lnTo>
                    <a:pt x="52" y="51"/>
                  </a:lnTo>
                  <a:lnTo>
                    <a:pt x="0" y="51"/>
                  </a:lnTo>
                  <a:lnTo>
                    <a:pt x="0" y="0"/>
                  </a:lnTo>
                  <a:close/>
                </a:path>
              </a:pathLst>
            </a:custGeom>
            <a:solidFill>
              <a:srgbClr val="0000FF"/>
            </a:solidFill>
            <a:ln w="9525">
              <a:noFill/>
              <a:round/>
              <a:headEnd/>
              <a:tailEnd/>
            </a:ln>
          </p:spPr>
          <p:txBody>
            <a:bodyPr/>
            <a:lstStyle/>
            <a:p>
              <a:endParaRPr lang="fr-FR"/>
            </a:p>
          </p:txBody>
        </p:sp>
        <p:sp>
          <p:nvSpPr>
            <p:cNvPr id="120" name="Freeform 121"/>
            <p:cNvSpPr>
              <a:spLocks/>
            </p:cNvSpPr>
            <p:nvPr/>
          </p:nvSpPr>
          <p:spPr bwMode="auto">
            <a:xfrm>
              <a:off x="3820" y="2989"/>
              <a:ext cx="26" cy="125"/>
            </a:xfrm>
            <a:custGeom>
              <a:avLst/>
              <a:gdLst/>
              <a:ahLst/>
              <a:cxnLst>
                <a:cxn ang="0">
                  <a:pos x="51" y="0"/>
                </a:cxn>
                <a:cxn ang="0">
                  <a:pos x="51" y="249"/>
                </a:cxn>
                <a:cxn ang="0">
                  <a:pos x="27" y="249"/>
                </a:cxn>
                <a:cxn ang="0">
                  <a:pos x="0" y="249"/>
                </a:cxn>
                <a:cxn ang="0">
                  <a:pos x="0" y="25"/>
                </a:cxn>
                <a:cxn ang="0">
                  <a:pos x="51" y="0"/>
                </a:cxn>
              </a:cxnLst>
              <a:rect l="0" t="0" r="r" b="b"/>
              <a:pathLst>
                <a:path w="51" h="249">
                  <a:moveTo>
                    <a:pt x="51" y="0"/>
                  </a:moveTo>
                  <a:lnTo>
                    <a:pt x="51" y="249"/>
                  </a:lnTo>
                  <a:lnTo>
                    <a:pt x="27" y="249"/>
                  </a:lnTo>
                  <a:lnTo>
                    <a:pt x="0" y="249"/>
                  </a:lnTo>
                  <a:lnTo>
                    <a:pt x="0" y="25"/>
                  </a:lnTo>
                  <a:lnTo>
                    <a:pt x="51" y="0"/>
                  </a:lnTo>
                  <a:close/>
                </a:path>
              </a:pathLst>
            </a:custGeom>
            <a:solidFill>
              <a:srgbClr val="0000FF"/>
            </a:solidFill>
            <a:ln w="9525">
              <a:noFill/>
              <a:round/>
              <a:headEnd/>
              <a:tailEnd/>
            </a:ln>
          </p:spPr>
          <p:txBody>
            <a:bodyPr/>
            <a:lstStyle/>
            <a:p>
              <a:endParaRPr lang="fr-FR"/>
            </a:p>
          </p:txBody>
        </p:sp>
        <p:sp>
          <p:nvSpPr>
            <p:cNvPr id="121" name="Freeform 122"/>
            <p:cNvSpPr>
              <a:spLocks/>
            </p:cNvSpPr>
            <p:nvPr/>
          </p:nvSpPr>
          <p:spPr bwMode="auto">
            <a:xfrm>
              <a:off x="3820" y="3114"/>
              <a:ext cx="26" cy="1"/>
            </a:xfrm>
            <a:custGeom>
              <a:avLst/>
              <a:gdLst/>
              <a:ahLst/>
              <a:cxnLst>
                <a:cxn ang="0">
                  <a:pos x="27" y="0"/>
                </a:cxn>
                <a:cxn ang="0">
                  <a:pos x="51" y="0"/>
                </a:cxn>
                <a:cxn ang="0">
                  <a:pos x="0" y="0"/>
                </a:cxn>
                <a:cxn ang="0">
                  <a:pos x="27" y="0"/>
                </a:cxn>
              </a:cxnLst>
              <a:rect l="0" t="0" r="r" b="b"/>
              <a:pathLst>
                <a:path w="51">
                  <a:moveTo>
                    <a:pt x="27" y="0"/>
                  </a:moveTo>
                  <a:lnTo>
                    <a:pt x="51" y="0"/>
                  </a:lnTo>
                  <a:lnTo>
                    <a:pt x="0" y="0"/>
                  </a:lnTo>
                  <a:lnTo>
                    <a:pt x="27" y="0"/>
                  </a:lnTo>
                  <a:close/>
                </a:path>
              </a:pathLst>
            </a:custGeom>
            <a:solidFill>
              <a:srgbClr val="0000FF"/>
            </a:solidFill>
            <a:ln w="9525">
              <a:noFill/>
              <a:round/>
              <a:headEnd/>
              <a:tailEnd/>
            </a:ln>
          </p:spPr>
          <p:txBody>
            <a:bodyPr/>
            <a:lstStyle/>
            <a:p>
              <a:endParaRPr lang="fr-FR"/>
            </a:p>
          </p:txBody>
        </p:sp>
        <p:sp>
          <p:nvSpPr>
            <p:cNvPr id="122" name="Freeform 123"/>
            <p:cNvSpPr>
              <a:spLocks/>
            </p:cNvSpPr>
            <p:nvPr/>
          </p:nvSpPr>
          <p:spPr bwMode="auto">
            <a:xfrm>
              <a:off x="3820" y="2989"/>
              <a:ext cx="26" cy="125"/>
            </a:xfrm>
            <a:custGeom>
              <a:avLst/>
              <a:gdLst/>
              <a:ahLst/>
              <a:cxnLst>
                <a:cxn ang="0">
                  <a:pos x="0" y="249"/>
                </a:cxn>
                <a:cxn ang="0">
                  <a:pos x="0" y="0"/>
                </a:cxn>
                <a:cxn ang="0">
                  <a:pos x="51" y="25"/>
                </a:cxn>
                <a:cxn ang="0">
                  <a:pos x="51" y="249"/>
                </a:cxn>
                <a:cxn ang="0">
                  <a:pos x="27" y="249"/>
                </a:cxn>
                <a:cxn ang="0">
                  <a:pos x="0" y="249"/>
                </a:cxn>
              </a:cxnLst>
              <a:rect l="0" t="0" r="r" b="b"/>
              <a:pathLst>
                <a:path w="51" h="249">
                  <a:moveTo>
                    <a:pt x="0" y="249"/>
                  </a:moveTo>
                  <a:lnTo>
                    <a:pt x="0" y="0"/>
                  </a:lnTo>
                  <a:lnTo>
                    <a:pt x="51" y="25"/>
                  </a:lnTo>
                  <a:lnTo>
                    <a:pt x="51" y="249"/>
                  </a:lnTo>
                  <a:lnTo>
                    <a:pt x="27" y="249"/>
                  </a:lnTo>
                  <a:lnTo>
                    <a:pt x="0" y="249"/>
                  </a:lnTo>
                  <a:close/>
                </a:path>
              </a:pathLst>
            </a:custGeom>
            <a:solidFill>
              <a:srgbClr val="0000FF"/>
            </a:solidFill>
            <a:ln w="9525">
              <a:noFill/>
              <a:round/>
              <a:headEnd/>
              <a:tailEnd/>
            </a:ln>
          </p:spPr>
          <p:txBody>
            <a:bodyPr/>
            <a:lstStyle/>
            <a:p>
              <a:endParaRPr lang="fr-FR"/>
            </a:p>
          </p:txBody>
        </p:sp>
        <p:sp>
          <p:nvSpPr>
            <p:cNvPr id="123" name="Freeform 124"/>
            <p:cNvSpPr>
              <a:spLocks/>
            </p:cNvSpPr>
            <p:nvPr/>
          </p:nvSpPr>
          <p:spPr bwMode="auto">
            <a:xfrm>
              <a:off x="3820" y="2989"/>
              <a:ext cx="38" cy="26"/>
            </a:xfrm>
            <a:custGeom>
              <a:avLst/>
              <a:gdLst/>
              <a:ahLst/>
              <a:cxnLst>
                <a:cxn ang="0">
                  <a:pos x="0" y="0"/>
                </a:cxn>
                <a:cxn ang="0">
                  <a:pos x="76" y="0"/>
                </a:cxn>
                <a:cxn ang="0">
                  <a:pos x="76" y="51"/>
                </a:cxn>
                <a:cxn ang="0">
                  <a:pos x="27" y="51"/>
                </a:cxn>
                <a:cxn ang="0">
                  <a:pos x="0" y="0"/>
                </a:cxn>
              </a:cxnLst>
              <a:rect l="0" t="0" r="r" b="b"/>
              <a:pathLst>
                <a:path w="76" h="51">
                  <a:moveTo>
                    <a:pt x="0" y="0"/>
                  </a:moveTo>
                  <a:lnTo>
                    <a:pt x="76" y="0"/>
                  </a:lnTo>
                  <a:lnTo>
                    <a:pt x="76" y="51"/>
                  </a:lnTo>
                  <a:lnTo>
                    <a:pt x="27" y="51"/>
                  </a:lnTo>
                  <a:lnTo>
                    <a:pt x="0" y="0"/>
                  </a:lnTo>
                  <a:close/>
                </a:path>
              </a:pathLst>
            </a:custGeom>
            <a:solidFill>
              <a:srgbClr val="0000FF"/>
            </a:solidFill>
            <a:ln w="9525">
              <a:noFill/>
              <a:round/>
              <a:headEnd/>
              <a:tailEnd/>
            </a:ln>
          </p:spPr>
          <p:txBody>
            <a:bodyPr/>
            <a:lstStyle/>
            <a:p>
              <a:endParaRPr lang="fr-FR"/>
            </a:p>
          </p:txBody>
        </p:sp>
        <p:sp>
          <p:nvSpPr>
            <p:cNvPr id="124" name="Rectangle 125"/>
            <p:cNvSpPr>
              <a:spLocks noChangeArrowheads="1"/>
            </p:cNvSpPr>
            <p:nvPr/>
          </p:nvSpPr>
          <p:spPr bwMode="auto">
            <a:xfrm>
              <a:off x="3858" y="2989"/>
              <a:ext cx="26" cy="26"/>
            </a:xfrm>
            <a:prstGeom prst="rect">
              <a:avLst/>
            </a:prstGeom>
            <a:solidFill>
              <a:srgbClr val="0000FF"/>
            </a:solidFill>
            <a:ln w="9525">
              <a:noFill/>
              <a:miter lim="800000"/>
              <a:headEnd/>
              <a:tailEnd/>
            </a:ln>
          </p:spPr>
          <p:txBody>
            <a:bodyPr/>
            <a:lstStyle/>
            <a:p>
              <a:endParaRPr lang="fr-FR"/>
            </a:p>
          </p:txBody>
        </p:sp>
        <p:sp>
          <p:nvSpPr>
            <p:cNvPr id="125" name="Rectangle 126"/>
            <p:cNvSpPr>
              <a:spLocks noChangeArrowheads="1"/>
            </p:cNvSpPr>
            <p:nvPr/>
          </p:nvSpPr>
          <p:spPr bwMode="auto">
            <a:xfrm>
              <a:off x="3884" y="2989"/>
              <a:ext cx="25" cy="26"/>
            </a:xfrm>
            <a:prstGeom prst="rect">
              <a:avLst/>
            </a:prstGeom>
            <a:solidFill>
              <a:srgbClr val="0000FF"/>
            </a:solidFill>
            <a:ln w="9525">
              <a:noFill/>
              <a:miter lim="800000"/>
              <a:headEnd/>
              <a:tailEnd/>
            </a:ln>
          </p:spPr>
          <p:txBody>
            <a:bodyPr/>
            <a:lstStyle/>
            <a:p>
              <a:endParaRPr lang="fr-FR"/>
            </a:p>
          </p:txBody>
        </p:sp>
        <p:sp>
          <p:nvSpPr>
            <p:cNvPr id="126" name="Rectangle 127"/>
            <p:cNvSpPr>
              <a:spLocks noChangeArrowheads="1"/>
            </p:cNvSpPr>
            <p:nvPr/>
          </p:nvSpPr>
          <p:spPr bwMode="auto">
            <a:xfrm>
              <a:off x="3909" y="2989"/>
              <a:ext cx="25" cy="26"/>
            </a:xfrm>
            <a:prstGeom prst="rect">
              <a:avLst/>
            </a:prstGeom>
            <a:solidFill>
              <a:srgbClr val="0000FF"/>
            </a:solidFill>
            <a:ln w="9525">
              <a:noFill/>
              <a:miter lim="800000"/>
              <a:headEnd/>
              <a:tailEnd/>
            </a:ln>
          </p:spPr>
          <p:txBody>
            <a:bodyPr/>
            <a:lstStyle/>
            <a:p>
              <a:endParaRPr lang="fr-FR"/>
            </a:p>
          </p:txBody>
        </p:sp>
        <p:sp>
          <p:nvSpPr>
            <p:cNvPr id="127" name="Rectangle 128"/>
            <p:cNvSpPr>
              <a:spLocks noChangeArrowheads="1"/>
            </p:cNvSpPr>
            <p:nvPr/>
          </p:nvSpPr>
          <p:spPr bwMode="auto">
            <a:xfrm>
              <a:off x="3934" y="2989"/>
              <a:ext cx="25" cy="26"/>
            </a:xfrm>
            <a:prstGeom prst="rect">
              <a:avLst/>
            </a:prstGeom>
            <a:solidFill>
              <a:srgbClr val="0000FF"/>
            </a:solidFill>
            <a:ln w="9525">
              <a:noFill/>
              <a:miter lim="800000"/>
              <a:headEnd/>
              <a:tailEnd/>
            </a:ln>
          </p:spPr>
          <p:txBody>
            <a:bodyPr/>
            <a:lstStyle/>
            <a:p>
              <a:endParaRPr lang="fr-FR"/>
            </a:p>
          </p:txBody>
        </p:sp>
        <p:sp>
          <p:nvSpPr>
            <p:cNvPr id="128" name="Rectangle 129"/>
            <p:cNvSpPr>
              <a:spLocks noChangeArrowheads="1"/>
            </p:cNvSpPr>
            <p:nvPr/>
          </p:nvSpPr>
          <p:spPr bwMode="auto">
            <a:xfrm>
              <a:off x="3959" y="2989"/>
              <a:ext cx="26" cy="26"/>
            </a:xfrm>
            <a:prstGeom prst="rect">
              <a:avLst/>
            </a:prstGeom>
            <a:solidFill>
              <a:srgbClr val="0000FF"/>
            </a:solidFill>
            <a:ln w="9525">
              <a:noFill/>
              <a:miter lim="800000"/>
              <a:headEnd/>
              <a:tailEnd/>
            </a:ln>
          </p:spPr>
          <p:txBody>
            <a:bodyPr/>
            <a:lstStyle/>
            <a:p>
              <a:endParaRPr lang="fr-FR"/>
            </a:p>
          </p:txBody>
        </p:sp>
        <p:sp>
          <p:nvSpPr>
            <p:cNvPr id="129" name="Rectangle 130"/>
            <p:cNvSpPr>
              <a:spLocks noChangeArrowheads="1"/>
            </p:cNvSpPr>
            <p:nvPr/>
          </p:nvSpPr>
          <p:spPr bwMode="auto">
            <a:xfrm>
              <a:off x="3985" y="2989"/>
              <a:ext cx="24" cy="26"/>
            </a:xfrm>
            <a:prstGeom prst="rect">
              <a:avLst/>
            </a:prstGeom>
            <a:solidFill>
              <a:srgbClr val="0000FF"/>
            </a:solidFill>
            <a:ln w="9525">
              <a:noFill/>
              <a:miter lim="800000"/>
              <a:headEnd/>
              <a:tailEnd/>
            </a:ln>
          </p:spPr>
          <p:txBody>
            <a:bodyPr/>
            <a:lstStyle/>
            <a:p>
              <a:endParaRPr lang="fr-FR"/>
            </a:p>
          </p:txBody>
        </p:sp>
        <p:sp>
          <p:nvSpPr>
            <p:cNvPr id="130" name="Rectangle 131"/>
            <p:cNvSpPr>
              <a:spLocks noChangeArrowheads="1"/>
            </p:cNvSpPr>
            <p:nvPr/>
          </p:nvSpPr>
          <p:spPr bwMode="auto">
            <a:xfrm>
              <a:off x="4009" y="2989"/>
              <a:ext cx="26" cy="26"/>
            </a:xfrm>
            <a:prstGeom prst="rect">
              <a:avLst/>
            </a:prstGeom>
            <a:solidFill>
              <a:srgbClr val="0000FF"/>
            </a:solidFill>
            <a:ln w="9525">
              <a:noFill/>
              <a:miter lim="800000"/>
              <a:headEnd/>
              <a:tailEnd/>
            </a:ln>
          </p:spPr>
          <p:txBody>
            <a:bodyPr/>
            <a:lstStyle/>
            <a:p>
              <a:endParaRPr lang="fr-FR"/>
            </a:p>
          </p:txBody>
        </p:sp>
        <p:sp>
          <p:nvSpPr>
            <p:cNvPr id="131" name="Rectangle 132"/>
            <p:cNvSpPr>
              <a:spLocks noChangeArrowheads="1"/>
            </p:cNvSpPr>
            <p:nvPr/>
          </p:nvSpPr>
          <p:spPr bwMode="auto">
            <a:xfrm>
              <a:off x="4035" y="2989"/>
              <a:ext cx="25" cy="26"/>
            </a:xfrm>
            <a:prstGeom prst="rect">
              <a:avLst/>
            </a:prstGeom>
            <a:solidFill>
              <a:srgbClr val="0000FF"/>
            </a:solidFill>
            <a:ln w="9525">
              <a:noFill/>
              <a:miter lim="800000"/>
              <a:headEnd/>
              <a:tailEnd/>
            </a:ln>
          </p:spPr>
          <p:txBody>
            <a:bodyPr/>
            <a:lstStyle/>
            <a:p>
              <a:endParaRPr lang="fr-FR"/>
            </a:p>
          </p:txBody>
        </p:sp>
        <p:sp>
          <p:nvSpPr>
            <p:cNvPr id="132" name="Freeform 133"/>
            <p:cNvSpPr>
              <a:spLocks/>
            </p:cNvSpPr>
            <p:nvPr/>
          </p:nvSpPr>
          <p:spPr bwMode="auto">
            <a:xfrm>
              <a:off x="4060" y="2989"/>
              <a:ext cx="38" cy="26"/>
            </a:xfrm>
            <a:custGeom>
              <a:avLst/>
              <a:gdLst/>
              <a:ahLst/>
              <a:cxnLst>
                <a:cxn ang="0">
                  <a:pos x="0" y="0"/>
                </a:cxn>
                <a:cxn ang="0">
                  <a:pos x="76" y="0"/>
                </a:cxn>
                <a:cxn ang="0">
                  <a:pos x="49" y="51"/>
                </a:cxn>
                <a:cxn ang="0">
                  <a:pos x="0" y="51"/>
                </a:cxn>
                <a:cxn ang="0">
                  <a:pos x="0" y="0"/>
                </a:cxn>
              </a:cxnLst>
              <a:rect l="0" t="0" r="r" b="b"/>
              <a:pathLst>
                <a:path w="76" h="51">
                  <a:moveTo>
                    <a:pt x="0" y="0"/>
                  </a:moveTo>
                  <a:lnTo>
                    <a:pt x="76" y="0"/>
                  </a:lnTo>
                  <a:lnTo>
                    <a:pt x="49" y="51"/>
                  </a:lnTo>
                  <a:lnTo>
                    <a:pt x="0" y="51"/>
                  </a:lnTo>
                  <a:lnTo>
                    <a:pt x="0" y="0"/>
                  </a:lnTo>
                  <a:close/>
                </a:path>
              </a:pathLst>
            </a:custGeom>
            <a:solidFill>
              <a:srgbClr val="0000FF"/>
            </a:solidFill>
            <a:ln w="9525">
              <a:noFill/>
              <a:round/>
              <a:headEnd/>
              <a:tailEnd/>
            </a:ln>
          </p:spPr>
          <p:txBody>
            <a:bodyPr/>
            <a:lstStyle/>
            <a:p>
              <a:endParaRPr lang="fr-FR"/>
            </a:p>
          </p:txBody>
        </p:sp>
        <p:sp>
          <p:nvSpPr>
            <p:cNvPr id="133" name="Freeform 134"/>
            <p:cNvSpPr>
              <a:spLocks/>
            </p:cNvSpPr>
            <p:nvPr/>
          </p:nvSpPr>
          <p:spPr bwMode="auto">
            <a:xfrm>
              <a:off x="4072" y="2989"/>
              <a:ext cx="26" cy="137"/>
            </a:xfrm>
            <a:custGeom>
              <a:avLst/>
              <a:gdLst/>
              <a:ahLst/>
              <a:cxnLst>
                <a:cxn ang="0">
                  <a:pos x="52" y="0"/>
                </a:cxn>
                <a:cxn ang="0">
                  <a:pos x="52" y="249"/>
                </a:cxn>
                <a:cxn ang="0">
                  <a:pos x="0" y="273"/>
                </a:cxn>
                <a:cxn ang="0">
                  <a:pos x="0" y="25"/>
                </a:cxn>
                <a:cxn ang="0">
                  <a:pos x="52" y="0"/>
                </a:cxn>
              </a:cxnLst>
              <a:rect l="0" t="0" r="r" b="b"/>
              <a:pathLst>
                <a:path w="52" h="273">
                  <a:moveTo>
                    <a:pt x="52" y="0"/>
                  </a:moveTo>
                  <a:lnTo>
                    <a:pt x="52" y="249"/>
                  </a:lnTo>
                  <a:lnTo>
                    <a:pt x="0" y="273"/>
                  </a:lnTo>
                  <a:lnTo>
                    <a:pt x="0" y="25"/>
                  </a:lnTo>
                  <a:lnTo>
                    <a:pt x="52" y="0"/>
                  </a:lnTo>
                  <a:close/>
                </a:path>
              </a:pathLst>
            </a:custGeom>
            <a:solidFill>
              <a:srgbClr val="0000FF"/>
            </a:solidFill>
            <a:ln w="9525">
              <a:noFill/>
              <a:round/>
              <a:headEnd/>
              <a:tailEnd/>
            </a:ln>
          </p:spPr>
          <p:txBody>
            <a:bodyPr/>
            <a:lstStyle/>
            <a:p>
              <a:endParaRPr lang="fr-FR"/>
            </a:p>
          </p:txBody>
        </p:sp>
        <p:sp>
          <p:nvSpPr>
            <p:cNvPr id="134" name="Freeform 135"/>
            <p:cNvSpPr>
              <a:spLocks/>
            </p:cNvSpPr>
            <p:nvPr/>
          </p:nvSpPr>
          <p:spPr bwMode="auto">
            <a:xfrm>
              <a:off x="4072" y="3101"/>
              <a:ext cx="38" cy="25"/>
            </a:xfrm>
            <a:custGeom>
              <a:avLst/>
              <a:gdLst/>
              <a:ahLst/>
              <a:cxnLst>
                <a:cxn ang="0">
                  <a:pos x="25" y="0"/>
                </a:cxn>
                <a:cxn ang="0">
                  <a:pos x="76" y="0"/>
                </a:cxn>
                <a:cxn ang="0">
                  <a:pos x="76" y="51"/>
                </a:cxn>
                <a:cxn ang="0">
                  <a:pos x="0" y="51"/>
                </a:cxn>
                <a:cxn ang="0">
                  <a:pos x="25" y="0"/>
                </a:cxn>
              </a:cxnLst>
              <a:rect l="0" t="0" r="r" b="b"/>
              <a:pathLst>
                <a:path w="76" h="51">
                  <a:moveTo>
                    <a:pt x="25" y="0"/>
                  </a:moveTo>
                  <a:lnTo>
                    <a:pt x="76" y="0"/>
                  </a:lnTo>
                  <a:lnTo>
                    <a:pt x="76" y="51"/>
                  </a:lnTo>
                  <a:lnTo>
                    <a:pt x="0" y="51"/>
                  </a:lnTo>
                  <a:lnTo>
                    <a:pt x="25" y="0"/>
                  </a:lnTo>
                  <a:close/>
                </a:path>
              </a:pathLst>
            </a:custGeom>
            <a:solidFill>
              <a:srgbClr val="0000FF"/>
            </a:solidFill>
            <a:ln w="9525">
              <a:noFill/>
              <a:round/>
              <a:headEnd/>
              <a:tailEnd/>
            </a:ln>
          </p:spPr>
          <p:txBody>
            <a:bodyPr/>
            <a:lstStyle/>
            <a:p>
              <a:endParaRPr lang="fr-FR"/>
            </a:p>
          </p:txBody>
        </p:sp>
        <p:sp>
          <p:nvSpPr>
            <p:cNvPr id="135" name="Rectangle 136"/>
            <p:cNvSpPr>
              <a:spLocks noChangeArrowheads="1"/>
            </p:cNvSpPr>
            <p:nvPr/>
          </p:nvSpPr>
          <p:spPr bwMode="auto">
            <a:xfrm>
              <a:off x="4110" y="3101"/>
              <a:ext cx="25" cy="25"/>
            </a:xfrm>
            <a:prstGeom prst="rect">
              <a:avLst/>
            </a:prstGeom>
            <a:solidFill>
              <a:srgbClr val="0000FF"/>
            </a:solidFill>
            <a:ln w="9525">
              <a:noFill/>
              <a:miter lim="800000"/>
              <a:headEnd/>
              <a:tailEnd/>
            </a:ln>
          </p:spPr>
          <p:txBody>
            <a:bodyPr/>
            <a:lstStyle/>
            <a:p>
              <a:endParaRPr lang="fr-FR"/>
            </a:p>
          </p:txBody>
        </p:sp>
        <p:sp>
          <p:nvSpPr>
            <p:cNvPr id="136" name="Rectangle 137"/>
            <p:cNvSpPr>
              <a:spLocks noChangeArrowheads="1"/>
            </p:cNvSpPr>
            <p:nvPr/>
          </p:nvSpPr>
          <p:spPr bwMode="auto">
            <a:xfrm>
              <a:off x="4135" y="3101"/>
              <a:ext cx="25" cy="25"/>
            </a:xfrm>
            <a:prstGeom prst="rect">
              <a:avLst/>
            </a:prstGeom>
            <a:solidFill>
              <a:srgbClr val="0000FF"/>
            </a:solidFill>
            <a:ln w="9525">
              <a:noFill/>
              <a:miter lim="800000"/>
              <a:headEnd/>
              <a:tailEnd/>
            </a:ln>
          </p:spPr>
          <p:txBody>
            <a:bodyPr/>
            <a:lstStyle/>
            <a:p>
              <a:endParaRPr lang="fr-FR"/>
            </a:p>
          </p:txBody>
        </p:sp>
        <p:sp>
          <p:nvSpPr>
            <p:cNvPr id="137" name="Rectangle 138"/>
            <p:cNvSpPr>
              <a:spLocks noChangeArrowheads="1"/>
            </p:cNvSpPr>
            <p:nvPr/>
          </p:nvSpPr>
          <p:spPr bwMode="auto">
            <a:xfrm>
              <a:off x="4160" y="3101"/>
              <a:ext cx="25" cy="25"/>
            </a:xfrm>
            <a:prstGeom prst="rect">
              <a:avLst/>
            </a:prstGeom>
            <a:solidFill>
              <a:srgbClr val="0000FF"/>
            </a:solidFill>
            <a:ln w="9525">
              <a:noFill/>
              <a:miter lim="800000"/>
              <a:headEnd/>
              <a:tailEnd/>
            </a:ln>
          </p:spPr>
          <p:txBody>
            <a:bodyPr/>
            <a:lstStyle/>
            <a:p>
              <a:endParaRPr lang="fr-FR"/>
            </a:p>
          </p:txBody>
        </p:sp>
        <p:sp>
          <p:nvSpPr>
            <p:cNvPr id="138" name="Rectangle 139"/>
            <p:cNvSpPr>
              <a:spLocks noChangeArrowheads="1"/>
            </p:cNvSpPr>
            <p:nvPr/>
          </p:nvSpPr>
          <p:spPr bwMode="auto">
            <a:xfrm>
              <a:off x="4185" y="3101"/>
              <a:ext cx="26" cy="25"/>
            </a:xfrm>
            <a:prstGeom prst="rect">
              <a:avLst/>
            </a:prstGeom>
            <a:solidFill>
              <a:srgbClr val="0000FF"/>
            </a:solidFill>
            <a:ln w="9525">
              <a:noFill/>
              <a:miter lim="800000"/>
              <a:headEnd/>
              <a:tailEnd/>
            </a:ln>
          </p:spPr>
          <p:txBody>
            <a:bodyPr/>
            <a:lstStyle/>
            <a:p>
              <a:endParaRPr lang="fr-FR"/>
            </a:p>
          </p:txBody>
        </p:sp>
        <p:sp>
          <p:nvSpPr>
            <p:cNvPr id="139" name="Rectangle 140"/>
            <p:cNvSpPr>
              <a:spLocks noChangeArrowheads="1"/>
            </p:cNvSpPr>
            <p:nvPr/>
          </p:nvSpPr>
          <p:spPr bwMode="auto">
            <a:xfrm>
              <a:off x="4211" y="3101"/>
              <a:ext cx="24" cy="25"/>
            </a:xfrm>
            <a:prstGeom prst="rect">
              <a:avLst/>
            </a:prstGeom>
            <a:solidFill>
              <a:srgbClr val="0000FF"/>
            </a:solidFill>
            <a:ln w="9525">
              <a:noFill/>
              <a:miter lim="800000"/>
              <a:headEnd/>
              <a:tailEnd/>
            </a:ln>
          </p:spPr>
          <p:txBody>
            <a:bodyPr/>
            <a:lstStyle/>
            <a:p>
              <a:endParaRPr lang="fr-FR"/>
            </a:p>
          </p:txBody>
        </p:sp>
        <p:sp>
          <p:nvSpPr>
            <p:cNvPr id="140" name="Rectangle 141"/>
            <p:cNvSpPr>
              <a:spLocks noChangeArrowheads="1"/>
            </p:cNvSpPr>
            <p:nvPr/>
          </p:nvSpPr>
          <p:spPr bwMode="auto">
            <a:xfrm>
              <a:off x="4235" y="3101"/>
              <a:ext cx="26" cy="25"/>
            </a:xfrm>
            <a:prstGeom prst="rect">
              <a:avLst/>
            </a:prstGeom>
            <a:solidFill>
              <a:srgbClr val="0000FF"/>
            </a:solidFill>
            <a:ln w="9525">
              <a:noFill/>
              <a:miter lim="800000"/>
              <a:headEnd/>
              <a:tailEnd/>
            </a:ln>
          </p:spPr>
          <p:txBody>
            <a:bodyPr/>
            <a:lstStyle/>
            <a:p>
              <a:endParaRPr lang="fr-FR"/>
            </a:p>
          </p:txBody>
        </p:sp>
        <p:sp>
          <p:nvSpPr>
            <p:cNvPr id="141" name="Rectangle 142"/>
            <p:cNvSpPr>
              <a:spLocks noChangeArrowheads="1"/>
            </p:cNvSpPr>
            <p:nvPr/>
          </p:nvSpPr>
          <p:spPr bwMode="auto">
            <a:xfrm>
              <a:off x="4261" y="3101"/>
              <a:ext cx="25" cy="25"/>
            </a:xfrm>
            <a:prstGeom prst="rect">
              <a:avLst/>
            </a:prstGeom>
            <a:solidFill>
              <a:srgbClr val="0000FF"/>
            </a:solidFill>
            <a:ln w="9525">
              <a:noFill/>
              <a:miter lim="800000"/>
              <a:headEnd/>
              <a:tailEnd/>
            </a:ln>
          </p:spPr>
          <p:txBody>
            <a:bodyPr/>
            <a:lstStyle/>
            <a:p>
              <a:endParaRPr lang="fr-FR"/>
            </a:p>
          </p:txBody>
        </p:sp>
        <p:sp>
          <p:nvSpPr>
            <p:cNvPr id="142" name="Rectangle 143"/>
            <p:cNvSpPr>
              <a:spLocks noChangeArrowheads="1"/>
            </p:cNvSpPr>
            <p:nvPr/>
          </p:nvSpPr>
          <p:spPr bwMode="auto">
            <a:xfrm>
              <a:off x="4286" y="3101"/>
              <a:ext cx="25" cy="25"/>
            </a:xfrm>
            <a:prstGeom prst="rect">
              <a:avLst/>
            </a:prstGeom>
            <a:solidFill>
              <a:srgbClr val="0000FF"/>
            </a:solidFill>
            <a:ln w="9525">
              <a:noFill/>
              <a:miter lim="800000"/>
              <a:headEnd/>
              <a:tailEnd/>
            </a:ln>
          </p:spPr>
          <p:txBody>
            <a:bodyPr/>
            <a:lstStyle/>
            <a:p>
              <a:endParaRPr lang="fr-FR"/>
            </a:p>
          </p:txBody>
        </p:sp>
        <p:sp>
          <p:nvSpPr>
            <p:cNvPr id="143" name="Freeform 144"/>
            <p:cNvSpPr>
              <a:spLocks/>
            </p:cNvSpPr>
            <p:nvPr/>
          </p:nvSpPr>
          <p:spPr bwMode="auto">
            <a:xfrm>
              <a:off x="4311" y="3101"/>
              <a:ext cx="38" cy="25"/>
            </a:xfrm>
            <a:custGeom>
              <a:avLst/>
              <a:gdLst/>
              <a:ahLst/>
              <a:cxnLst>
                <a:cxn ang="0">
                  <a:pos x="0" y="0"/>
                </a:cxn>
                <a:cxn ang="0">
                  <a:pos x="49" y="0"/>
                </a:cxn>
                <a:cxn ang="0">
                  <a:pos x="76" y="51"/>
                </a:cxn>
                <a:cxn ang="0">
                  <a:pos x="0" y="51"/>
                </a:cxn>
                <a:cxn ang="0">
                  <a:pos x="0" y="0"/>
                </a:cxn>
              </a:cxnLst>
              <a:rect l="0" t="0" r="r" b="b"/>
              <a:pathLst>
                <a:path w="76" h="51">
                  <a:moveTo>
                    <a:pt x="0" y="0"/>
                  </a:moveTo>
                  <a:lnTo>
                    <a:pt x="49" y="0"/>
                  </a:lnTo>
                  <a:lnTo>
                    <a:pt x="76" y="51"/>
                  </a:lnTo>
                  <a:lnTo>
                    <a:pt x="0" y="51"/>
                  </a:lnTo>
                  <a:lnTo>
                    <a:pt x="0" y="0"/>
                  </a:lnTo>
                  <a:close/>
                </a:path>
              </a:pathLst>
            </a:custGeom>
            <a:solidFill>
              <a:srgbClr val="0000FF"/>
            </a:solidFill>
            <a:ln w="9525">
              <a:noFill/>
              <a:round/>
              <a:headEnd/>
              <a:tailEnd/>
            </a:ln>
          </p:spPr>
          <p:txBody>
            <a:bodyPr/>
            <a:lstStyle/>
            <a:p>
              <a:endParaRPr lang="fr-FR"/>
            </a:p>
          </p:txBody>
        </p:sp>
        <p:sp>
          <p:nvSpPr>
            <p:cNvPr id="144" name="Freeform 145"/>
            <p:cNvSpPr>
              <a:spLocks/>
            </p:cNvSpPr>
            <p:nvPr/>
          </p:nvSpPr>
          <p:spPr bwMode="auto">
            <a:xfrm>
              <a:off x="4324" y="2989"/>
              <a:ext cx="25" cy="137"/>
            </a:xfrm>
            <a:custGeom>
              <a:avLst/>
              <a:gdLst/>
              <a:ahLst/>
              <a:cxnLst>
                <a:cxn ang="0">
                  <a:pos x="0" y="249"/>
                </a:cxn>
                <a:cxn ang="0">
                  <a:pos x="0" y="0"/>
                </a:cxn>
                <a:cxn ang="0">
                  <a:pos x="51" y="25"/>
                </a:cxn>
                <a:cxn ang="0">
                  <a:pos x="51" y="273"/>
                </a:cxn>
                <a:cxn ang="0">
                  <a:pos x="0" y="249"/>
                </a:cxn>
              </a:cxnLst>
              <a:rect l="0" t="0" r="r" b="b"/>
              <a:pathLst>
                <a:path w="51" h="273">
                  <a:moveTo>
                    <a:pt x="0" y="249"/>
                  </a:moveTo>
                  <a:lnTo>
                    <a:pt x="0" y="0"/>
                  </a:lnTo>
                  <a:lnTo>
                    <a:pt x="51" y="25"/>
                  </a:lnTo>
                  <a:lnTo>
                    <a:pt x="51" y="273"/>
                  </a:lnTo>
                  <a:lnTo>
                    <a:pt x="0" y="249"/>
                  </a:lnTo>
                  <a:close/>
                </a:path>
              </a:pathLst>
            </a:custGeom>
            <a:solidFill>
              <a:srgbClr val="0000FF"/>
            </a:solidFill>
            <a:ln w="9525">
              <a:noFill/>
              <a:round/>
              <a:headEnd/>
              <a:tailEnd/>
            </a:ln>
          </p:spPr>
          <p:txBody>
            <a:bodyPr/>
            <a:lstStyle/>
            <a:p>
              <a:endParaRPr lang="fr-FR"/>
            </a:p>
          </p:txBody>
        </p:sp>
        <p:sp>
          <p:nvSpPr>
            <p:cNvPr id="145" name="Freeform 146"/>
            <p:cNvSpPr>
              <a:spLocks/>
            </p:cNvSpPr>
            <p:nvPr/>
          </p:nvSpPr>
          <p:spPr bwMode="auto">
            <a:xfrm>
              <a:off x="4324" y="2989"/>
              <a:ext cx="38" cy="26"/>
            </a:xfrm>
            <a:custGeom>
              <a:avLst/>
              <a:gdLst/>
              <a:ahLst/>
              <a:cxnLst>
                <a:cxn ang="0">
                  <a:pos x="0" y="0"/>
                </a:cxn>
                <a:cxn ang="0">
                  <a:pos x="76" y="0"/>
                </a:cxn>
                <a:cxn ang="0">
                  <a:pos x="76" y="51"/>
                </a:cxn>
                <a:cxn ang="0">
                  <a:pos x="24" y="51"/>
                </a:cxn>
                <a:cxn ang="0">
                  <a:pos x="0" y="0"/>
                </a:cxn>
              </a:cxnLst>
              <a:rect l="0" t="0" r="r" b="b"/>
              <a:pathLst>
                <a:path w="76" h="51">
                  <a:moveTo>
                    <a:pt x="0" y="0"/>
                  </a:moveTo>
                  <a:lnTo>
                    <a:pt x="76" y="0"/>
                  </a:lnTo>
                  <a:lnTo>
                    <a:pt x="76" y="51"/>
                  </a:lnTo>
                  <a:lnTo>
                    <a:pt x="24" y="51"/>
                  </a:lnTo>
                  <a:lnTo>
                    <a:pt x="0" y="0"/>
                  </a:lnTo>
                  <a:close/>
                </a:path>
              </a:pathLst>
            </a:custGeom>
            <a:solidFill>
              <a:srgbClr val="0000FF"/>
            </a:solidFill>
            <a:ln w="9525">
              <a:noFill/>
              <a:round/>
              <a:headEnd/>
              <a:tailEnd/>
            </a:ln>
          </p:spPr>
          <p:txBody>
            <a:bodyPr/>
            <a:lstStyle/>
            <a:p>
              <a:endParaRPr lang="fr-FR"/>
            </a:p>
          </p:txBody>
        </p:sp>
        <p:sp>
          <p:nvSpPr>
            <p:cNvPr id="146" name="Rectangle 147"/>
            <p:cNvSpPr>
              <a:spLocks noChangeArrowheads="1"/>
            </p:cNvSpPr>
            <p:nvPr/>
          </p:nvSpPr>
          <p:spPr bwMode="auto">
            <a:xfrm>
              <a:off x="4362" y="2989"/>
              <a:ext cx="24" cy="26"/>
            </a:xfrm>
            <a:prstGeom prst="rect">
              <a:avLst/>
            </a:prstGeom>
            <a:solidFill>
              <a:srgbClr val="0000FF"/>
            </a:solidFill>
            <a:ln w="9525">
              <a:noFill/>
              <a:miter lim="800000"/>
              <a:headEnd/>
              <a:tailEnd/>
            </a:ln>
          </p:spPr>
          <p:txBody>
            <a:bodyPr/>
            <a:lstStyle/>
            <a:p>
              <a:endParaRPr lang="fr-FR"/>
            </a:p>
          </p:txBody>
        </p:sp>
        <p:sp>
          <p:nvSpPr>
            <p:cNvPr id="147" name="Rectangle 148"/>
            <p:cNvSpPr>
              <a:spLocks noChangeArrowheads="1"/>
            </p:cNvSpPr>
            <p:nvPr/>
          </p:nvSpPr>
          <p:spPr bwMode="auto">
            <a:xfrm>
              <a:off x="4386" y="2989"/>
              <a:ext cx="26" cy="26"/>
            </a:xfrm>
            <a:prstGeom prst="rect">
              <a:avLst/>
            </a:prstGeom>
            <a:solidFill>
              <a:srgbClr val="0000FF"/>
            </a:solidFill>
            <a:ln w="9525">
              <a:noFill/>
              <a:miter lim="800000"/>
              <a:headEnd/>
              <a:tailEnd/>
            </a:ln>
          </p:spPr>
          <p:txBody>
            <a:bodyPr/>
            <a:lstStyle/>
            <a:p>
              <a:endParaRPr lang="fr-FR"/>
            </a:p>
          </p:txBody>
        </p:sp>
        <p:sp>
          <p:nvSpPr>
            <p:cNvPr id="148" name="Rectangle 149"/>
            <p:cNvSpPr>
              <a:spLocks noChangeArrowheads="1"/>
            </p:cNvSpPr>
            <p:nvPr/>
          </p:nvSpPr>
          <p:spPr bwMode="auto">
            <a:xfrm>
              <a:off x="4412" y="2989"/>
              <a:ext cx="25" cy="26"/>
            </a:xfrm>
            <a:prstGeom prst="rect">
              <a:avLst/>
            </a:prstGeom>
            <a:solidFill>
              <a:srgbClr val="0000FF"/>
            </a:solidFill>
            <a:ln w="9525">
              <a:noFill/>
              <a:miter lim="800000"/>
              <a:headEnd/>
              <a:tailEnd/>
            </a:ln>
          </p:spPr>
          <p:txBody>
            <a:bodyPr/>
            <a:lstStyle/>
            <a:p>
              <a:endParaRPr lang="fr-FR"/>
            </a:p>
          </p:txBody>
        </p:sp>
        <p:sp>
          <p:nvSpPr>
            <p:cNvPr id="149" name="Rectangle 150"/>
            <p:cNvSpPr>
              <a:spLocks noChangeArrowheads="1"/>
            </p:cNvSpPr>
            <p:nvPr/>
          </p:nvSpPr>
          <p:spPr bwMode="auto">
            <a:xfrm>
              <a:off x="4437" y="2989"/>
              <a:ext cx="25" cy="26"/>
            </a:xfrm>
            <a:prstGeom prst="rect">
              <a:avLst/>
            </a:prstGeom>
            <a:solidFill>
              <a:srgbClr val="0000FF"/>
            </a:solidFill>
            <a:ln w="9525">
              <a:noFill/>
              <a:miter lim="800000"/>
              <a:headEnd/>
              <a:tailEnd/>
            </a:ln>
          </p:spPr>
          <p:txBody>
            <a:bodyPr/>
            <a:lstStyle/>
            <a:p>
              <a:endParaRPr lang="fr-FR"/>
            </a:p>
          </p:txBody>
        </p:sp>
        <p:sp>
          <p:nvSpPr>
            <p:cNvPr id="150" name="Rectangle 151"/>
            <p:cNvSpPr>
              <a:spLocks noChangeArrowheads="1"/>
            </p:cNvSpPr>
            <p:nvPr/>
          </p:nvSpPr>
          <p:spPr bwMode="auto">
            <a:xfrm>
              <a:off x="4462" y="2989"/>
              <a:ext cx="25" cy="26"/>
            </a:xfrm>
            <a:prstGeom prst="rect">
              <a:avLst/>
            </a:prstGeom>
            <a:solidFill>
              <a:srgbClr val="0000FF"/>
            </a:solidFill>
            <a:ln w="9525">
              <a:noFill/>
              <a:miter lim="800000"/>
              <a:headEnd/>
              <a:tailEnd/>
            </a:ln>
          </p:spPr>
          <p:txBody>
            <a:bodyPr/>
            <a:lstStyle/>
            <a:p>
              <a:endParaRPr lang="fr-FR"/>
            </a:p>
          </p:txBody>
        </p:sp>
        <p:sp>
          <p:nvSpPr>
            <p:cNvPr id="151" name="Rectangle 152"/>
            <p:cNvSpPr>
              <a:spLocks noChangeArrowheads="1"/>
            </p:cNvSpPr>
            <p:nvPr/>
          </p:nvSpPr>
          <p:spPr bwMode="auto">
            <a:xfrm>
              <a:off x="4487" y="2989"/>
              <a:ext cx="26" cy="26"/>
            </a:xfrm>
            <a:prstGeom prst="rect">
              <a:avLst/>
            </a:prstGeom>
            <a:solidFill>
              <a:srgbClr val="0000FF"/>
            </a:solidFill>
            <a:ln w="9525">
              <a:noFill/>
              <a:miter lim="800000"/>
              <a:headEnd/>
              <a:tailEnd/>
            </a:ln>
          </p:spPr>
          <p:txBody>
            <a:bodyPr/>
            <a:lstStyle/>
            <a:p>
              <a:endParaRPr lang="fr-FR"/>
            </a:p>
          </p:txBody>
        </p:sp>
        <p:sp>
          <p:nvSpPr>
            <p:cNvPr id="152" name="Rectangle 153"/>
            <p:cNvSpPr>
              <a:spLocks noChangeArrowheads="1"/>
            </p:cNvSpPr>
            <p:nvPr/>
          </p:nvSpPr>
          <p:spPr bwMode="auto">
            <a:xfrm>
              <a:off x="4513" y="2989"/>
              <a:ext cx="24" cy="26"/>
            </a:xfrm>
            <a:prstGeom prst="rect">
              <a:avLst/>
            </a:prstGeom>
            <a:solidFill>
              <a:srgbClr val="0000FF"/>
            </a:solidFill>
            <a:ln w="9525">
              <a:noFill/>
              <a:miter lim="800000"/>
              <a:headEnd/>
              <a:tailEnd/>
            </a:ln>
          </p:spPr>
          <p:txBody>
            <a:bodyPr/>
            <a:lstStyle/>
            <a:p>
              <a:endParaRPr lang="fr-FR"/>
            </a:p>
          </p:txBody>
        </p:sp>
        <p:sp>
          <p:nvSpPr>
            <p:cNvPr id="153" name="Rectangle 154"/>
            <p:cNvSpPr>
              <a:spLocks noChangeArrowheads="1"/>
            </p:cNvSpPr>
            <p:nvPr/>
          </p:nvSpPr>
          <p:spPr bwMode="auto">
            <a:xfrm>
              <a:off x="4537" y="2989"/>
              <a:ext cx="26" cy="26"/>
            </a:xfrm>
            <a:prstGeom prst="rect">
              <a:avLst/>
            </a:prstGeom>
            <a:solidFill>
              <a:srgbClr val="0000FF"/>
            </a:solidFill>
            <a:ln w="9525">
              <a:noFill/>
              <a:miter lim="800000"/>
              <a:headEnd/>
              <a:tailEnd/>
            </a:ln>
          </p:spPr>
          <p:txBody>
            <a:bodyPr/>
            <a:lstStyle/>
            <a:p>
              <a:endParaRPr lang="fr-FR"/>
            </a:p>
          </p:txBody>
        </p:sp>
        <p:sp>
          <p:nvSpPr>
            <p:cNvPr id="154" name="Freeform 155"/>
            <p:cNvSpPr>
              <a:spLocks/>
            </p:cNvSpPr>
            <p:nvPr/>
          </p:nvSpPr>
          <p:spPr bwMode="auto">
            <a:xfrm>
              <a:off x="4563" y="2989"/>
              <a:ext cx="38" cy="26"/>
            </a:xfrm>
            <a:custGeom>
              <a:avLst/>
              <a:gdLst/>
              <a:ahLst/>
              <a:cxnLst>
                <a:cxn ang="0">
                  <a:pos x="0" y="0"/>
                </a:cxn>
                <a:cxn ang="0">
                  <a:pos x="76" y="0"/>
                </a:cxn>
                <a:cxn ang="0">
                  <a:pos x="50" y="51"/>
                </a:cxn>
                <a:cxn ang="0">
                  <a:pos x="0" y="51"/>
                </a:cxn>
                <a:cxn ang="0">
                  <a:pos x="0" y="0"/>
                </a:cxn>
              </a:cxnLst>
              <a:rect l="0" t="0" r="r" b="b"/>
              <a:pathLst>
                <a:path w="76" h="51">
                  <a:moveTo>
                    <a:pt x="0" y="0"/>
                  </a:moveTo>
                  <a:lnTo>
                    <a:pt x="76" y="0"/>
                  </a:lnTo>
                  <a:lnTo>
                    <a:pt x="50" y="51"/>
                  </a:lnTo>
                  <a:lnTo>
                    <a:pt x="0" y="51"/>
                  </a:lnTo>
                  <a:lnTo>
                    <a:pt x="0" y="0"/>
                  </a:lnTo>
                  <a:close/>
                </a:path>
              </a:pathLst>
            </a:custGeom>
            <a:solidFill>
              <a:srgbClr val="0000FF"/>
            </a:solidFill>
            <a:ln w="9525">
              <a:noFill/>
              <a:round/>
              <a:headEnd/>
              <a:tailEnd/>
            </a:ln>
          </p:spPr>
          <p:txBody>
            <a:bodyPr/>
            <a:lstStyle/>
            <a:p>
              <a:endParaRPr lang="fr-FR"/>
            </a:p>
          </p:txBody>
        </p:sp>
        <p:sp>
          <p:nvSpPr>
            <p:cNvPr id="155" name="Freeform 156"/>
            <p:cNvSpPr>
              <a:spLocks/>
            </p:cNvSpPr>
            <p:nvPr/>
          </p:nvSpPr>
          <p:spPr bwMode="auto">
            <a:xfrm>
              <a:off x="4575" y="2989"/>
              <a:ext cx="26" cy="137"/>
            </a:xfrm>
            <a:custGeom>
              <a:avLst/>
              <a:gdLst/>
              <a:ahLst/>
              <a:cxnLst>
                <a:cxn ang="0">
                  <a:pos x="51" y="0"/>
                </a:cxn>
                <a:cxn ang="0">
                  <a:pos x="51" y="273"/>
                </a:cxn>
                <a:cxn ang="0">
                  <a:pos x="0" y="273"/>
                </a:cxn>
                <a:cxn ang="0">
                  <a:pos x="0" y="25"/>
                </a:cxn>
                <a:cxn ang="0">
                  <a:pos x="51" y="0"/>
                </a:cxn>
              </a:cxnLst>
              <a:rect l="0" t="0" r="r" b="b"/>
              <a:pathLst>
                <a:path w="51" h="273">
                  <a:moveTo>
                    <a:pt x="51" y="0"/>
                  </a:moveTo>
                  <a:lnTo>
                    <a:pt x="51" y="273"/>
                  </a:lnTo>
                  <a:lnTo>
                    <a:pt x="0" y="273"/>
                  </a:lnTo>
                  <a:lnTo>
                    <a:pt x="0" y="25"/>
                  </a:lnTo>
                  <a:lnTo>
                    <a:pt x="51" y="0"/>
                  </a:lnTo>
                  <a:close/>
                </a:path>
              </a:pathLst>
            </a:custGeom>
            <a:solidFill>
              <a:srgbClr val="0000FF"/>
            </a:solidFill>
            <a:ln w="9525">
              <a:noFill/>
              <a:round/>
              <a:headEnd/>
              <a:tailEnd/>
            </a:ln>
          </p:spPr>
          <p:txBody>
            <a:bodyPr/>
            <a:lstStyle/>
            <a:p>
              <a:endParaRPr lang="fr-FR"/>
            </a:p>
          </p:txBody>
        </p:sp>
        <p:sp>
          <p:nvSpPr>
            <p:cNvPr id="156" name="Line 157"/>
            <p:cNvSpPr>
              <a:spLocks noChangeShapeType="1"/>
            </p:cNvSpPr>
            <p:nvPr/>
          </p:nvSpPr>
          <p:spPr bwMode="auto">
            <a:xfrm flipV="1">
              <a:off x="1569" y="1445"/>
              <a:ext cx="1" cy="1669"/>
            </a:xfrm>
            <a:prstGeom prst="line">
              <a:avLst/>
            </a:prstGeom>
            <a:noFill/>
            <a:ln w="0">
              <a:solidFill>
                <a:srgbClr val="000000"/>
              </a:solidFill>
              <a:round/>
              <a:headEnd/>
              <a:tailEnd/>
            </a:ln>
          </p:spPr>
          <p:txBody>
            <a:bodyPr/>
            <a:lstStyle/>
            <a:p>
              <a:endParaRPr lang="fr-FR"/>
            </a:p>
          </p:txBody>
        </p:sp>
        <p:sp>
          <p:nvSpPr>
            <p:cNvPr id="157" name="Line 158"/>
            <p:cNvSpPr>
              <a:spLocks noChangeShapeType="1"/>
            </p:cNvSpPr>
            <p:nvPr/>
          </p:nvSpPr>
          <p:spPr bwMode="auto">
            <a:xfrm>
              <a:off x="1529" y="3114"/>
              <a:ext cx="80" cy="1"/>
            </a:xfrm>
            <a:prstGeom prst="line">
              <a:avLst/>
            </a:prstGeom>
            <a:noFill/>
            <a:ln w="0">
              <a:solidFill>
                <a:srgbClr val="000000"/>
              </a:solidFill>
              <a:round/>
              <a:headEnd/>
              <a:tailEnd/>
            </a:ln>
          </p:spPr>
          <p:txBody>
            <a:bodyPr/>
            <a:lstStyle/>
            <a:p>
              <a:endParaRPr lang="fr-FR"/>
            </a:p>
          </p:txBody>
        </p:sp>
        <p:sp>
          <p:nvSpPr>
            <p:cNvPr id="158" name="Rectangle 159"/>
            <p:cNvSpPr>
              <a:spLocks noChangeArrowheads="1"/>
            </p:cNvSpPr>
            <p:nvPr/>
          </p:nvSpPr>
          <p:spPr bwMode="auto">
            <a:xfrm>
              <a:off x="1257" y="3058"/>
              <a:ext cx="145" cy="125"/>
            </a:xfrm>
            <a:prstGeom prst="rect">
              <a:avLst/>
            </a:prstGeom>
            <a:noFill/>
            <a:ln w="9525">
              <a:noFill/>
              <a:miter lim="800000"/>
              <a:headEnd/>
              <a:tailEnd/>
            </a:ln>
          </p:spPr>
          <p:txBody>
            <a:bodyPr wrap="none" lIns="0" tIns="0" rIns="0" bIns="0">
              <a:spAutoFit/>
            </a:bodyPr>
            <a:lstStyle/>
            <a:p>
              <a:r>
                <a:rPr lang="en-US" sz="1300" b="0">
                  <a:solidFill>
                    <a:srgbClr val="000000"/>
                  </a:solidFill>
                  <a:latin typeface="MS Sans Serif" charset="0"/>
                </a:rPr>
                <a:t>0.0</a:t>
              </a:r>
              <a:endParaRPr lang="en-US" sz="2400" b="0">
                <a:latin typeface="Times New Roman" pitchFamily="18" charset="0"/>
              </a:endParaRPr>
            </a:p>
          </p:txBody>
        </p:sp>
        <p:sp>
          <p:nvSpPr>
            <p:cNvPr id="159" name="Line 160"/>
            <p:cNvSpPr>
              <a:spLocks noChangeShapeType="1"/>
            </p:cNvSpPr>
            <p:nvPr/>
          </p:nvSpPr>
          <p:spPr bwMode="auto">
            <a:xfrm>
              <a:off x="1529" y="2780"/>
              <a:ext cx="80" cy="1"/>
            </a:xfrm>
            <a:prstGeom prst="line">
              <a:avLst/>
            </a:prstGeom>
            <a:noFill/>
            <a:ln w="0">
              <a:solidFill>
                <a:srgbClr val="000000"/>
              </a:solidFill>
              <a:round/>
              <a:headEnd/>
              <a:tailEnd/>
            </a:ln>
          </p:spPr>
          <p:txBody>
            <a:bodyPr/>
            <a:lstStyle/>
            <a:p>
              <a:endParaRPr lang="fr-FR"/>
            </a:p>
          </p:txBody>
        </p:sp>
        <p:sp>
          <p:nvSpPr>
            <p:cNvPr id="160" name="Rectangle 161"/>
            <p:cNvSpPr>
              <a:spLocks noChangeArrowheads="1"/>
            </p:cNvSpPr>
            <p:nvPr/>
          </p:nvSpPr>
          <p:spPr bwMode="auto">
            <a:xfrm>
              <a:off x="1257" y="2724"/>
              <a:ext cx="145" cy="125"/>
            </a:xfrm>
            <a:prstGeom prst="rect">
              <a:avLst/>
            </a:prstGeom>
            <a:noFill/>
            <a:ln w="9525">
              <a:noFill/>
              <a:miter lim="800000"/>
              <a:headEnd/>
              <a:tailEnd/>
            </a:ln>
          </p:spPr>
          <p:txBody>
            <a:bodyPr wrap="none" lIns="0" tIns="0" rIns="0" bIns="0">
              <a:spAutoFit/>
            </a:bodyPr>
            <a:lstStyle/>
            <a:p>
              <a:r>
                <a:rPr lang="en-US" sz="1300" b="0">
                  <a:solidFill>
                    <a:srgbClr val="000000"/>
                  </a:solidFill>
                  <a:latin typeface="MS Sans Serif" charset="0"/>
                </a:rPr>
                <a:t>0.2</a:t>
              </a:r>
              <a:endParaRPr lang="en-US" sz="2400" b="0">
                <a:latin typeface="Times New Roman" pitchFamily="18" charset="0"/>
              </a:endParaRPr>
            </a:p>
          </p:txBody>
        </p:sp>
        <p:sp>
          <p:nvSpPr>
            <p:cNvPr id="161" name="Line 162"/>
            <p:cNvSpPr>
              <a:spLocks noChangeShapeType="1"/>
            </p:cNvSpPr>
            <p:nvPr/>
          </p:nvSpPr>
          <p:spPr bwMode="auto">
            <a:xfrm>
              <a:off x="1529" y="2446"/>
              <a:ext cx="80" cy="1"/>
            </a:xfrm>
            <a:prstGeom prst="line">
              <a:avLst/>
            </a:prstGeom>
            <a:noFill/>
            <a:ln w="0">
              <a:solidFill>
                <a:srgbClr val="000000"/>
              </a:solidFill>
              <a:round/>
              <a:headEnd/>
              <a:tailEnd/>
            </a:ln>
          </p:spPr>
          <p:txBody>
            <a:bodyPr/>
            <a:lstStyle/>
            <a:p>
              <a:endParaRPr lang="fr-FR"/>
            </a:p>
          </p:txBody>
        </p:sp>
        <p:sp>
          <p:nvSpPr>
            <p:cNvPr id="162" name="Rectangle 163"/>
            <p:cNvSpPr>
              <a:spLocks noChangeArrowheads="1"/>
            </p:cNvSpPr>
            <p:nvPr/>
          </p:nvSpPr>
          <p:spPr bwMode="auto">
            <a:xfrm>
              <a:off x="1257" y="2390"/>
              <a:ext cx="145" cy="125"/>
            </a:xfrm>
            <a:prstGeom prst="rect">
              <a:avLst/>
            </a:prstGeom>
            <a:noFill/>
            <a:ln w="9525">
              <a:noFill/>
              <a:miter lim="800000"/>
              <a:headEnd/>
              <a:tailEnd/>
            </a:ln>
          </p:spPr>
          <p:txBody>
            <a:bodyPr wrap="none" lIns="0" tIns="0" rIns="0" bIns="0">
              <a:spAutoFit/>
            </a:bodyPr>
            <a:lstStyle/>
            <a:p>
              <a:r>
                <a:rPr lang="en-US" sz="1300" b="0">
                  <a:solidFill>
                    <a:srgbClr val="000000"/>
                  </a:solidFill>
                  <a:latin typeface="MS Sans Serif" charset="0"/>
                </a:rPr>
                <a:t>0.4</a:t>
              </a:r>
              <a:endParaRPr lang="en-US" sz="2400" b="0">
                <a:latin typeface="Times New Roman" pitchFamily="18" charset="0"/>
              </a:endParaRPr>
            </a:p>
          </p:txBody>
        </p:sp>
        <p:sp>
          <p:nvSpPr>
            <p:cNvPr id="163" name="Line 164"/>
            <p:cNvSpPr>
              <a:spLocks noChangeShapeType="1"/>
            </p:cNvSpPr>
            <p:nvPr/>
          </p:nvSpPr>
          <p:spPr bwMode="auto">
            <a:xfrm>
              <a:off x="1529" y="2112"/>
              <a:ext cx="80" cy="1"/>
            </a:xfrm>
            <a:prstGeom prst="line">
              <a:avLst/>
            </a:prstGeom>
            <a:noFill/>
            <a:ln w="0">
              <a:solidFill>
                <a:srgbClr val="000000"/>
              </a:solidFill>
              <a:round/>
              <a:headEnd/>
              <a:tailEnd/>
            </a:ln>
          </p:spPr>
          <p:txBody>
            <a:bodyPr/>
            <a:lstStyle/>
            <a:p>
              <a:endParaRPr lang="fr-FR"/>
            </a:p>
          </p:txBody>
        </p:sp>
        <p:sp>
          <p:nvSpPr>
            <p:cNvPr id="164" name="Rectangle 165"/>
            <p:cNvSpPr>
              <a:spLocks noChangeArrowheads="1"/>
            </p:cNvSpPr>
            <p:nvPr/>
          </p:nvSpPr>
          <p:spPr bwMode="auto">
            <a:xfrm>
              <a:off x="1257" y="2057"/>
              <a:ext cx="145" cy="125"/>
            </a:xfrm>
            <a:prstGeom prst="rect">
              <a:avLst/>
            </a:prstGeom>
            <a:noFill/>
            <a:ln w="9525">
              <a:noFill/>
              <a:miter lim="800000"/>
              <a:headEnd/>
              <a:tailEnd/>
            </a:ln>
          </p:spPr>
          <p:txBody>
            <a:bodyPr wrap="none" lIns="0" tIns="0" rIns="0" bIns="0">
              <a:spAutoFit/>
            </a:bodyPr>
            <a:lstStyle/>
            <a:p>
              <a:r>
                <a:rPr lang="en-US" sz="1300" b="0">
                  <a:solidFill>
                    <a:srgbClr val="000000"/>
                  </a:solidFill>
                  <a:latin typeface="MS Sans Serif" charset="0"/>
                </a:rPr>
                <a:t>0.6</a:t>
              </a:r>
              <a:endParaRPr lang="en-US" sz="2400" b="0">
                <a:latin typeface="Times New Roman" pitchFamily="18" charset="0"/>
              </a:endParaRPr>
            </a:p>
          </p:txBody>
        </p:sp>
        <p:sp>
          <p:nvSpPr>
            <p:cNvPr id="165" name="Line 166"/>
            <p:cNvSpPr>
              <a:spLocks noChangeShapeType="1"/>
            </p:cNvSpPr>
            <p:nvPr/>
          </p:nvSpPr>
          <p:spPr bwMode="auto">
            <a:xfrm>
              <a:off x="1529" y="1778"/>
              <a:ext cx="80" cy="1"/>
            </a:xfrm>
            <a:prstGeom prst="line">
              <a:avLst/>
            </a:prstGeom>
            <a:noFill/>
            <a:ln w="0">
              <a:solidFill>
                <a:srgbClr val="000000"/>
              </a:solidFill>
              <a:round/>
              <a:headEnd/>
              <a:tailEnd/>
            </a:ln>
          </p:spPr>
          <p:txBody>
            <a:bodyPr/>
            <a:lstStyle/>
            <a:p>
              <a:endParaRPr lang="fr-FR"/>
            </a:p>
          </p:txBody>
        </p:sp>
        <p:sp>
          <p:nvSpPr>
            <p:cNvPr id="166" name="Rectangle 167"/>
            <p:cNvSpPr>
              <a:spLocks noChangeArrowheads="1"/>
            </p:cNvSpPr>
            <p:nvPr/>
          </p:nvSpPr>
          <p:spPr bwMode="auto">
            <a:xfrm>
              <a:off x="1257" y="1722"/>
              <a:ext cx="145" cy="125"/>
            </a:xfrm>
            <a:prstGeom prst="rect">
              <a:avLst/>
            </a:prstGeom>
            <a:noFill/>
            <a:ln w="9525">
              <a:noFill/>
              <a:miter lim="800000"/>
              <a:headEnd/>
              <a:tailEnd/>
            </a:ln>
          </p:spPr>
          <p:txBody>
            <a:bodyPr wrap="none" lIns="0" tIns="0" rIns="0" bIns="0">
              <a:spAutoFit/>
            </a:bodyPr>
            <a:lstStyle/>
            <a:p>
              <a:r>
                <a:rPr lang="en-US" sz="1300" b="0">
                  <a:solidFill>
                    <a:srgbClr val="000000"/>
                  </a:solidFill>
                  <a:latin typeface="MS Sans Serif" charset="0"/>
                </a:rPr>
                <a:t>0.8</a:t>
              </a:r>
              <a:endParaRPr lang="en-US" sz="2400" b="0">
                <a:latin typeface="Times New Roman" pitchFamily="18" charset="0"/>
              </a:endParaRPr>
            </a:p>
          </p:txBody>
        </p:sp>
        <p:sp>
          <p:nvSpPr>
            <p:cNvPr id="167" name="Line 168"/>
            <p:cNvSpPr>
              <a:spLocks noChangeShapeType="1"/>
            </p:cNvSpPr>
            <p:nvPr/>
          </p:nvSpPr>
          <p:spPr bwMode="auto">
            <a:xfrm>
              <a:off x="1536" y="1440"/>
              <a:ext cx="80" cy="1"/>
            </a:xfrm>
            <a:prstGeom prst="line">
              <a:avLst/>
            </a:prstGeom>
            <a:noFill/>
            <a:ln w="0">
              <a:solidFill>
                <a:srgbClr val="000000"/>
              </a:solidFill>
              <a:round/>
              <a:headEnd/>
              <a:tailEnd/>
            </a:ln>
          </p:spPr>
          <p:txBody>
            <a:bodyPr/>
            <a:lstStyle/>
            <a:p>
              <a:endParaRPr lang="fr-FR"/>
            </a:p>
          </p:txBody>
        </p:sp>
        <p:sp>
          <p:nvSpPr>
            <p:cNvPr id="168" name="Rectangle 169"/>
            <p:cNvSpPr>
              <a:spLocks noChangeArrowheads="1"/>
            </p:cNvSpPr>
            <p:nvPr/>
          </p:nvSpPr>
          <p:spPr bwMode="auto">
            <a:xfrm>
              <a:off x="1257" y="1389"/>
              <a:ext cx="145" cy="125"/>
            </a:xfrm>
            <a:prstGeom prst="rect">
              <a:avLst/>
            </a:prstGeom>
            <a:noFill/>
            <a:ln w="9525">
              <a:noFill/>
              <a:miter lim="800000"/>
              <a:headEnd/>
              <a:tailEnd/>
            </a:ln>
          </p:spPr>
          <p:txBody>
            <a:bodyPr wrap="none" lIns="0" tIns="0" rIns="0" bIns="0">
              <a:spAutoFit/>
            </a:bodyPr>
            <a:lstStyle/>
            <a:p>
              <a:r>
                <a:rPr lang="en-US" sz="1300" b="0">
                  <a:solidFill>
                    <a:srgbClr val="000000"/>
                  </a:solidFill>
                  <a:latin typeface="MS Sans Serif" charset="0"/>
                </a:rPr>
                <a:t>1.0</a:t>
              </a:r>
              <a:endParaRPr lang="en-US" sz="2400" b="0">
                <a:latin typeface="Times New Roman" pitchFamily="18" charset="0"/>
              </a:endParaRPr>
            </a:p>
          </p:txBody>
        </p:sp>
        <p:sp>
          <p:nvSpPr>
            <p:cNvPr id="169" name="Freeform 170"/>
            <p:cNvSpPr>
              <a:spLocks noEditPoints="1"/>
            </p:cNvSpPr>
            <p:nvPr/>
          </p:nvSpPr>
          <p:spPr bwMode="auto">
            <a:xfrm>
              <a:off x="1140" y="2818"/>
              <a:ext cx="86" cy="70"/>
            </a:xfrm>
            <a:custGeom>
              <a:avLst/>
              <a:gdLst/>
              <a:ahLst/>
              <a:cxnLst>
                <a:cxn ang="0">
                  <a:pos x="171" y="141"/>
                </a:cxn>
                <a:cxn ang="0">
                  <a:pos x="0" y="141"/>
                </a:cxn>
                <a:cxn ang="0">
                  <a:pos x="0" y="82"/>
                </a:cxn>
                <a:cxn ang="0">
                  <a:pos x="2" y="68"/>
                </a:cxn>
                <a:cxn ang="0">
                  <a:pos x="2" y="59"/>
                </a:cxn>
                <a:cxn ang="0">
                  <a:pos x="4" y="51"/>
                </a:cxn>
                <a:cxn ang="0">
                  <a:pos x="5" y="42"/>
                </a:cxn>
                <a:cxn ang="0">
                  <a:pos x="9" y="34"/>
                </a:cxn>
                <a:cxn ang="0">
                  <a:pos x="15" y="27"/>
                </a:cxn>
                <a:cxn ang="0">
                  <a:pos x="23" y="17"/>
                </a:cxn>
                <a:cxn ang="0">
                  <a:pos x="34" y="11"/>
                </a:cxn>
                <a:cxn ang="0">
                  <a:pos x="43" y="6"/>
                </a:cxn>
                <a:cxn ang="0">
                  <a:pos x="57" y="2"/>
                </a:cxn>
                <a:cxn ang="0">
                  <a:pos x="70" y="0"/>
                </a:cxn>
                <a:cxn ang="0">
                  <a:pos x="85" y="0"/>
                </a:cxn>
                <a:cxn ang="0">
                  <a:pos x="97" y="0"/>
                </a:cxn>
                <a:cxn ang="0">
                  <a:pos x="108" y="2"/>
                </a:cxn>
                <a:cxn ang="0">
                  <a:pos x="119" y="4"/>
                </a:cxn>
                <a:cxn ang="0">
                  <a:pos x="129" y="8"/>
                </a:cxn>
                <a:cxn ang="0">
                  <a:pos x="136" y="11"/>
                </a:cxn>
                <a:cxn ang="0">
                  <a:pos x="144" y="15"/>
                </a:cxn>
                <a:cxn ang="0">
                  <a:pos x="150" y="21"/>
                </a:cxn>
                <a:cxn ang="0">
                  <a:pos x="155" y="25"/>
                </a:cxn>
                <a:cxn ang="0">
                  <a:pos x="159" y="30"/>
                </a:cxn>
                <a:cxn ang="0">
                  <a:pos x="163" y="36"/>
                </a:cxn>
                <a:cxn ang="0">
                  <a:pos x="165" y="44"/>
                </a:cxn>
                <a:cxn ang="0">
                  <a:pos x="167" y="51"/>
                </a:cxn>
                <a:cxn ang="0">
                  <a:pos x="169" y="59"/>
                </a:cxn>
                <a:cxn ang="0">
                  <a:pos x="171" y="68"/>
                </a:cxn>
                <a:cxn ang="0">
                  <a:pos x="171" y="78"/>
                </a:cxn>
                <a:cxn ang="0">
                  <a:pos x="171" y="141"/>
                </a:cxn>
                <a:cxn ang="0">
                  <a:pos x="150" y="118"/>
                </a:cxn>
                <a:cxn ang="0">
                  <a:pos x="150" y="82"/>
                </a:cxn>
                <a:cxn ang="0">
                  <a:pos x="150" y="70"/>
                </a:cxn>
                <a:cxn ang="0">
                  <a:pos x="150" y="61"/>
                </a:cxn>
                <a:cxn ang="0">
                  <a:pos x="148" y="55"/>
                </a:cxn>
                <a:cxn ang="0">
                  <a:pos x="144" y="49"/>
                </a:cxn>
                <a:cxn ang="0">
                  <a:pos x="142" y="44"/>
                </a:cxn>
                <a:cxn ang="0">
                  <a:pos x="138" y="40"/>
                </a:cxn>
                <a:cxn ang="0">
                  <a:pos x="133" y="34"/>
                </a:cxn>
                <a:cxn ang="0">
                  <a:pos x="125" y="30"/>
                </a:cxn>
                <a:cxn ang="0">
                  <a:pos x="117" y="27"/>
                </a:cxn>
                <a:cxn ang="0">
                  <a:pos x="108" y="25"/>
                </a:cxn>
                <a:cxn ang="0">
                  <a:pos x="97" y="23"/>
                </a:cxn>
                <a:cxn ang="0">
                  <a:pos x="83" y="23"/>
                </a:cxn>
                <a:cxn ang="0">
                  <a:pos x="68" y="23"/>
                </a:cxn>
                <a:cxn ang="0">
                  <a:pos x="55" y="27"/>
                </a:cxn>
                <a:cxn ang="0">
                  <a:pos x="43" y="30"/>
                </a:cxn>
                <a:cxn ang="0">
                  <a:pos x="34" y="38"/>
                </a:cxn>
                <a:cxn ang="0">
                  <a:pos x="28" y="44"/>
                </a:cxn>
                <a:cxn ang="0">
                  <a:pos x="24" y="53"/>
                </a:cxn>
                <a:cxn ang="0">
                  <a:pos x="23" y="59"/>
                </a:cxn>
                <a:cxn ang="0">
                  <a:pos x="21" y="68"/>
                </a:cxn>
                <a:cxn ang="0">
                  <a:pos x="21" y="82"/>
                </a:cxn>
                <a:cxn ang="0">
                  <a:pos x="21" y="118"/>
                </a:cxn>
                <a:cxn ang="0">
                  <a:pos x="150" y="118"/>
                </a:cxn>
              </a:cxnLst>
              <a:rect l="0" t="0" r="r" b="b"/>
              <a:pathLst>
                <a:path w="171" h="141">
                  <a:moveTo>
                    <a:pt x="171" y="141"/>
                  </a:moveTo>
                  <a:lnTo>
                    <a:pt x="0" y="141"/>
                  </a:lnTo>
                  <a:lnTo>
                    <a:pt x="0" y="82"/>
                  </a:lnTo>
                  <a:lnTo>
                    <a:pt x="2" y="68"/>
                  </a:lnTo>
                  <a:lnTo>
                    <a:pt x="2" y="59"/>
                  </a:lnTo>
                  <a:lnTo>
                    <a:pt x="4" y="51"/>
                  </a:lnTo>
                  <a:lnTo>
                    <a:pt x="5" y="42"/>
                  </a:lnTo>
                  <a:lnTo>
                    <a:pt x="9" y="34"/>
                  </a:lnTo>
                  <a:lnTo>
                    <a:pt x="15" y="27"/>
                  </a:lnTo>
                  <a:lnTo>
                    <a:pt x="23" y="17"/>
                  </a:lnTo>
                  <a:lnTo>
                    <a:pt x="34" y="11"/>
                  </a:lnTo>
                  <a:lnTo>
                    <a:pt x="43" y="6"/>
                  </a:lnTo>
                  <a:lnTo>
                    <a:pt x="57" y="2"/>
                  </a:lnTo>
                  <a:lnTo>
                    <a:pt x="70" y="0"/>
                  </a:lnTo>
                  <a:lnTo>
                    <a:pt x="85" y="0"/>
                  </a:lnTo>
                  <a:lnTo>
                    <a:pt x="97" y="0"/>
                  </a:lnTo>
                  <a:lnTo>
                    <a:pt x="108" y="2"/>
                  </a:lnTo>
                  <a:lnTo>
                    <a:pt x="119" y="4"/>
                  </a:lnTo>
                  <a:lnTo>
                    <a:pt x="129" y="8"/>
                  </a:lnTo>
                  <a:lnTo>
                    <a:pt x="136" y="11"/>
                  </a:lnTo>
                  <a:lnTo>
                    <a:pt x="144" y="15"/>
                  </a:lnTo>
                  <a:lnTo>
                    <a:pt x="150" y="21"/>
                  </a:lnTo>
                  <a:lnTo>
                    <a:pt x="155" y="25"/>
                  </a:lnTo>
                  <a:lnTo>
                    <a:pt x="159" y="30"/>
                  </a:lnTo>
                  <a:lnTo>
                    <a:pt x="163" y="36"/>
                  </a:lnTo>
                  <a:lnTo>
                    <a:pt x="165" y="44"/>
                  </a:lnTo>
                  <a:lnTo>
                    <a:pt x="167" y="51"/>
                  </a:lnTo>
                  <a:lnTo>
                    <a:pt x="169" y="59"/>
                  </a:lnTo>
                  <a:lnTo>
                    <a:pt x="171" y="68"/>
                  </a:lnTo>
                  <a:lnTo>
                    <a:pt x="171" y="78"/>
                  </a:lnTo>
                  <a:lnTo>
                    <a:pt x="171" y="141"/>
                  </a:lnTo>
                  <a:close/>
                  <a:moveTo>
                    <a:pt x="150" y="118"/>
                  </a:moveTo>
                  <a:lnTo>
                    <a:pt x="150" y="82"/>
                  </a:lnTo>
                  <a:lnTo>
                    <a:pt x="150" y="70"/>
                  </a:lnTo>
                  <a:lnTo>
                    <a:pt x="150" y="61"/>
                  </a:lnTo>
                  <a:lnTo>
                    <a:pt x="148" y="55"/>
                  </a:lnTo>
                  <a:lnTo>
                    <a:pt x="144" y="49"/>
                  </a:lnTo>
                  <a:lnTo>
                    <a:pt x="142" y="44"/>
                  </a:lnTo>
                  <a:lnTo>
                    <a:pt x="138" y="40"/>
                  </a:lnTo>
                  <a:lnTo>
                    <a:pt x="133" y="34"/>
                  </a:lnTo>
                  <a:lnTo>
                    <a:pt x="125" y="30"/>
                  </a:lnTo>
                  <a:lnTo>
                    <a:pt x="117" y="27"/>
                  </a:lnTo>
                  <a:lnTo>
                    <a:pt x="108" y="25"/>
                  </a:lnTo>
                  <a:lnTo>
                    <a:pt x="97" y="23"/>
                  </a:lnTo>
                  <a:lnTo>
                    <a:pt x="83" y="23"/>
                  </a:lnTo>
                  <a:lnTo>
                    <a:pt x="68" y="23"/>
                  </a:lnTo>
                  <a:lnTo>
                    <a:pt x="55" y="27"/>
                  </a:lnTo>
                  <a:lnTo>
                    <a:pt x="43" y="30"/>
                  </a:lnTo>
                  <a:lnTo>
                    <a:pt x="34" y="38"/>
                  </a:lnTo>
                  <a:lnTo>
                    <a:pt x="28" y="44"/>
                  </a:lnTo>
                  <a:lnTo>
                    <a:pt x="24" y="53"/>
                  </a:lnTo>
                  <a:lnTo>
                    <a:pt x="23" y="59"/>
                  </a:lnTo>
                  <a:lnTo>
                    <a:pt x="21" y="68"/>
                  </a:lnTo>
                  <a:lnTo>
                    <a:pt x="21" y="82"/>
                  </a:lnTo>
                  <a:lnTo>
                    <a:pt x="21" y="118"/>
                  </a:lnTo>
                  <a:lnTo>
                    <a:pt x="150" y="118"/>
                  </a:lnTo>
                  <a:close/>
                </a:path>
              </a:pathLst>
            </a:custGeom>
            <a:solidFill>
              <a:srgbClr val="000000"/>
            </a:solidFill>
            <a:ln w="9525">
              <a:noFill/>
              <a:round/>
              <a:headEnd/>
              <a:tailEnd/>
            </a:ln>
          </p:spPr>
          <p:txBody>
            <a:bodyPr/>
            <a:lstStyle/>
            <a:p>
              <a:endParaRPr lang="fr-FR"/>
            </a:p>
          </p:txBody>
        </p:sp>
        <p:sp>
          <p:nvSpPr>
            <p:cNvPr id="170" name="Freeform 171"/>
            <p:cNvSpPr>
              <a:spLocks noEditPoints="1"/>
            </p:cNvSpPr>
            <p:nvPr/>
          </p:nvSpPr>
          <p:spPr bwMode="auto">
            <a:xfrm>
              <a:off x="1163" y="2755"/>
              <a:ext cx="64" cy="56"/>
            </a:xfrm>
            <a:custGeom>
              <a:avLst/>
              <a:gdLst/>
              <a:ahLst/>
              <a:cxnLst>
                <a:cxn ang="0">
                  <a:pos x="86" y="21"/>
                </a:cxn>
                <a:cxn ang="0">
                  <a:pos x="88" y="0"/>
                </a:cxn>
                <a:cxn ang="0">
                  <a:pos x="101" y="3"/>
                </a:cxn>
                <a:cxn ang="0">
                  <a:pos x="110" y="11"/>
                </a:cxn>
                <a:cxn ang="0">
                  <a:pos x="118" y="19"/>
                </a:cxn>
                <a:cxn ang="0">
                  <a:pos x="124" y="28"/>
                </a:cxn>
                <a:cxn ang="0">
                  <a:pos x="128" y="40"/>
                </a:cxn>
                <a:cxn ang="0">
                  <a:pos x="128" y="53"/>
                </a:cxn>
                <a:cxn ang="0">
                  <a:pos x="126" y="70"/>
                </a:cxn>
                <a:cxn ang="0">
                  <a:pos x="120" y="85"/>
                </a:cxn>
                <a:cxn ang="0">
                  <a:pos x="112" y="97"/>
                </a:cxn>
                <a:cxn ang="0">
                  <a:pos x="99" y="106"/>
                </a:cxn>
                <a:cxn ang="0">
                  <a:pos x="84" y="110"/>
                </a:cxn>
                <a:cxn ang="0">
                  <a:pos x="65" y="112"/>
                </a:cxn>
                <a:cxn ang="0">
                  <a:pos x="46" y="110"/>
                </a:cxn>
                <a:cxn ang="0">
                  <a:pos x="29" y="106"/>
                </a:cxn>
                <a:cxn ang="0">
                  <a:pos x="17" y="97"/>
                </a:cxn>
                <a:cxn ang="0">
                  <a:pos x="8" y="85"/>
                </a:cxn>
                <a:cxn ang="0">
                  <a:pos x="2" y="70"/>
                </a:cxn>
                <a:cxn ang="0">
                  <a:pos x="0" y="55"/>
                </a:cxn>
                <a:cxn ang="0">
                  <a:pos x="2" y="40"/>
                </a:cxn>
                <a:cxn ang="0">
                  <a:pos x="8" y="26"/>
                </a:cxn>
                <a:cxn ang="0">
                  <a:pos x="16" y="15"/>
                </a:cxn>
                <a:cxn ang="0">
                  <a:pos x="29" y="5"/>
                </a:cxn>
                <a:cxn ang="0">
                  <a:pos x="44" y="2"/>
                </a:cxn>
                <a:cxn ang="0">
                  <a:pos x="63" y="0"/>
                </a:cxn>
                <a:cxn ang="0">
                  <a:pos x="65" y="0"/>
                </a:cxn>
                <a:cxn ang="0">
                  <a:pos x="67" y="0"/>
                </a:cxn>
                <a:cxn ang="0">
                  <a:pos x="69" y="0"/>
                </a:cxn>
                <a:cxn ang="0">
                  <a:pos x="69" y="91"/>
                </a:cxn>
                <a:cxn ang="0">
                  <a:pos x="82" y="89"/>
                </a:cxn>
                <a:cxn ang="0">
                  <a:pos x="91" y="85"/>
                </a:cxn>
                <a:cxn ang="0">
                  <a:pos x="101" y="79"/>
                </a:cxn>
                <a:cxn ang="0">
                  <a:pos x="107" y="72"/>
                </a:cxn>
                <a:cxn ang="0">
                  <a:pos x="110" y="64"/>
                </a:cxn>
                <a:cxn ang="0">
                  <a:pos x="110" y="53"/>
                </a:cxn>
                <a:cxn ang="0">
                  <a:pos x="110" y="47"/>
                </a:cxn>
                <a:cxn ang="0">
                  <a:pos x="109" y="40"/>
                </a:cxn>
                <a:cxn ang="0">
                  <a:pos x="105" y="34"/>
                </a:cxn>
                <a:cxn ang="0">
                  <a:pos x="101" y="28"/>
                </a:cxn>
                <a:cxn ang="0">
                  <a:pos x="93" y="24"/>
                </a:cxn>
                <a:cxn ang="0">
                  <a:pos x="86" y="21"/>
                </a:cxn>
                <a:cxn ang="0">
                  <a:pos x="52" y="89"/>
                </a:cxn>
                <a:cxn ang="0">
                  <a:pos x="52" y="21"/>
                </a:cxn>
                <a:cxn ang="0">
                  <a:pos x="42" y="22"/>
                </a:cxn>
                <a:cxn ang="0">
                  <a:pos x="35" y="24"/>
                </a:cxn>
                <a:cxn ang="0">
                  <a:pos x="29" y="28"/>
                </a:cxn>
                <a:cxn ang="0">
                  <a:pos x="21" y="36"/>
                </a:cxn>
                <a:cxn ang="0">
                  <a:pos x="17" y="45"/>
                </a:cxn>
                <a:cxn ang="0">
                  <a:pos x="17" y="55"/>
                </a:cxn>
                <a:cxn ang="0">
                  <a:pos x="17" y="64"/>
                </a:cxn>
                <a:cxn ang="0">
                  <a:pos x="21" y="72"/>
                </a:cxn>
                <a:cxn ang="0">
                  <a:pos x="27" y="79"/>
                </a:cxn>
                <a:cxn ang="0">
                  <a:pos x="33" y="85"/>
                </a:cxn>
                <a:cxn ang="0">
                  <a:pos x="42" y="89"/>
                </a:cxn>
                <a:cxn ang="0">
                  <a:pos x="52" y="89"/>
                </a:cxn>
              </a:cxnLst>
              <a:rect l="0" t="0" r="r" b="b"/>
              <a:pathLst>
                <a:path w="128" h="112">
                  <a:moveTo>
                    <a:pt x="86" y="21"/>
                  </a:moveTo>
                  <a:lnTo>
                    <a:pt x="88" y="0"/>
                  </a:lnTo>
                  <a:lnTo>
                    <a:pt x="101" y="3"/>
                  </a:lnTo>
                  <a:lnTo>
                    <a:pt x="110" y="11"/>
                  </a:lnTo>
                  <a:lnTo>
                    <a:pt x="118" y="19"/>
                  </a:lnTo>
                  <a:lnTo>
                    <a:pt x="124" y="28"/>
                  </a:lnTo>
                  <a:lnTo>
                    <a:pt x="128" y="40"/>
                  </a:lnTo>
                  <a:lnTo>
                    <a:pt x="128" y="53"/>
                  </a:lnTo>
                  <a:lnTo>
                    <a:pt x="126" y="70"/>
                  </a:lnTo>
                  <a:lnTo>
                    <a:pt x="120" y="85"/>
                  </a:lnTo>
                  <a:lnTo>
                    <a:pt x="112" y="97"/>
                  </a:lnTo>
                  <a:lnTo>
                    <a:pt x="99" y="106"/>
                  </a:lnTo>
                  <a:lnTo>
                    <a:pt x="84" y="110"/>
                  </a:lnTo>
                  <a:lnTo>
                    <a:pt x="65" y="112"/>
                  </a:lnTo>
                  <a:lnTo>
                    <a:pt x="46" y="110"/>
                  </a:lnTo>
                  <a:lnTo>
                    <a:pt x="29" y="106"/>
                  </a:lnTo>
                  <a:lnTo>
                    <a:pt x="17" y="97"/>
                  </a:lnTo>
                  <a:lnTo>
                    <a:pt x="8" y="85"/>
                  </a:lnTo>
                  <a:lnTo>
                    <a:pt x="2" y="70"/>
                  </a:lnTo>
                  <a:lnTo>
                    <a:pt x="0" y="55"/>
                  </a:lnTo>
                  <a:lnTo>
                    <a:pt x="2" y="40"/>
                  </a:lnTo>
                  <a:lnTo>
                    <a:pt x="8" y="26"/>
                  </a:lnTo>
                  <a:lnTo>
                    <a:pt x="16" y="15"/>
                  </a:lnTo>
                  <a:lnTo>
                    <a:pt x="29" y="5"/>
                  </a:lnTo>
                  <a:lnTo>
                    <a:pt x="44" y="2"/>
                  </a:lnTo>
                  <a:lnTo>
                    <a:pt x="63" y="0"/>
                  </a:lnTo>
                  <a:lnTo>
                    <a:pt x="65" y="0"/>
                  </a:lnTo>
                  <a:lnTo>
                    <a:pt x="67" y="0"/>
                  </a:lnTo>
                  <a:lnTo>
                    <a:pt x="69" y="0"/>
                  </a:lnTo>
                  <a:lnTo>
                    <a:pt x="69" y="91"/>
                  </a:lnTo>
                  <a:lnTo>
                    <a:pt x="82" y="89"/>
                  </a:lnTo>
                  <a:lnTo>
                    <a:pt x="91" y="85"/>
                  </a:lnTo>
                  <a:lnTo>
                    <a:pt x="101" y="79"/>
                  </a:lnTo>
                  <a:lnTo>
                    <a:pt x="107" y="72"/>
                  </a:lnTo>
                  <a:lnTo>
                    <a:pt x="110" y="64"/>
                  </a:lnTo>
                  <a:lnTo>
                    <a:pt x="110" y="53"/>
                  </a:lnTo>
                  <a:lnTo>
                    <a:pt x="110" y="47"/>
                  </a:lnTo>
                  <a:lnTo>
                    <a:pt x="109" y="40"/>
                  </a:lnTo>
                  <a:lnTo>
                    <a:pt x="105" y="34"/>
                  </a:lnTo>
                  <a:lnTo>
                    <a:pt x="101" y="28"/>
                  </a:lnTo>
                  <a:lnTo>
                    <a:pt x="93" y="24"/>
                  </a:lnTo>
                  <a:lnTo>
                    <a:pt x="86" y="21"/>
                  </a:lnTo>
                  <a:close/>
                  <a:moveTo>
                    <a:pt x="52" y="89"/>
                  </a:moveTo>
                  <a:lnTo>
                    <a:pt x="52" y="21"/>
                  </a:lnTo>
                  <a:lnTo>
                    <a:pt x="42" y="22"/>
                  </a:lnTo>
                  <a:lnTo>
                    <a:pt x="35" y="24"/>
                  </a:lnTo>
                  <a:lnTo>
                    <a:pt x="29" y="28"/>
                  </a:lnTo>
                  <a:lnTo>
                    <a:pt x="21" y="36"/>
                  </a:lnTo>
                  <a:lnTo>
                    <a:pt x="17" y="45"/>
                  </a:lnTo>
                  <a:lnTo>
                    <a:pt x="17" y="55"/>
                  </a:lnTo>
                  <a:lnTo>
                    <a:pt x="17" y="64"/>
                  </a:lnTo>
                  <a:lnTo>
                    <a:pt x="21" y="72"/>
                  </a:lnTo>
                  <a:lnTo>
                    <a:pt x="27" y="79"/>
                  </a:lnTo>
                  <a:lnTo>
                    <a:pt x="33" y="85"/>
                  </a:lnTo>
                  <a:lnTo>
                    <a:pt x="42" y="89"/>
                  </a:lnTo>
                  <a:lnTo>
                    <a:pt x="52" y="89"/>
                  </a:lnTo>
                  <a:close/>
                </a:path>
              </a:pathLst>
            </a:custGeom>
            <a:solidFill>
              <a:srgbClr val="000000"/>
            </a:solidFill>
            <a:ln w="9525">
              <a:noFill/>
              <a:round/>
              <a:headEnd/>
              <a:tailEnd/>
            </a:ln>
          </p:spPr>
          <p:txBody>
            <a:bodyPr/>
            <a:lstStyle/>
            <a:p>
              <a:endParaRPr lang="fr-FR"/>
            </a:p>
          </p:txBody>
        </p:sp>
        <p:sp>
          <p:nvSpPr>
            <p:cNvPr id="171" name="Freeform 172"/>
            <p:cNvSpPr>
              <a:spLocks/>
            </p:cNvSpPr>
            <p:nvPr/>
          </p:nvSpPr>
          <p:spPr bwMode="auto">
            <a:xfrm>
              <a:off x="1142" y="2720"/>
              <a:ext cx="85" cy="30"/>
            </a:xfrm>
            <a:custGeom>
              <a:avLst/>
              <a:gdLst/>
              <a:ahLst/>
              <a:cxnLst>
                <a:cxn ang="0">
                  <a:pos x="148" y="4"/>
                </a:cxn>
                <a:cxn ang="0">
                  <a:pos x="167" y="0"/>
                </a:cxn>
                <a:cxn ang="0">
                  <a:pos x="167" y="6"/>
                </a:cxn>
                <a:cxn ang="0">
                  <a:pos x="169" y="12"/>
                </a:cxn>
                <a:cxn ang="0">
                  <a:pos x="169" y="16"/>
                </a:cxn>
                <a:cxn ang="0">
                  <a:pos x="169" y="23"/>
                </a:cxn>
                <a:cxn ang="0">
                  <a:pos x="167" y="29"/>
                </a:cxn>
                <a:cxn ang="0">
                  <a:pos x="165" y="35"/>
                </a:cxn>
                <a:cxn ang="0">
                  <a:pos x="161" y="38"/>
                </a:cxn>
                <a:cxn ang="0">
                  <a:pos x="159" y="40"/>
                </a:cxn>
                <a:cxn ang="0">
                  <a:pos x="155" y="42"/>
                </a:cxn>
                <a:cxn ang="0">
                  <a:pos x="150" y="44"/>
                </a:cxn>
                <a:cxn ang="0">
                  <a:pos x="142" y="44"/>
                </a:cxn>
                <a:cxn ang="0">
                  <a:pos x="131" y="46"/>
                </a:cxn>
                <a:cxn ang="0">
                  <a:pos x="60" y="46"/>
                </a:cxn>
                <a:cxn ang="0">
                  <a:pos x="60" y="61"/>
                </a:cxn>
                <a:cxn ang="0">
                  <a:pos x="43" y="61"/>
                </a:cxn>
                <a:cxn ang="0">
                  <a:pos x="43" y="46"/>
                </a:cxn>
                <a:cxn ang="0">
                  <a:pos x="13" y="46"/>
                </a:cxn>
                <a:cxn ang="0">
                  <a:pos x="0" y="25"/>
                </a:cxn>
                <a:cxn ang="0">
                  <a:pos x="43" y="25"/>
                </a:cxn>
                <a:cxn ang="0">
                  <a:pos x="43" y="4"/>
                </a:cxn>
                <a:cxn ang="0">
                  <a:pos x="60" y="4"/>
                </a:cxn>
                <a:cxn ang="0">
                  <a:pos x="60" y="25"/>
                </a:cxn>
                <a:cxn ang="0">
                  <a:pos x="132" y="25"/>
                </a:cxn>
                <a:cxn ang="0">
                  <a:pos x="136" y="25"/>
                </a:cxn>
                <a:cxn ang="0">
                  <a:pos x="140" y="23"/>
                </a:cxn>
                <a:cxn ang="0">
                  <a:pos x="144" y="23"/>
                </a:cxn>
                <a:cxn ang="0">
                  <a:pos x="146" y="21"/>
                </a:cxn>
                <a:cxn ang="0">
                  <a:pos x="148" y="19"/>
                </a:cxn>
                <a:cxn ang="0">
                  <a:pos x="148" y="17"/>
                </a:cxn>
                <a:cxn ang="0">
                  <a:pos x="148" y="16"/>
                </a:cxn>
                <a:cxn ang="0">
                  <a:pos x="150" y="12"/>
                </a:cxn>
                <a:cxn ang="0">
                  <a:pos x="148" y="10"/>
                </a:cxn>
                <a:cxn ang="0">
                  <a:pos x="148" y="6"/>
                </a:cxn>
                <a:cxn ang="0">
                  <a:pos x="148" y="4"/>
                </a:cxn>
              </a:cxnLst>
              <a:rect l="0" t="0" r="r" b="b"/>
              <a:pathLst>
                <a:path w="169" h="61">
                  <a:moveTo>
                    <a:pt x="148" y="4"/>
                  </a:moveTo>
                  <a:lnTo>
                    <a:pt x="167" y="0"/>
                  </a:lnTo>
                  <a:lnTo>
                    <a:pt x="167" y="6"/>
                  </a:lnTo>
                  <a:lnTo>
                    <a:pt x="169" y="12"/>
                  </a:lnTo>
                  <a:lnTo>
                    <a:pt x="169" y="16"/>
                  </a:lnTo>
                  <a:lnTo>
                    <a:pt x="169" y="23"/>
                  </a:lnTo>
                  <a:lnTo>
                    <a:pt x="167" y="29"/>
                  </a:lnTo>
                  <a:lnTo>
                    <a:pt x="165" y="35"/>
                  </a:lnTo>
                  <a:lnTo>
                    <a:pt x="161" y="38"/>
                  </a:lnTo>
                  <a:lnTo>
                    <a:pt x="159" y="40"/>
                  </a:lnTo>
                  <a:lnTo>
                    <a:pt x="155" y="42"/>
                  </a:lnTo>
                  <a:lnTo>
                    <a:pt x="150" y="44"/>
                  </a:lnTo>
                  <a:lnTo>
                    <a:pt x="142" y="44"/>
                  </a:lnTo>
                  <a:lnTo>
                    <a:pt x="131" y="46"/>
                  </a:lnTo>
                  <a:lnTo>
                    <a:pt x="60" y="46"/>
                  </a:lnTo>
                  <a:lnTo>
                    <a:pt x="60" y="61"/>
                  </a:lnTo>
                  <a:lnTo>
                    <a:pt x="43" y="61"/>
                  </a:lnTo>
                  <a:lnTo>
                    <a:pt x="43" y="46"/>
                  </a:lnTo>
                  <a:lnTo>
                    <a:pt x="13" y="46"/>
                  </a:lnTo>
                  <a:lnTo>
                    <a:pt x="0" y="25"/>
                  </a:lnTo>
                  <a:lnTo>
                    <a:pt x="43" y="25"/>
                  </a:lnTo>
                  <a:lnTo>
                    <a:pt x="43" y="4"/>
                  </a:lnTo>
                  <a:lnTo>
                    <a:pt x="60" y="4"/>
                  </a:lnTo>
                  <a:lnTo>
                    <a:pt x="60" y="25"/>
                  </a:lnTo>
                  <a:lnTo>
                    <a:pt x="132" y="25"/>
                  </a:lnTo>
                  <a:lnTo>
                    <a:pt x="136" y="25"/>
                  </a:lnTo>
                  <a:lnTo>
                    <a:pt x="140" y="23"/>
                  </a:lnTo>
                  <a:lnTo>
                    <a:pt x="144" y="23"/>
                  </a:lnTo>
                  <a:lnTo>
                    <a:pt x="146" y="21"/>
                  </a:lnTo>
                  <a:lnTo>
                    <a:pt x="148" y="19"/>
                  </a:lnTo>
                  <a:lnTo>
                    <a:pt x="148" y="17"/>
                  </a:lnTo>
                  <a:lnTo>
                    <a:pt x="148" y="16"/>
                  </a:lnTo>
                  <a:lnTo>
                    <a:pt x="150" y="12"/>
                  </a:lnTo>
                  <a:lnTo>
                    <a:pt x="148" y="10"/>
                  </a:lnTo>
                  <a:lnTo>
                    <a:pt x="148" y="6"/>
                  </a:lnTo>
                  <a:lnTo>
                    <a:pt x="148" y="4"/>
                  </a:lnTo>
                  <a:close/>
                </a:path>
              </a:pathLst>
            </a:custGeom>
            <a:solidFill>
              <a:srgbClr val="000000"/>
            </a:solidFill>
            <a:ln w="9525">
              <a:noFill/>
              <a:round/>
              <a:headEnd/>
              <a:tailEnd/>
            </a:ln>
          </p:spPr>
          <p:txBody>
            <a:bodyPr/>
            <a:lstStyle/>
            <a:p>
              <a:endParaRPr lang="fr-FR"/>
            </a:p>
          </p:txBody>
        </p:sp>
        <p:sp>
          <p:nvSpPr>
            <p:cNvPr id="172" name="Freeform 173"/>
            <p:cNvSpPr>
              <a:spLocks noEditPoints="1"/>
            </p:cNvSpPr>
            <p:nvPr/>
          </p:nvSpPr>
          <p:spPr bwMode="auto">
            <a:xfrm>
              <a:off x="1163" y="2655"/>
              <a:ext cx="64" cy="57"/>
            </a:xfrm>
            <a:custGeom>
              <a:avLst/>
              <a:gdLst/>
              <a:ahLst/>
              <a:cxnLst>
                <a:cxn ang="0">
                  <a:pos x="86" y="23"/>
                </a:cxn>
                <a:cxn ang="0">
                  <a:pos x="88" y="2"/>
                </a:cxn>
                <a:cxn ang="0">
                  <a:pos x="101" y="6"/>
                </a:cxn>
                <a:cxn ang="0">
                  <a:pos x="110" y="12"/>
                </a:cxn>
                <a:cxn ang="0">
                  <a:pos x="118" y="21"/>
                </a:cxn>
                <a:cxn ang="0">
                  <a:pos x="124" y="31"/>
                </a:cxn>
                <a:cxn ang="0">
                  <a:pos x="128" y="42"/>
                </a:cxn>
                <a:cxn ang="0">
                  <a:pos x="128" y="55"/>
                </a:cxn>
                <a:cxn ang="0">
                  <a:pos x="126" y="72"/>
                </a:cxn>
                <a:cxn ang="0">
                  <a:pos x="120" y="88"/>
                </a:cxn>
                <a:cxn ang="0">
                  <a:pos x="112" y="99"/>
                </a:cxn>
                <a:cxn ang="0">
                  <a:pos x="99" y="107"/>
                </a:cxn>
                <a:cxn ang="0">
                  <a:pos x="84" y="112"/>
                </a:cxn>
                <a:cxn ang="0">
                  <a:pos x="65" y="114"/>
                </a:cxn>
                <a:cxn ang="0">
                  <a:pos x="46" y="112"/>
                </a:cxn>
                <a:cxn ang="0">
                  <a:pos x="29" y="107"/>
                </a:cxn>
                <a:cxn ang="0">
                  <a:pos x="17" y="99"/>
                </a:cxn>
                <a:cxn ang="0">
                  <a:pos x="8" y="88"/>
                </a:cxn>
                <a:cxn ang="0">
                  <a:pos x="2" y="72"/>
                </a:cxn>
                <a:cxn ang="0">
                  <a:pos x="0" y="57"/>
                </a:cxn>
                <a:cxn ang="0">
                  <a:pos x="2" y="42"/>
                </a:cxn>
                <a:cxn ang="0">
                  <a:pos x="8" y="29"/>
                </a:cxn>
                <a:cxn ang="0">
                  <a:pos x="16" y="17"/>
                </a:cxn>
                <a:cxn ang="0">
                  <a:pos x="29" y="8"/>
                </a:cxn>
                <a:cxn ang="0">
                  <a:pos x="44" y="2"/>
                </a:cxn>
                <a:cxn ang="0">
                  <a:pos x="63" y="0"/>
                </a:cxn>
                <a:cxn ang="0">
                  <a:pos x="65" y="0"/>
                </a:cxn>
                <a:cxn ang="0">
                  <a:pos x="67" y="0"/>
                </a:cxn>
                <a:cxn ang="0">
                  <a:pos x="69" y="0"/>
                </a:cxn>
                <a:cxn ang="0">
                  <a:pos x="69" y="93"/>
                </a:cxn>
                <a:cxn ang="0">
                  <a:pos x="82" y="91"/>
                </a:cxn>
                <a:cxn ang="0">
                  <a:pos x="91" y="88"/>
                </a:cxn>
                <a:cxn ang="0">
                  <a:pos x="101" y="82"/>
                </a:cxn>
                <a:cxn ang="0">
                  <a:pos x="107" y="74"/>
                </a:cxn>
                <a:cxn ang="0">
                  <a:pos x="110" y="65"/>
                </a:cxn>
                <a:cxn ang="0">
                  <a:pos x="110" y="55"/>
                </a:cxn>
                <a:cxn ang="0">
                  <a:pos x="110" y="48"/>
                </a:cxn>
                <a:cxn ang="0">
                  <a:pos x="109" y="42"/>
                </a:cxn>
                <a:cxn ang="0">
                  <a:pos x="105" y="36"/>
                </a:cxn>
                <a:cxn ang="0">
                  <a:pos x="101" y="31"/>
                </a:cxn>
                <a:cxn ang="0">
                  <a:pos x="93" y="27"/>
                </a:cxn>
                <a:cxn ang="0">
                  <a:pos x="86" y="23"/>
                </a:cxn>
                <a:cxn ang="0">
                  <a:pos x="52" y="91"/>
                </a:cxn>
                <a:cxn ang="0">
                  <a:pos x="52" y="23"/>
                </a:cxn>
                <a:cxn ang="0">
                  <a:pos x="42" y="25"/>
                </a:cxn>
                <a:cxn ang="0">
                  <a:pos x="35" y="27"/>
                </a:cxn>
                <a:cxn ang="0">
                  <a:pos x="29" y="31"/>
                </a:cxn>
                <a:cxn ang="0">
                  <a:pos x="21" y="38"/>
                </a:cxn>
                <a:cxn ang="0">
                  <a:pos x="17" y="48"/>
                </a:cxn>
                <a:cxn ang="0">
                  <a:pos x="17" y="57"/>
                </a:cxn>
                <a:cxn ang="0">
                  <a:pos x="17" y="67"/>
                </a:cxn>
                <a:cxn ang="0">
                  <a:pos x="21" y="74"/>
                </a:cxn>
                <a:cxn ang="0">
                  <a:pos x="27" y="80"/>
                </a:cxn>
                <a:cxn ang="0">
                  <a:pos x="33" y="86"/>
                </a:cxn>
                <a:cxn ang="0">
                  <a:pos x="42" y="89"/>
                </a:cxn>
                <a:cxn ang="0">
                  <a:pos x="52" y="91"/>
                </a:cxn>
              </a:cxnLst>
              <a:rect l="0" t="0" r="r" b="b"/>
              <a:pathLst>
                <a:path w="128" h="114">
                  <a:moveTo>
                    <a:pt x="86" y="23"/>
                  </a:moveTo>
                  <a:lnTo>
                    <a:pt x="88" y="2"/>
                  </a:lnTo>
                  <a:lnTo>
                    <a:pt x="101" y="6"/>
                  </a:lnTo>
                  <a:lnTo>
                    <a:pt x="110" y="12"/>
                  </a:lnTo>
                  <a:lnTo>
                    <a:pt x="118" y="21"/>
                  </a:lnTo>
                  <a:lnTo>
                    <a:pt x="124" y="31"/>
                  </a:lnTo>
                  <a:lnTo>
                    <a:pt x="128" y="42"/>
                  </a:lnTo>
                  <a:lnTo>
                    <a:pt x="128" y="55"/>
                  </a:lnTo>
                  <a:lnTo>
                    <a:pt x="126" y="72"/>
                  </a:lnTo>
                  <a:lnTo>
                    <a:pt x="120" y="88"/>
                  </a:lnTo>
                  <a:lnTo>
                    <a:pt x="112" y="99"/>
                  </a:lnTo>
                  <a:lnTo>
                    <a:pt x="99" y="107"/>
                  </a:lnTo>
                  <a:lnTo>
                    <a:pt x="84" y="112"/>
                  </a:lnTo>
                  <a:lnTo>
                    <a:pt x="65" y="114"/>
                  </a:lnTo>
                  <a:lnTo>
                    <a:pt x="46" y="112"/>
                  </a:lnTo>
                  <a:lnTo>
                    <a:pt x="29" y="107"/>
                  </a:lnTo>
                  <a:lnTo>
                    <a:pt x="17" y="99"/>
                  </a:lnTo>
                  <a:lnTo>
                    <a:pt x="8" y="88"/>
                  </a:lnTo>
                  <a:lnTo>
                    <a:pt x="2" y="72"/>
                  </a:lnTo>
                  <a:lnTo>
                    <a:pt x="0" y="57"/>
                  </a:lnTo>
                  <a:lnTo>
                    <a:pt x="2" y="42"/>
                  </a:lnTo>
                  <a:lnTo>
                    <a:pt x="8" y="29"/>
                  </a:lnTo>
                  <a:lnTo>
                    <a:pt x="16" y="17"/>
                  </a:lnTo>
                  <a:lnTo>
                    <a:pt x="29" y="8"/>
                  </a:lnTo>
                  <a:lnTo>
                    <a:pt x="44" y="2"/>
                  </a:lnTo>
                  <a:lnTo>
                    <a:pt x="63" y="0"/>
                  </a:lnTo>
                  <a:lnTo>
                    <a:pt x="65" y="0"/>
                  </a:lnTo>
                  <a:lnTo>
                    <a:pt x="67" y="0"/>
                  </a:lnTo>
                  <a:lnTo>
                    <a:pt x="69" y="0"/>
                  </a:lnTo>
                  <a:lnTo>
                    <a:pt x="69" y="93"/>
                  </a:lnTo>
                  <a:lnTo>
                    <a:pt x="82" y="91"/>
                  </a:lnTo>
                  <a:lnTo>
                    <a:pt x="91" y="88"/>
                  </a:lnTo>
                  <a:lnTo>
                    <a:pt x="101" y="82"/>
                  </a:lnTo>
                  <a:lnTo>
                    <a:pt x="107" y="74"/>
                  </a:lnTo>
                  <a:lnTo>
                    <a:pt x="110" y="65"/>
                  </a:lnTo>
                  <a:lnTo>
                    <a:pt x="110" y="55"/>
                  </a:lnTo>
                  <a:lnTo>
                    <a:pt x="110" y="48"/>
                  </a:lnTo>
                  <a:lnTo>
                    <a:pt x="109" y="42"/>
                  </a:lnTo>
                  <a:lnTo>
                    <a:pt x="105" y="36"/>
                  </a:lnTo>
                  <a:lnTo>
                    <a:pt x="101" y="31"/>
                  </a:lnTo>
                  <a:lnTo>
                    <a:pt x="93" y="27"/>
                  </a:lnTo>
                  <a:lnTo>
                    <a:pt x="86" y="23"/>
                  </a:lnTo>
                  <a:close/>
                  <a:moveTo>
                    <a:pt x="52" y="91"/>
                  </a:moveTo>
                  <a:lnTo>
                    <a:pt x="52" y="23"/>
                  </a:lnTo>
                  <a:lnTo>
                    <a:pt x="42" y="25"/>
                  </a:lnTo>
                  <a:lnTo>
                    <a:pt x="35" y="27"/>
                  </a:lnTo>
                  <a:lnTo>
                    <a:pt x="29" y="31"/>
                  </a:lnTo>
                  <a:lnTo>
                    <a:pt x="21" y="38"/>
                  </a:lnTo>
                  <a:lnTo>
                    <a:pt x="17" y="48"/>
                  </a:lnTo>
                  <a:lnTo>
                    <a:pt x="17" y="57"/>
                  </a:lnTo>
                  <a:lnTo>
                    <a:pt x="17" y="67"/>
                  </a:lnTo>
                  <a:lnTo>
                    <a:pt x="21" y="74"/>
                  </a:lnTo>
                  <a:lnTo>
                    <a:pt x="27" y="80"/>
                  </a:lnTo>
                  <a:lnTo>
                    <a:pt x="33" y="86"/>
                  </a:lnTo>
                  <a:lnTo>
                    <a:pt x="42" y="89"/>
                  </a:lnTo>
                  <a:lnTo>
                    <a:pt x="52" y="91"/>
                  </a:lnTo>
                  <a:close/>
                </a:path>
              </a:pathLst>
            </a:custGeom>
            <a:solidFill>
              <a:srgbClr val="000000"/>
            </a:solidFill>
            <a:ln w="9525">
              <a:noFill/>
              <a:round/>
              <a:headEnd/>
              <a:tailEnd/>
            </a:ln>
          </p:spPr>
          <p:txBody>
            <a:bodyPr/>
            <a:lstStyle/>
            <a:p>
              <a:endParaRPr lang="fr-FR"/>
            </a:p>
          </p:txBody>
        </p:sp>
        <p:sp>
          <p:nvSpPr>
            <p:cNvPr id="173" name="Freeform 174"/>
            <p:cNvSpPr>
              <a:spLocks/>
            </p:cNvSpPr>
            <p:nvPr/>
          </p:nvSpPr>
          <p:spPr bwMode="auto">
            <a:xfrm>
              <a:off x="1163" y="2592"/>
              <a:ext cx="64" cy="54"/>
            </a:xfrm>
            <a:custGeom>
              <a:avLst/>
              <a:gdLst/>
              <a:ahLst/>
              <a:cxnLst>
                <a:cxn ang="0">
                  <a:pos x="80" y="19"/>
                </a:cxn>
                <a:cxn ang="0">
                  <a:pos x="84" y="0"/>
                </a:cxn>
                <a:cxn ang="0">
                  <a:pos x="95" y="2"/>
                </a:cxn>
                <a:cxn ang="0">
                  <a:pos x="107" y="7"/>
                </a:cxn>
                <a:cxn ang="0">
                  <a:pos x="116" y="17"/>
                </a:cxn>
                <a:cxn ang="0">
                  <a:pos x="124" y="26"/>
                </a:cxn>
                <a:cxn ang="0">
                  <a:pos x="128" y="38"/>
                </a:cxn>
                <a:cxn ang="0">
                  <a:pos x="128" y="51"/>
                </a:cxn>
                <a:cxn ang="0">
                  <a:pos x="126" y="66"/>
                </a:cxn>
                <a:cxn ang="0">
                  <a:pos x="122" y="80"/>
                </a:cxn>
                <a:cxn ang="0">
                  <a:pos x="112" y="91"/>
                </a:cxn>
                <a:cxn ang="0">
                  <a:pos x="99" y="99"/>
                </a:cxn>
                <a:cxn ang="0">
                  <a:pos x="84" y="104"/>
                </a:cxn>
                <a:cxn ang="0">
                  <a:pos x="65" y="106"/>
                </a:cxn>
                <a:cxn ang="0">
                  <a:pos x="52" y="106"/>
                </a:cxn>
                <a:cxn ang="0">
                  <a:pos x="40" y="102"/>
                </a:cxn>
                <a:cxn ang="0">
                  <a:pos x="29" y="100"/>
                </a:cxn>
                <a:cxn ang="0">
                  <a:pos x="21" y="95"/>
                </a:cxn>
                <a:cxn ang="0">
                  <a:pos x="14" y="87"/>
                </a:cxn>
                <a:cxn ang="0">
                  <a:pos x="8" y="80"/>
                </a:cxn>
                <a:cxn ang="0">
                  <a:pos x="2" y="70"/>
                </a:cxn>
                <a:cxn ang="0">
                  <a:pos x="0" y="61"/>
                </a:cxn>
                <a:cxn ang="0">
                  <a:pos x="0" y="49"/>
                </a:cxn>
                <a:cxn ang="0">
                  <a:pos x="0" y="38"/>
                </a:cxn>
                <a:cxn ang="0">
                  <a:pos x="4" y="26"/>
                </a:cxn>
                <a:cxn ang="0">
                  <a:pos x="10" y="17"/>
                </a:cxn>
                <a:cxn ang="0">
                  <a:pos x="17" y="9"/>
                </a:cxn>
                <a:cxn ang="0">
                  <a:pos x="27" y="4"/>
                </a:cxn>
                <a:cxn ang="0">
                  <a:pos x="38" y="2"/>
                </a:cxn>
                <a:cxn ang="0">
                  <a:pos x="42" y="21"/>
                </a:cxn>
                <a:cxn ang="0">
                  <a:pos x="35" y="25"/>
                </a:cxn>
                <a:cxn ang="0">
                  <a:pos x="29" y="26"/>
                </a:cxn>
                <a:cxn ang="0">
                  <a:pos x="23" y="32"/>
                </a:cxn>
                <a:cxn ang="0">
                  <a:pos x="19" y="36"/>
                </a:cxn>
                <a:cxn ang="0">
                  <a:pos x="17" y="43"/>
                </a:cxn>
                <a:cxn ang="0">
                  <a:pos x="17" y="49"/>
                </a:cxn>
                <a:cxn ang="0">
                  <a:pos x="17" y="59"/>
                </a:cxn>
                <a:cxn ang="0">
                  <a:pos x="21" y="68"/>
                </a:cxn>
                <a:cxn ang="0">
                  <a:pos x="29" y="76"/>
                </a:cxn>
                <a:cxn ang="0">
                  <a:pos x="36" y="80"/>
                </a:cxn>
                <a:cxn ang="0">
                  <a:pos x="50" y="83"/>
                </a:cxn>
                <a:cxn ang="0">
                  <a:pos x="63" y="85"/>
                </a:cxn>
                <a:cxn ang="0">
                  <a:pos x="78" y="83"/>
                </a:cxn>
                <a:cxn ang="0">
                  <a:pos x="91" y="80"/>
                </a:cxn>
                <a:cxn ang="0">
                  <a:pos x="99" y="76"/>
                </a:cxn>
                <a:cxn ang="0">
                  <a:pos x="107" y="68"/>
                </a:cxn>
                <a:cxn ang="0">
                  <a:pos x="110" y="61"/>
                </a:cxn>
                <a:cxn ang="0">
                  <a:pos x="110" y="51"/>
                </a:cxn>
                <a:cxn ang="0">
                  <a:pos x="110" y="43"/>
                </a:cxn>
                <a:cxn ang="0">
                  <a:pos x="109" y="36"/>
                </a:cxn>
                <a:cxn ang="0">
                  <a:pos x="103" y="30"/>
                </a:cxn>
                <a:cxn ang="0">
                  <a:pos x="97" y="25"/>
                </a:cxn>
                <a:cxn ang="0">
                  <a:pos x="90" y="21"/>
                </a:cxn>
                <a:cxn ang="0">
                  <a:pos x="80" y="19"/>
                </a:cxn>
              </a:cxnLst>
              <a:rect l="0" t="0" r="r" b="b"/>
              <a:pathLst>
                <a:path w="128" h="106">
                  <a:moveTo>
                    <a:pt x="80" y="19"/>
                  </a:moveTo>
                  <a:lnTo>
                    <a:pt x="84" y="0"/>
                  </a:lnTo>
                  <a:lnTo>
                    <a:pt x="95" y="2"/>
                  </a:lnTo>
                  <a:lnTo>
                    <a:pt x="107" y="7"/>
                  </a:lnTo>
                  <a:lnTo>
                    <a:pt x="116" y="17"/>
                  </a:lnTo>
                  <a:lnTo>
                    <a:pt x="124" y="26"/>
                  </a:lnTo>
                  <a:lnTo>
                    <a:pt x="128" y="38"/>
                  </a:lnTo>
                  <a:lnTo>
                    <a:pt x="128" y="51"/>
                  </a:lnTo>
                  <a:lnTo>
                    <a:pt x="126" y="66"/>
                  </a:lnTo>
                  <a:lnTo>
                    <a:pt x="122" y="80"/>
                  </a:lnTo>
                  <a:lnTo>
                    <a:pt x="112" y="91"/>
                  </a:lnTo>
                  <a:lnTo>
                    <a:pt x="99" y="99"/>
                  </a:lnTo>
                  <a:lnTo>
                    <a:pt x="84" y="104"/>
                  </a:lnTo>
                  <a:lnTo>
                    <a:pt x="65" y="106"/>
                  </a:lnTo>
                  <a:lnTo>
                    <a:pt x="52" y="106"/>
                  </a:lnTo>
                  <a:lnTo>
                    <a:pt x="40" y="102"/>
                  </a:lnTo>
                  <a:lnTo>
                    <a:pt x="29" y="100"/>
                  </a:lnTo>
                  <a:lnTo>
                    <a:pt x="21" y="95"/>
                  </a:lnTo>
                  <a:lnTo>
                    <a:pt x="14" y="87"/>
                  </a:lnTo>
                  <a:lnTo>
                    <a:pt x="8" y="80"/>
                  </a:lnTo>
                  <a:lnTo>
                    <a:pt x="2" y="70"/>
                  </a:lnTo>
                  <a:lnTo>
                    <a:pt x="0" y="61"/>
                  </a:lnTo>
                  <a:lnTo>
                    <a:pt x="0" y="49"/>
                  </a:lnTo>
                  <a:lnTo>
                    <a:pt x="0" y="38"/>
                  </a:lnTo>
                  <a:lnTo>
                    <a:pt x="4" y="26"/>
                  </a:lnTo>
                  <a:lnTo>
                    <a:pt x="10" y="17"/>
                  </a:lnTo>
                  <a:lnTo>
                    <a:pt x="17" y="9"/>
                  </a:lnTo>
                  <a:lnTo>
                    <a:pt x="27" y="4"/>
                  </a:lnTo>
                  <a:lnTo>
                    <a:pt x="38" y="2"/>
                  </a:lnTo>
                  <a:lnTo>
                    <a:pt x="42" y="21"/>
                  </a:lnTo>
                  <a:lnTo>
                    <a:pt x="35" y="25"/>
                  </a:lnTo>
                  <a:lnTo>
                    <a:pt x="29" y="26"/>
                  </a:lnTo>
                  <a:lnTo>
                    <a:pt x="23" y="32"/>
                  </a:lnTo>
                  <a:lnTo>
                    <a:pt x="19" y="36"/>
                  </a:lnTo>
                  <a:lnTo>
                    <a:pt x="17" y="43"/>
                  </a:lnTo>
                  <a:lnTo>
                    <a:pt x="17" y="49"/>
                  </a:lnTo>
                  <a:lnTo>
                    <a:pt x="17" y="59"/>
                  </a:lnTo>
                  <a:lnTo>
                    <a:pt x="21" y="68"/>
                  </a:lnTo>
                  <a:lnTo>
                    <a:pt x="29" y="76"/>
                  </a:lnTo>
                  <a:lnTo>
                    <a:pt x="36" y="80"/>
                  </a:lnTo>
                  <a:lnTo>
                    <a:pt x="50" y="83"/>
                  </a:lnTo>
                  <a:lnTo>
                    <a:pt x="63" y="85"/>
                  </a:lnTo>
                  <a:lnTo>
                    <a:pt x="78" y="83"/>
                  </a:lnTo>
                  <a:lnTo>
                    <a:pt x="91" y="80"/>
                  </a:lnTo>
                  <a:lnTo>
                    <a:pt x="99" y="76"/>
                  </a:lnTo>
                  <a:lnTo>
                    <a:pt x="107" y="68"/>
                  </a:lnTo>
                  <a:lnTo>
                    <a:pt x="110" y="61"/>
                  </a:lnTo>
                  <a:lnTo>
                    <a:pt x="110" y="51"/>
                  </a:lnTo>
                  <a:lnTo>
                    <a:pt x="110" y="43"/>
                  </a:lnTo>
                  <a:lnTo>
                    <a:pt x="109" y="36"/>
                  </a:lnTo>
                  <a:lnTo>
                    <a:pt x="103" y="30"/>
                  </a:lnTo>
                  <a:lnTo>
                    <a:pt x="97" y="25"/>
                  </a:lnTo>
                  <a:lnTo>
                    <a:pt x="90" y="21"/>
                  </a:lnTo>
                  <a:lnTo>
                    <a:pt x="80" y="19"/>
                  </a:lnTo>
                  <a:close/>
                </a:path>
              </a:pathLst>
            </a:custGeom>
            <a:solidFill>
              <a:srgbClr val="000000"/>
            </a:solidFill>
            <a:ln w="9525">
              <a:noFill/>
              <a:round/>
              <a:headEnd/>
              <a:tailEnd/>
            </a:ln>
          </p:spPr>
          <p:txBody>
            <a:bodyPr/>
            <a:lstStyle/>
            <a:p>
              <a:endParaRPr lang="fr-FR"/>
            </a:p>
          </p:txBody>
        </p:sp>
        <p:sp>
          <p:nvSpPr>
            <p:cNvPr id="174" name="Freeform 175"/>
            <p:cNvSpPr>
              <a:spLocks/>
            </p:cNvSpPr>
            <p:nvPr/>
          </p:nvSpPr>
          <p:spPr bwMode="auto">
            <a:xfrm>
              <a:off x="1142" y="2561"/>
              <a:ext cx="85" cy="30"/>
            </a:xfrm>
            <a:custGeom>
              <a:avLst/>
              <a:gdLst/>
              <a:ahLst/>
              <a:cxnLst>
                <a:cxn ang="0">
                  <a:pos x="148" y="4"/>
                </a:cxn>
                <a:cxn ang="0">
                  <a:pos x="167" y="0"/>
                </a:cxn>
                <a:cxn ang="0">
                  <a:pos x="167" y="6"/>
                </a:cxn>
                <a:cxn ang="0">
                  <a:pos x="169" y="12"/>
                </a:cxn>
                <a:cxn ang="0">
                  <a:pos x="169" y="17"/>
                </a:cxn>
                <a:cxn ang="0">
                  <a:pos x="169" y="23"/>
                </a:cxn>
                <a:cxn ang="0">
                  <a:pos x="167" y="29"/>
                </a:cxn>
                <a:cxn ang="0">
                  <a:pos x="165" y="34"/>
                </a:cxn>
                <a:cxn ang="0">
                  <a:pos x="161" y="38"/>
                </a:cxn>
                <a:cxn ang="0">
                  <a:pos x="159" y="40"/>
                </a:cxn>
                <a:cxn ang="0">
                  <a:pos x="155" y="42"/>
                </a:cxn>
                <a:cxn ang="0">
                  <a:pos x="150" y="44"/>
                </a:cxn>
                <a:cxn ang="0">
                  <a:pos x="142" y="46"/>
                </a:cxn>
                <a:cxn ang="0">
                  <a:pos x="131" y="46"/>
                </a:cxn>
                <a:cxn ang="0">
                  <a:pos x="60" y="46"/>
                </a:cxn>
                <a:cxn ang="0">
                  <a:pos x="60" y="61"/>
                </a:cxn>
                <a:cxn ang="0">
                  <a:pos x="43" y="61"/>
                </a:cxn>
                <a:cxn ang="0">
                  <a:pos x="43" y="46"/>
                </a:cxn>
                <a:cxn ang="0">
                  <a:pos x="13" y="46"/>
                </a:cxn>
                <a:cxn ang="0">
                  <a:pos x="0" y="25"/>
                </a:cxn>
                <a:cxn ang="0">
                  <a:pos x="43" y="25"/>
                </a:cxn>
                <a:cxn ang="0">
                  <a:pos x="43" y="4"/>
                </a:cxn>
                <a:cxn ang="0">
                  <a:pos x="60" y="4"/>
                </a:cxn>
                <a:cxn ang="0">
                  <a:pos x="60" y="25"/>
                </a:cxn>
                <a:cxn ang="0">
                  <a:pos x="132" y="25"/>
                </a:cxn>
                <a:cxn ang="0">
                  <a:pos x="136" y="25"/>
                </a:cxn>
                <a:cxn ang="0">
                  <a:pos x="140" y="25"/>
                </a:cxn>
                <a:cxn ang="0">
                  <a:pos x="144" y="23"/>
                </a:cxn>
                <a:cxn ang="0">
                  <a:pos x="146" y="21"/>
                </a:cxn>
                <a:cxn ang="0">
                  <a:pos x="148" y="19"/>
                </a:cxn>
                <a:cxn ang="0">
                  <a:pos x="148" y="17"/>
                </a:cxn>
                <a:cxn ang="0">
                  <a:pos x="148" y="15"/>
                </a:cxn>
                <a:cxn ang="0">
                  <a:pos x="150" y="13"/>
                </a:cxn>
                <a:cxn ang="0">
                  <a:pos x="148" y="10"/>
                </a:cxn>
                <a:cxn ang="0">
                  <a:pos x="148" y="8"/>
                </a:cxn>
                <a:cxn ang="0">
                  <a:pos x="148" y="4"/>
                </a:cxn>
              </a:cxnLst>
              <a:rect l="0" t="0" r="r" b="b"/>
              <a:pathLst>
                <a:path w="169" h="61">
                  <a:moveTo>
                    <a:pt x="148" y="4"/>
                  </a:moveTo>
                  <a:lnTo>
                    <a:pt x="167" y="0"/>
                  </a:lnTo>
                  <a:lnTo>
                    <a:pt x="167" y="6"/>
                  </a:lnTo>
                  <a:lnTo>
                    <a:pt x="169" y="12"/>
                  </a:lnTo>
                  <a:lnTo>
                    <a:pt x="169" y="17"/>
                  </a:lnTo>
                  <a:lnTo>
                    <a:pt x="169" y="23"/>
                  </a:lnTo>
                  <a:lnTo>
                    <a:pt x="167" y="29"/>
                  </a:lnTo>
                  <a:lnTo>
                    <a:pt x="165" y="34"/>
                  </a:lnTo>
                  <a:lnTo>
                    <a:pt x="161" y="38"/>
                  </a:lnTo>
                  <a:lnTo>
                    <a:pt x="159" y="40"/>
                  </a:lnTo>
                  <a:lnTo>
                    <a:pt x="155" y="42"/>
                  </a:lnTo>
                  <a:lnTo>
                    <a:pt x="150" y="44"/>
                  </a:lnTo>
                  <a:lnTo>
                    <a:pt x="142" y="46"/>
                  </a:lnTo>
                  <a:lnTo>
                    <a:pt x="131" y="46"/>
                  </a:lnTo>
                  <a:lnTo>
                    <a:pt x="60" y="46"/>
                  </a:lnTo>
                  <a:lnTo>
                    <a:pt x="60" y="61"/>
                  </a:lnTo>
                  <a:lnTo>
                    <a:pt x="43" y="61"/>
                  </a:lnTo>
                  <a:lnTo>
                    <a:pt x="43" y="46"/>
                  </a:lnTo>
                  <a:lnTo>
                    <a:pt x="13" y="46"/>
                  </a:lnTo>
                  <a:lnTo>
                    <a:pt x="0" y="25"/>
                  </a:lnTo>
                  <a:lnTo>
                    <a:pt x="43" y="25"/>
                  </a:lnTo>
                  <a:lnTo>
                    <a:pt x="43" y="4"/>
                  </a:lnTo>
                  <a:lnTo>
                    <a:pt x="60" y="4"/>
                  </a:lnTo>
                  <a:lnTo>
                    <a:pt x="60" y="25"/>
                  </a:lnTo>
                  <a:lnTo>
                    <a:pt x="132" y="25"/>
                  </a:lnTo>
                  <a:lnTo>
                    <a:pt x="136" y="25"/>
                  </a:lnTo>
                  <a:lnTo>
                    <a:pt x="140" y="25"/>
                  </a:lnTo>
                  <a:lnTo>
                    <a:pt x="144" y="23"/>
                  </a:lnTo>
                  <a:lnTo>
                    <a:pt x="146" y="21"/>
                  </a:lnTo>
                  <a:lnTo>
                    <a:pt x="148" y="19"/>
                  </a:lnTo>
                  <a:lnTo>
                    <a:pt x="148" y="17"/>
                  </a:lnTo>
                  <a:lnTo>
                    <a:pt x="148" y="15"/>
                  </a:lnTo>
                  <a:lnTo>
                    <a:pt x="150" y="13"/>
                  </a:lnTo>
                  <a:lnTo>
                    <a:pt x="148" y="10"/>
                  </a:lnTo>
                  <a:lnTo>
                    <a:pt x="148" y="8"/>
                  </a:lnTo>
                  <a:lnTo>
                    <a:pt x="148" y="4"/>
                  </a:lnTo>
                  <a:close/>
                </a:path>
              </a:pathLst>
            </a:custGeom>
            <a:solidFill>
              <a:srgbClr val="000000"/>
            </a:solidFill>
            <a:ln w="9525">
              <a:noFill/>
              <a:round/>
              <a:headEnd/>
              <a:tailEnd/>
            </a:ln>
          </p:spPr>
          <p:txBody>
            <a:bodyPr/>
            <a:lstStyle/>
            <a:p>
              <a:endParaRPr lang="fr-FR"/>
            </a:p>
          </p:txBody>
        </p:sp>
        <p:sp>
          <p:nvSpPr>
            <p:cNvPr id="175" name="Freeform 176"/>
            <p:cNvSpPr>
              <a:spLocks noEditPoints="1"/>
            </p:cNvSpPr>
            <p:nvPr/>
          </p:nvSpPr>
          <p:spPr bwMode="auto">
            <a:xfrm>
              <a:off x="1140" y="2536"/>
              <a:ext cx="86" cy="11"/>
            </a:xfrm>
            <a:custGeom>
              <a:avLst/>
              <a:gdLst/>
              <a:ahLst/>
              <a:cxnLst>
                <a:cxn ang="0">
                  <a:pos x="24" y="21"/>
                </a:cxn>
                <a:cxn ang="0">
                  <a:pos x="0" y="21"/>
                </a:cxn>
                <a:cxn ang="0">
                  <a:pos x="0" y="0"/>
                </a:cxn>
                <a:cxn ang="0">
                  <a:pos x="24" y="0"/>
                </a:cxn>
                <a:cxn ang="0">
                  <a:pos x="24" y="21"/>
                </a:cxn>
                <a:cxn ang="0">
                  <a:pos x="171" y="21"/>
                </a:cxn>
                <a:cxn ang="0">
                  <a:pos x="47" y="21"/>
                </a:cxn>
                <a:cxn ang="0">
                  <a:pos x="47" y="0"/>
                </a:cxn>
                <a:cxn ang="0">
                  <a:pos x="171" y="0"/>
                </a:cxn>
                <a:cxn ang="0">
                  <a:pos x="171" y="21"/>
                </a:cxn>
              </a:cxnLst>
              <a:rect l="0" t="0" r="r" b="b"/>
              <a:pathLst>
                <a:path w="171" h="21">
                  <a:moveTo>
                    <a:pt x="24" y="21"/>
                  </a:moveTo>
                  <a:lnTo>
                    <a:pt x="0" y="21"/>
                  </a:lnTo>
                  <a:lnTo>
                    <a:pt x="0" y="0"/>
                  </a:lnTo>
                  <a:lnTo>
                    <a:pt x="24" y="0"/>
                  </a:lnTo>
                  <a:lnTo>
                    <a:pt x="24" y="21"/>
                  </a:lnTo>
                  <a:close/>
                  <a:moveTo>
                    <a:pt x="171" y="21"/>
                  </a:moveTo>
                  <a:lnTo>
                    <a:pt x="47" y="21"/>
                  </a:lnTo>
                  <a:lnTo>
                    <a:pt x="47" y="0"/>
                  </a:lnTo>
                  <a:lnTo>
                    <a:pt x="171" y="0"/>
                  </a:lnTo>
                  <a:lnTo>
                    <a:pt x="171" y="21"/>
                  </a:lnTo>
                  <a:close/>
                </a:path>
              </a:pathLst>
            </a:custGeom>
            <a:solidFill>
              <a:srgbClr val="000000"/>
            </a:solidFill>
            <a:ln w="9525">
              <a:noFill/>
              <a:round/>
              <a:headEnd/>
              <a:tailEnd/>
            </a:ln>
          </p:spPr>
          <p:txBody>
            <a:bodyPr/>
            <a:lstStyle/>
            <a:p>
              <a:endParaRPr lang="fr-FR"/>
            </a:p>
          </p:txBody>
        </p:sp>
        <p:sp>
          <p:nvSpPr>
            <p:cNvPr id="176" name="Freeform 177"/>
            <p:cNvSpPr>
              <a:spLocks noEditPoints="1"/>
            </p:cNvSpPr>
            <p:nvPr/>
          </p:nvSpPr>
          <p:spPr bwMode="auto">
            <a:xfrm>
              <a:off x="1163" y="2471"/>
              <a:ext cx="64" cy="57"/>
            </a:xfrm>
            <a:custGeom>
              <a:avLst/>
              <a:gdLst/>
              <a:ahLst/>
              <a:cxnLst>
                <a:cxn ang="0">
                  <a:pos x="63" y="114"/>
                </a:cxn>
                <a:cxn ang="0">
                  <a:pos x="44" y="112"/>
                </a:cxn>
                <a:cxn ang="0">
                  <a:pos x="27" y="106"/>
                </a:cxn>
                <a:cxn ang="0">
                  <a:pos x="14" y="95"/>
                </a:cxn>
                <a:cxn ang="0">
                  <a:pos x="6" y="83"/>
                </a:cxn>
                <a:cxn ang="0">
                  <a:pos x="0" y="72"/>
                </a:cxn>
                <a:cxn ang="0">
                  <a:pos x="0" y="57"/>
                </a:cxn>
                <a:cxn ang="0">
                  <a:pos x="2" y="41"/>
                </a:cxn>
                <a:cxn ang="0">
                  <a:pos x="8" y="26"/>
                </a:cxn>
                <a:cxn ang="0">
                  <a:pos x="16" y="15"/>
                </a:cxn>
                <a:cxn ang="0">
                  <a:pos x="29" y="7"/>
                </a:cxn>
                <a:cxn ang="0">
                  <a:pos x="44" y="2"/>
                </a:cxn>
                <a:cxn ang="0">
                  <a:pos x="63" y="0"/>
                </a:cxn>
                <a:cxn ang="0">
                  <a:pos x="76" y="0"/>
                </a:cxn>
                <a:cxn ang="0">
                  <a:pos x="90" y="2"/>
                </a:cxn>
                <a:cxn ang="0">
                  <a:pos x="99" y="5"/>
                </a:cxn>
                <a:cxn ang="0">
                  <a:pos x="109" y="11"/>
                </a:cxn>
                <a:cxn ang="0">
                  <a:pos x="114" y="19"/>
                </a:cxn>
                <a:cxn ang="0">
                  <a:pos x="120" y="26"/>
                </a:cxn>
                <a:cxn ang="0">
                  <a:pos x="126" y="36"/>
                </a:cxn>
                <a:cxn ang="0">
                  <a:pos x="128" y="47"/>
                </a:cxn>
                <a:cxn ang="0">
                  <a:pos x="128" y="57"/>
                </a:cxn>
                <a:cxn ang="0">
                  <a:pos x="126" y="74"/>
                </a:cxn>
                <a:cxn ang="0">
                  <a:pos x="120" y="87"/>
                </a:cxn>
                <a:cxn ang="0">
                  <a:pos x="112" y="98"/>
                </a:cxn>
                <a:cxn ang="0">
                  <a:pos x="99" y="108"/>
                </a:cxn>
                <a:cxn ang="0">
                  <a:pos x="84" y="114"/>
                </a:cxn>
                <a:cxn ang="0">
                  <a:pos x="63" y="114"/>
                </a:cxn>
                <a:cxn ang="0">
                  <a:pos x="63" y="93"/>
                </a:cxn>
                <a:cxn ang="0">
                  <a:pos x="78" y="93"/>
                </a:cxn>
                <a:cxn ang="0">
                  <a:pos x="90" y="89"/>
                </a:cxn>
                <a:cxn ang="0">
                  <a:pos x="99" y="83"/>
                </a:cxn>
                <a:cxn ang="0">
                  <a:pos x="107" y="76"/>
                </a:cxn>
                <a:cxn ang="0">
                  <a:pos x="110" y="66"/>
                </a:cxn>
                <a:cxn ang="0">
                  <a:pos x="110" y="57"/>
                </a:cxn>
                <a:cxn ang="0">
                  <a:pos x="110" y="47"/>
                </a:cxn>
                <a:cxn ang="0">
                  <a:pos x="107" y="38"/>
                </a:cxn>
                <a:cxn ang="0">
                  <a:pos x="99" y="30"/>
                </a:cxn>
                <a:cxn ang="0">
                  <a:pos x="90" y="24"/>
                </a:cxn>
                <a:cxn ang="0">
                  <a:pos x="78" y="22"/>
                </a:cxn>
                <a:cxn ang="0">
                  <a:pos x="63" y="21"/>
                </a:cxn>
                <a:cxn ang="0">
                  <a:pos x="50" y="22"/>
                </a:cxn>
                <a:cxn ang="0">
                  <a:pos x="38" y="24"/>
                </a:cxn>
                <a:cxn ang="0">
                  <a:pos x="29" y="30"/>
                </a:cxn>
                <a:cxn ang="0">
                  <a:pos x="21" y="38"/>
                </a:cxn>
                <a:cxn ang="0">
                  <a:pos x="17" y="47"/>
                </a:cxn>
                <a:cxn ang="0">
                  <a:pos x="17" y="57"/>
                </a:cxn>
                <a:cxn ang="0">
                  <a:pos x="17" y="66"/>
                </a:cxn>
                <a:cxn ang="0">
                  <a:pos x="21" y="76"/>
                </a:cxn>
                <a:cxn ang="0">
                  <a:pos x="29" y="83"/>
                </a:cxn>
                <a:cxn ang="0">
                  <a:pos x="38" y="89"/>
                </a:cxn>
                <a:cxn ang="0">
                  <a:pos x="50" y="93"/>
                </a:cxn>
                <a:cxn ang="0">
                  <a:pos x="63" y="93"/>
                </a:cxn>
              </a:cxnLst>
              <a:rect l="0" t="0" r="r" b="b"/>
              <a:pathLst>
                <a:path w="128" h="114">
                  <a:moveTo>
                    <a:pt x="63" y="114"/>
                  </a:moveTo>
                  <a:lnTo>
                    <a:pt x="44" y="112"/>
                  </a:lnTo>
                  <a:lnTo>
                    <a:pt x="27" y="106"/>
                  </a:lnTo>
                  <a:lnTo>
                    <a:pt x="14" y="95"/>
                  </a:lnTo>
                  <a:lnTo>
                    <a:pt x="6" y="83"/>
                  </a:lnTo>
                  <a:lnTo>
                    <a:pt x="0" y="72"/>
                  </a:lnTo>
                  <a:lnTo>
                    <a:pt x="0" y="57"/>
                  </a:lnTo>
                  <a:lnTo>
                    <a:pt x="2" y="41"/>
                  </a:lnTo>
                  <a:lnTo>
                    <a:pt x="8" y="26"/>
                  </a:lnTo>
                  <a:lnTo>
                    <a:pt x="16" y="15"/>
                  </a:lnTo>
                  <a:lnTo>
                    <a:pt x="29" y="7"/>
                  </a:lnTo>
                  <a:lnTo>
                    <a:pt x="44" y="2"/>
                  </a:lnTo>
                  <a:lnTo>
                    <a:pt x="63" y="0"/>
                  </a:lnTo>
                  <a:lnTo>
                    <a:pt x="76" y="0"/>
                  </a:lnTo>
                  <a:lnTo>
                    <a:pt x="90" y="2"/>
                  </a:lnTo>
                  <a:lnTo>
                    <a:pt x="99" y="5"/>
                  </a:lnTo>
                  <a:lnTo>
                    <a:pt x="109" y="11"/>
                  </a:lnTo>
                  <a:lnTo>
                    <a:pt x="114" y="19"/>
                  </a:lnTo>
                  <a:lnTo>
                    <a:pt x="120" y="26"/>
                  </a:lnTo>
                  <a:lnTo>
                    <a:pt x="126" y="36"/>
                  </a:lnTo>
                  <a:lnTo>
                    <a:pt x="128" y="47"/>
                  </a:lnTo>
                  <a:lnTo>
                    <a:pt x="128" y="57"/>
                  </a:lnTo>
                  <a:lnTo>
                    <a:pt x="126" y="74"/>
                  </a:lnTo>
                  <a:lnTo>
                    <a:pt x="120" y="87"/>
                  </a:lnTo>
                  <a:lnTo>
                    <a:pt x="112" y="98"/>
                  </a:lnTo>
                  <a:lnTo>
                    <a:pt x="99" y="108"/>
                  </a:lnTo>
                  <a:lnTo>
                    <a:pt x="84" y="114"/>
                  </a:lnTo>
                  <a:lnTo>
                    <a:pt x="63" y="114"/>
                  </a:lnTo>
                  <a:close/>
                  <a:moveTo>
                    <a:pt x="63" y="93"/>
                  </a:moveTo>
                  <a:lnTo>
                    <a:pt x="78" y="93"/>
                  </a:lnTo>
                  <a:lnTo>
                    <a:pt x="90" y="89"/>
                  </a:lnTo>
                  <a:lnTo>
                    <a:pt x="99" y="83"/>
                  </a:lnTo>
                  <a:lnTo>
                    <a:pt x="107" y="76"/>
                  </a:lnTo>
                  <a:lnTo>
                    <a:pt x="110" y="66"/>
                  </a:lnTo>
                  <a:lnTo>
                    <a:pt x="110" y="57"/>
                  </a:lnTo>
                  <a:lnTo>
                    <a:pt x="110" y="47"/>
                  </a:lnTo>
                  <a:lnTo>
                    <a:pt x="107" y="38"/>
                  </a:lnTo>
                  <a:lnTo>
                    <a:pt x="99" y="30"/>
                  </a:lnTo>
                  <a:lnTo>
                    <a:pt x="90" y="24"/>
                  </a:lnTo>
                  <a:lnTo>
                    <a:pt x="78" y="22"/>
                  </a:lnTo>
                  <a:lnTo>
                    <a:pt x="63" y="21"/>
                  </a:lnTo>
                  <a:lnTo>
                    <a:pt x="50" y="22"/>
                  </a:lnTo>
                  <a:lnTo>
                    <a:pt x="38" y="24"/>
                  </a:lnTo>
                  <a:lnTo>
                    <a:pt x="29" y="30"/>
                  </a:lnTo>
                  <a:lnTo>
                    <a:pt x="21" y="38"/>
                  </a:lnTo>
                  <a:lnTo>
                    <a:pt x="17" y="47"/>
                  </a:lnTo>
                  <a:lnTo>
                    <a:pt x="17" y="57"/>
                  </a:lnTo>
                  <a:lnTo>
                    <a:pt x="17" y="66"/>
                  </a:lnTo>
                  <a:lnTo>
                    <a:pt x="21" y="76"/>
                  </a:lnTo>
                  <a:lnTo>
                    <a:pt x="29" y="83"/>
                  </a:lnTo>
                  <a:lnTo>
                    <a:pt x="38" y="89"/>
                  </a:lnTo>
                  <a:lnTo>
                    <a:pt x="50" y="93"/>
                  </a:lnTo>
                  <a:lnTo>
                    <a:pt x="63" y="93"/>
                  </a:lnTo>
                  <a:close/>
                </a:path>
              </a:pathLst>
            </a:custGeom>
            <a:solidFill>
              <a:srgbClr val="000000"/>
            </a:solidFill>
            <a:ln w="9525">
              <a:noFill/>
              <a:round/>
              <a:headEnd/>
              <a:tailEnd/>
            </a:ln>
          </p:spPr>
          <p:txBody>
            <a:bodyPr/>
            <a:lstStyle/>
            <a:p>
              <a:endParaRPr lang="fr-FR"/>
            </a:p>
          </p:txBody>
        </p:sp>
        <p:sp>
          <p:nvSpPr>
            <p:cNvPr id="177" name="Freeform 178"/>
            <p:cNvSpPr>
              <a:spLocks/>
            </p:cNvSpPr>
            <p:nvPr/>
          </p:nvSpPr>
          <p:spPr bwMode="auto">
            <a:xfrm>
              <a:off x="1163" y="2404"/>
              <a:ext cx="63" cy="51"/>
            </a:xfrm>
            <a:custGeom>
              <a:avLst/>
              <a:gdLst/>
              <a:ahLst/>
              <a:cxnLst>
                <a:cxn ang="0">
                  <a:pos x="126" y="100"/>
                </a:cxn>
                <a:cxn ang="0">
                  <a:pos x="2" y="100"/>
                </a:cxn>
                <a:cxn ang="0">
                  <a:pos x="2" y="81"/>
                </a:cxn>
                <a:cxn ang="0">
                  <a:pos x="19" y="81"/>
                </a:cxn>
                <a:cxn ang="0">
                  <a:pos x="8" y="70"/>
                </a:cxn>
                <a:cxn ang="0">
                  <a:pos x="2" y="59"/>
                </a:cxn>
                <a:cxn ang="0">
                  <a:pos x="0" y="41"/>
                </a:cxn>
                <a:cxn ang="0">
                  <a:pos x="0" y="34"/>
                </a:cxn>
                <a:cxn ang="0">
                  <a:pos x="2" y="28"/>
                </a:cxn>
                <a:cxn ang="0">
                  <a:pos x="4" y="21"/>
                </a:cxn>
                <a:cxn ang="0">
                  <a:pos x="6" y="15"/>
                </a:cxn>
                <a:cxn ang="0">
                  <a:pos x="10" y="11"/>
                </a:cxn>
                <a:cxn ang="0">
                  <a:pos x="14" y="7"/>
                </a:cxn>
                <a:cxn ang="0">
                  <a:pos x="19" y="5"/>
                </a:cxn>
                <a:cxn ang="0">
                  <a:pos x="23" y="3"/>
                </a:cxn>
                <a:cxn ang="0">
                  <a:pos x="29" y="2"/>
                </a:cxn>
                <a:cxn ang="0">
                  <a:pos x="35" y="0"/>
                </a:cxn>
                <a:cxn ang="0">
                  <a:pos x="40" y="0"/>
                </a:cxn>
                <a:cxn ang="0">
                  <a:pos x="50" y="0"/>
                </a:cxn>
                <a:cxn ang="0">
                  <a:pos x="126" y="0"/>
                </a:cxn>
                <a:cxn ang="0">
                  <a:pos x="126" y="21"/>
                </a:cxn>
                <a:cxn ang="0">
                  <a:pos x="50" y="21"/>
                </a:cxn>
                <a:cxn ang="0">
                  <a:pos x="42" y="21"/>
                </a:cxn>
                <a:cxn ang="0">
                  <a:pos x="36" y="22"/>
                </a:cxn>
                <a:cxn ang="0">
                  <a:pos x="31" y="22"/>
                </a:cxn>
                <a:cxn ang="0">
                  <a:pos x="27" y="24"/>
                </a:cxn>
                <a:cxn ang="0">
                  <a:pos x="25" y="28"/>
                </a:cxn>
                <a:cxn ang="0">
                  <a:pos x="21" y="32"/>
                </a:cxn>
                <a:cxn ang="0">
                  <a:pos x="19" y="36"/>
                </a:cxn>
                <a:cxn ang="0">
                  <a:pos x="17" y="41"/>
                </a:cxn>
                <a:cxn ang="0">
                  <a:pos x="17" y="47"/>
                </a:cxn>
                <a:cxn ang="0">
                  <a:pos x="19" y="55"/>
                </a:cxn>
                <a:cxn ang="0">
                  <a:pos x="21" y="62"/>
                </a:cxn>
                <a:cxn ang="0">
                  <a:pos x="27" y="70"/>
                </a:cxn>
                <a:cxn ang="0">
                  <a:pos x="33" y="76"/>
                </a:cxn>
                <a:cxn ang="0">
                  <a:pos x="44" y="78"/>
                </a:cxn>
                <a:cxn ang="0">
                  <a:pos x="59" y="79"/>
                </a:cxn>
                <a:cxn ang="0">
                  <a:pos x="126" y="79"/>
                </a:cxn>
                <a:cxn ang="0">
                  <a:pos x="126" y="100"/>
                </a:cxn>
              </a:cxnLst>
              <a:rect l="0" t="0" r="r" b="b"/>
              <a:pathLst>
                <a:path w="126" h="100">
                  <a:moveTo>
                    <a:pt x="126" y="100"/>
                  </a:moveTo>
                  <a:lnTo>
                    <a:pt x="2" y="100"/>
                  </a:lnTo>
                  <a:lnTo>
                    <a:pt x="2" y="81"/>
                  </a:lnTo>
                  <a:lnTo>
                    <a:pt x="19" y="81"/>
                  </a:lnTo>
                  <a:lnTo>
                    <a:pt x="8" y="70"/>
                  </a:lnTo>
                  <a:lnTo>
                    <a:pt x="2" y="59"/>
                  </a:lnTo>
                  <a:lnTo>
                    <a:pt x="0" y="41"/>
                  </a:lnTo>
                  <a:lnTo>
                    <a:pt x="0" y="34"/>
                  </a:lnTo>
                  <a:lnTo>
                    <a:pt x="2" y="28"/>
                  </a:lnTo>
                  <a:lnTo>
                    <a:pt x="4" y="21"/>
                  </a:lnTo>
                  <a:lnTo>
                    <a:pt x="6" y="15"/>
                  </a:lnTo>
                  <a:lnTo>
                    <a:pt x="10" y="11"/>
                  </a:lnTo>
                  <a:lnTo>
                    <a:pt x="14" y="7"/>
                  </a:lnTo>
                  <a:lnTo>
                    <a:pt x="19" y="5"/>
                  </a:lnTo>
                  <a:lnTo>
                    <a:pt x="23" y="3"/>
                  </a:lnTo>
                  <a:lnTo>
                    <a:pt x="29" y="2"/>
                  </a:lnTo>
                  <a:lnTo>
                    <a:pt x="35" y="0"/>
                  </a:lnTo>
                  <a:lnTo>
                    <a:pt x="40" y="0"/>
                  </a:lnTo>
                  <a:lnTo>
                    <a:pt x="50" y="0"/>
                  </a:lnTo>
                  <a:lnTo>
                    <a:pt x="126" y="0"/>
                  </a:lnTo>
                  <a:lnTo>
                    <a:pt x="126" y="21"/>
                  </a:lnTo>
                  <a:lnTo>
                    <a:pt x="50" y="21"/>
                  </a:lnTo>
                  <a:lnTo>
                    <a:pt x="42" y="21"/>
                  </a:lnTo>
                  <a:lnTo>
                    <a:pt x="36" y="22"/>
                  </a:lnTo>
                  <a:lnTo>
                    <a:pt x="31" y="22"/>
                  </a:lnTo>
                  <a:lnTo>
                    <a:pt x="27" y="24"/>
                  </a:lnTo>
                  <a:lnTo>
                    <a:pt x="25" y="28"/>
                  </a:lnTo>
                  <a:lnTo>
                    <a:pt x="21" y="32"/>
                  </a:lnTo>
                  <a:lnTo>
                    <a:pt x="19" y="36"/>
                  </a:lnTo>
                  <a:lnTo>
                    <a:pt x="17" y="41"/>
                  </a:lnTo>
                  <a:lnTo>
                    <a:pt x="17" y="47"/>
                  </a:lnTo>
                  <a:lnTo>
                    <a:pt x="19" y="55"/>
                  </a:lnTo>
                  <a:lnTo>
                    <a:pt x="21" y="62"/>
                  </a:lnTo>
                  <a:lnTo>
                    <a:pt x="27" y="70"/>
                  </a:lnTo>
                  <a:lnTo>
                    <a:pt x="33" y="76"/>
                  </a:lnTo>
                  <a:lnTo>
                    <a:pt x="44" y="78"/>
                  </a:lnTo>
                  <a:lnTo>
                    <a:pt x="59" y="79"/>
                  </a:lnTo>
                  <a:lnTo>
                    <a:pt x="126" y="79"/>
                  </a:lnTo>
                  <a:lnTo>
                    <a:pt x="126" y="100"/>
                  </a:lnTo>
                  <a:close/>
                </a:path>
              </a:pathLst>
            </a:custGeom>
            <a:solidFill>
              <a:srgbClr val="000000"/>
            </a:solidFill>
            <a:ln w="9525">
              <a:noFill/>
              <a:round/>
              <a:headEnd/>
              <a:tailEnd/>
            </a:ln>
          </p:spPr>
          <p:txBody>
            <a:bodyPr/>
            <a:lstStyle/>
            <a:p>
              <a:endParaRPr lang="fr-FR"/>
            </a:p>
          </p:txBody>
        </p:sp>
        <p:sp>
          <p:nvSpPr>
            <p:cNvPr id="178" name="Freeform 179"/>
            <p:cNvSpPr>
              <a:spLocks noEditPoints="1"/>
            </p:cNvSpPr>
            <p:nvPr/>
          </p:nvSpPr>
          <p:spPr bwMode="auto">
            <a:xfrm>
              <a:off x="1140" y="2288"/>
              <a:ext cx="86" cy="65"/>
            </a:xfrm>
            <a:custGeom>
              <a:avLst/>
              <a:gdLst/>
              <a:ahLst/>
              <a:cxnLst>
                <a:cxn ang="0">
                  <a:pos x="171" y="131"/>
                </a:cxn>
                <a:cxn ang="0">
                  <a:pos x="0" y="131"/>
                </a:cxn>
                <a:cxn ang="0">
                  <a:pos x="0" y="67"/>
                </a:cxn>
                <a:cxn ang="0">
                  <a:pos x="2" y="55"/>
                </a:cxn>
                <a:cxn ang="0">
                  <a:pos x="2" y="48"/>
                </a:cxn>
                <a:cxn ang="0">
                  <a:pos x="2" y="40"/>
                </a:cxn>
                <a:cxn ang="0">
                  <a:pos x="4" y="32"/>
                </a:cxn>
                <a:cxn ang="0">
                  <a:pos x="7" y="27"/>
                </a:cxn>
                <a:cxn ang="0">
                  <a:pos x="9" y="19"/>
                </a:cxn>
                <a:cxn ang="0">
                  <a:pos x="15" y="15"/>
                </a:cxn>
                <a:cxn ang="0">
                  <a:pos x="21" y="10"/>
                </a:cxn>
                <a:cxn ang="0">
                  <a:pos x="26" y="6"/>
                </a:cxn>
                <a:cxn ang="0">
                  <a:pos x="34" y="4"/>
                </a:cxn>
                <a:cxn ang="0">
                  <a:pos x="42" y="2"/>
                </a:cxn>
                <a:cxn ang="0">
                  <a:pos x="49" y="0"/>
                </a:cxn>
                <a:cxn ang="0">
                  <a:pos x="64" y="2"/>
                </a:cxn>
                <a:cxn ang="0">
                  <a:pos x="76" y="8"/>
                </a:cxn>
                <a:cxn ang="0">
                  <a:pos x="87" y="15"/>
                </a:cxn>
                <a:cxn ang="0">
                  <a:pos x="95" y="27"/>
                </a:cxn>
                <a:cxn ang="0">
                  <a:pos x="100" y="44"/>
                </a:cxn>
                <a:cxn ang="0">
                  <a:pos x="102" y="65"/>
                </a:cxn>
                <a:cxn ang="0">
                  <a:pos x="102" y="108"/>
                </a:cxn>
                <a:cxn ang="0">
                  <a:pos x="171" y="108"/>
                </a:cxn>
                <a:cxn ang="0">
                  <a:pos x="171" y="131"/>
                </a:cxn>
                <a:cxn ang="0">
                  <a:pos x="81" y="108"/>
                </a:cxn>
                <a:cxn ang="0">
                  <a:pos x="81" y="65"/>
                </a:cxn>
                <a:cxn ang="0">
                  <a:pos x="80" y="51"/>
                </a:cxn>
                <a:cxn ang="0">
                  <a:pos x="78" y="40"/>
                </a:cxn>
                <a:cxn ang="0">
                  <a:pos x="74" y="32"/>
                </a:cxn>
                <a:cxn ang="0">
                  <a:pos x="66" y="29"/>
                </a:cxn>
                <a:cxn ang="0">
                  <a:pos x="59" y="25"/>
                </a:cxn>
                <a:cxn ang="0">
                  <a:pos x="51" y="25"/>
                </a:cxn>
                <a:cxn ang="0">
                  <a:pos x="43" y="25"/>
                </a:cxn>
                <a:cxn ang="0">
                  <a:pos x="38" y="27"/>
                </a:cxn>
                <a:cxn ang="0">
                  <a:pos x="32" y="29"/>
                </a:cxn>
                <a:cxn ang="0">
                  <a:pos x="28" y="34"/>
                </a:cxn>
                <a:cxn ang="0">
                  <a:pos x="24" y="38"/>
                </a:cxn>
                <a:cxn ang="0">
                  <a:pos x="23" y="44"/>
                </a:cxn>
                <a:cxn ang="0">
                  <a:pos x="21" y="48"/>
                </a:cxn>
                <a:cxn ang="0">
                  <a:pos x="21" y="55"/>
                </a:cxn>
                <a:cxn ang="0">
                  <a:pos x="21" y="65"/>
                </a:cxn>
                <a:cxn ang="0">
                  <a:pos x="21" y="108"/>
                </a:cxn>
                <a:cxn ang="0">
                  <a:pos x="81" y="108"/>
                </a:cxn>
              </a:cxnLst>
              <a:rect l="0" t="0" r="r" b="b"/>
              <a:pathLst>
                <a:path w="171" h="131">
                  <a:moveTo>
                    <a:pt x="171" y="131"/>
                  </a:moveTo>
                  <a:lnTo>
                    <a:pt x="0" y="131"/>
                  </a:lnTo>
                  <a:lnTo>
                    <a:pt x="0" y="67"/>
                  </a:lnTo>
                  <a:lnTo>
                    <a:pt x="2" y="55"/>
                  </a:lnTo>
                  <a:lnTo>
                    <a:pt x="2" y="48"/>
                  </a:lnTo>
                  <a:lnTo>
                    <a:pt x="2" y="40"/>
                  </a:lnTo>
                  <a:lnTo>
                    <a:pt x="4" y="32"/>
                  </a:lnTo>
                  <a:lnTo>
                    <a:pt x="7" y="27"/>
                  </a:lnTo>
                  <a:lnTo>
                    <a:pt x="9" y="19"/>
                  </a:lnTo>
                  <a:lnTo>
                    <a:pt x="15" y="15"/>
                  </a:lnTo>
                  <a:lnTo>
                    <a:pt x="21" y="10"/>
                  </a:lnTo>
                  <a:lnTo>
                    <a:pt x="26" y="6"/>
                  </a:lnTo>
                  <a:lnTo>
                    <a:pt x="34" y="4"/>
                  </a:lnTo>
                  <a:lnTo>
                    <a:pt x="42" y="2"/>
                  </a:lnTo>
                  <a:lnTo>
                    <a:pt x="49" y="0"/>
                  </a:lnTo>
                  <a:lnTo>
                    <a:pt x="64" y="2"/>
                  </a:lnTo>
                  <a:lnTo>
                    <a:pt x="76" y="8"/>
                  </a:lnTo>
                  <a:lnTo>
                    <a:pt x="87" y="15"/>
                  </a:lnTo>
                  <a:lnTo>
                    <a:pt x="95" y="27"/>
                  </a:lnTo>
                  <a:lnTo>
                    <a:pt x="100" y="44"/>
                  </a:lnTo>
                  <a:lnTo>
                    <a:pt x="102" y="65"/>
                  </a:lnTo>
                  <a:lnTo>
                    <a:pt x="102" y="108"/>
                  </a:lnTo>
                  <a:lnTo>
                    <a:pt x="171" y="108"/>
                  </a:lnTo>
                  <a:lnTo>
                    <a:pt x="171" y="131"/>
                  </a:lnTo>
                  <a:close/>
                  <a:moveTo>
                    <a:pt x="81" y="108"/>
                  </a:moveTo>
                  <a:lnTo>
                    <a:pt x="81" y="65"/>
                  </a:lnTo>
                  <a:lnTo>
                    <a:pt x="80" y="51"/>
                  </a:lnTo>
                  <a:lnTo>
                    <a:pt x="78" y="40"/>
                  </a:lnTo>
                  <a:lnTo>
                    <a:pt x="74" y="32"/>
                  </a:lnTo>
                  <a:lnTo>
                    <a:pt x="66" y="29"/>
                  </a:lnTo>
                  <a:lnTo>
                    <a:pt x="59" y="25"/>
                  </a:lnTo>
                  <a:lnTo>
                    <a:pt x="51" y="25"/>
                  </a:lnTo>
                  <a:lnTo>
                    <a:pt x="43" y="25"/>
                  </a:lnTo>
                  <a:lnTo>
                    <a:pt x="38" y="27"/>
                  </a:lnTo>
                  <a:lnTo>
                    <a:pt x="32" y="29"/>
                  </a:lnTo>
                  <a:lnTo>
                    <a:pt x="28" y="34"/>
                  </a:lnTo>
                  <a:lnTo>
                    <a:pt x="24" y="38"/>
                  </a:lnTo>
                  <a:lnTo>
                    <a:pt x="23" y="44"/>
                  </a:lnTo>
                  <a:lnTo>
                    <a:pt x="21" y="48"/>
                  </a:lnTo>
                  <a:lnTo>
                    <a:pt x="21" y="55"/>
                  </a:lnTo>
                  <a:lnTo>
                    <a:pt x="21" y="65"/>
                  </a:lnTo>
                  <a:lnTo>
                    <a:pt x="21" y="108"/>
                  </a:lnTo>
                  <a:lnTo>
                    <a:pt x="81" y="108"/>
                  </a:lnTo>
                  <a:close/>
                </a:path>
              </a:pathLst>
            </a:custGeom>
            <a:solidFill>
              <a:srgbClr val="000000"/>
            </a:solidFill>
            <a:ln w="9525">
              <a:noFill/>
              <a:round/>
              <a:headEnd/>
              <a:tailEnd/>
            </a:ln>
          </p:spPr>
          <p:txBody>
            <a:bodyPr/>
            <a:lstStyle/>
            <a:p>
              <a:endParaRPr lang="fr-FR"/>
            </a:p>
          </p:txBody>
        </p:sp>
        <p:sp>
          <p:nvSpPr>
            <p:cNvPr id="179" name="Freeform 180"/>
            <p:cNvSpPr>
              <a:spLocks/>
            </p:cNvSpPr>
            <p:nvPr/>
          </p:nvSpPr>
          <p:spPr bwMode="auto">
            <a:xfrm>
              <a:off x="1163" y="2243"/>
              <a:ext cx="63" cy="33"/>
            </a:xfrm>
            <a:custGeom>
              <a:avLst/>
              <a:gdLst/>
              <a:ahLst/>
              <a:cxnLst>
                <a:cxn ang="0">
                  <a:pos x="126" y="66"/>
                </a:cxn>
                <a:cxn ang="0">
                  <a:pos x="2" y="66"/>
                </a:cxn>
                <a:cxn ang="0">
                  <a:pos x="2" y="47"/>
                </a:cxn>
                <a:cxn ang="0">
                  <a:pos x="21" y="47"/>
                </a:cxn>
                <a:cxn ang="0">
                  <a:pos x="14" y="43"/>
                </a:cxn>
                <a:cxn ang="0">
                  <a:pos x="8" y="40"/>
                </a:cxn>
                <a:cxn ang="0">
                  <a:pos x="4" y="36"/>
                </a:cxn>
                <a:cxn ang="0">
                  <a:pos x="2" y="30"/>
                </a:cxn>
                <a:cxn ang="0">
                  <a:pos x="0" y="26"/>
                </a:cxn>
                <a:cxn ang="0">
                  <a:pos x="0" y="21"/>
                </a:cxn>
                <a:cxn ang="0">
                  <a:pos x="0" y="15"/>
                </a:cxn>
                <a:cxn ang="0">
                  <a:pos x="2" y="7"/>
                </a:cxn>
                <a:cxn ang="0">
                  <a:pos x="6" y="0"/>
                </a:cxn>
                <a:cxn ang="0">
                  <a:pos x="25" y="7"/>
                </a:cxn>
                <a:cxn ang="0">
                  <a:pos x="23" y="13"/>
                </a:cxn>
                <a:cxn ang="0">
                  <a:pos x="21" y="17"/>
                </a:cxn>
                <a:cxn ang="0">
                  <a:pos x="21" y="23"/>
                </a:cxn>
                <a:cxn ang="0">
                  <a:pos x="21" y="26"/>
                </a:cxn>
                <a:cxn ang="0">
                  <a:pos x="23" y="30"/>
                </a:cxn>
                <a:cxn ang="0">
                  <a:pos x="25" y="34"/>
                </a:cxn>
                <a:cxn ang="0">
                  <a:pos x="29" y="38"/>
                </a:cxn>
                <a:cxn ang="0">
                  <a:pos x="33" y="42"/>
                </a:cxn>
                <a:cxn ang="0">
                  <a:pos x="36" y="43"/>
                </a:cxn>
                <a:cxn ang="0">
                  <a:pos x="44" y="45"/>
                </a:cxn>
                <a:cxn ang="0">
                  <a:pos x="52" y="45"/>
                </a:cxn>
                <a:cxn ang="0">
                  <a:pos x="61" y="45"/>
                </a:cxn>
                <a:cxn ang="0">
                  <a:pos x="126" y="45"/>
                </a:cxn>
                <a:cxn ang="0">
                  <a:pos x="126" y="66"/>
                </a:cxn>
              </a:cxnLst>
              <a:rect l="0" t="0" r="r" b="b"/>
              <a:pathLst>
                <a:path w="126" h="66">
                  <a:moveTo>
                    <a:pt x="126" y="66"/>
                  </a:moveTo>
                  <a:lnTo>
                    <a:pt x="2" y="66"/>
                  </a:lnTo>
                  <a:lnTo>
                    <a:pt x="2" y="47"/>
                  </a:lnTo>
                  <a:lnTo>
                    <a:pt x="21" y="47"/>
                  </a:lnTo>
                  <a:lnTo>
                    <a:pt x="14" y="43"/>
                  </a:lnTo>
                  <a:lnTo>
                    <a:pt x="8" y="40"/>
                  </a:lnTo>
                  <a:lnTo>
                    <a:pt x="4" y="36"/>
                  </a:lnTo>
                  <a:lnTo>
                    <a:pt x="2" y="30"/>
                  </a:lnTo>
                  <a:lnTo>
                    <a:pt x="0" y="26"/>
                  </a:lnTo>
                  <a:lnTo>
                    <a:pt x="0" y="21"/>
                  </a:lnTo>
                  <a:lnTo>
                    <a:pt x="0" y="15"/>
                  </a:lnTo>
                  <a:lnTo>
                    <a:pt x="2" y="7"/>
                  </a:lnTo>
                  <a:lnTo>
                    <a:pt x="6" y="0"/>
                  </a:lnTo>
                  <a:lnTo>
                    <a:pt x="25" y="7"/>
                  </a:lnTo>
                  <a:lnTo>
                    <a:pt x="23" y="13"/>
                  </a:lnTo>
                  <a:lnTo>
                    <a:pt x="21" y="17"/>
                  </a:lnTo>
                  <a:lnTo>
                    <a:pt x="21" y="23"/>
                  </a:lnTo>
                  <a:lnTo>
                    <a:pt x="21" y="26"/>
                  </a:lnTo>
                  <a:lnTo>
                    <a:pt x="23" y="30"/>
                  </a:lnTo>
                  <a:lnTo>
                    <a:pt x="25" y="34"/>
                  </a:lnTo>
                  <a:lnTo>
                    <a:pt x="29" y="38"/>
                  </a:lnTo>
                  <a:lnTo>
                    <a:pt x="33" y="42"/>
                  </a:lnTo>
                  <a:lnTo>
                    <a:pt x="36" y="43"/>
                  </a:lnTo>
                  <a:lnTo>
                    <a:pt x="44" y="45"/>
                  </a:lnTo>
                  <a:lnTo>
                    <a:pt x="52" y="45"/>
                  </a:lnTo>
                  <a:lnTo>
                    <a:pt x="61" y="45"/>
                  </a:lnTo>
                  <a:lnTo>
                    <a:pt x="126" y="45"/>
                  </a:lnTo>
                  <a:lnTo>
                    <a:pt x="126" y="66"/>
                  </a:lnTo>
                  <a:close/>
                </a:path>
              </a:pathLst>
            </a:custGeom>
            <a:solidFill>
              <a:srgbClr val="000000"/>
            </a:solidFill>
            <a:ln w="9525">
              <a:noFill/>
              <a:round/>
              <a:headEnd/>
              <a:tailEnd/>
            </a:ln>
          </p:spPr>
          <p:txBody>
            <a:bodyPr/>
            <a:lstStyle/>
            <a:p>
              <a:endParaRPr lang="fr-FR"/>
            </a:p>
          </p:txBody>
        </p:sp>
        <p:sp>
          <p:nvSpPr>
            <p:cNvPr id="180" name="Freeform 181"/>
            <p:cNvSpPr>
              <a:spLocks noEditPoints="1"/>
            </p:cNvSpPr>
            <p:nvPr/>
          </p:nvSpPr>
          <p:spPr bwMode="auto">
            <a:xfrm>
              <a:off x="1163" y="2187"/>
              <a:ext cx="64" cy="58"/>
            </a:xfrm>
            <a:custGeom>
              <a:avLst/>
              <a:gdLst/>
              <a:ahLst/>
              <a:cxnLst>
                <a:cxn ang="0">
                  <a:pos x="63" y="116"/>
                </a:cxn>
                <a:cxn ang="0">
                  <a:pos x="44" y="114"/>
                </a:cxn>
                <a:cxn ang="0">
                  <a:pos x="27" y="106"/>
                </a:cxn>
                <a:cxn ang="0">
                  <a:pos x="14" y="97"/>
                </a:cxn>
                <a:cxn ang="0">
                  <a:pos x="6" y="85"/>
                </a:cxn>
                <a:cxn ang="0">
                  <a:pos x="0" y="72"/>
                </a:cxn>
                <a:cxn ang="0">
                  <a:pos x="0" y="57"/>
                </a:cxn>
                <a:cxn ang="0">
                  <a:pos x="2" y="41"/>
                </a:cxn>
                <a:cxn ang="0">
                  <a:pos x="8" y="28"/>
                </a:cxn>
                <a:cxn ang="0">
                  <a:pos x="16" y="15"/>
                </a:cxn>
                <a:cxn ang="0">
                  <a:pos x="29" y="7"/>
                </a:cxn>
                <a:cxn ang="0">
                  <a:pos x="44" y="2"/>
                </a:cxn>
                <a:cxn ang="0">
                  <a:pos x="63" y="0"/>
                </a:cxn>
                <a:cxn ang="0">
                  <a:pos x="76" y="0"/>
                </a:cxn>
                <a:cxn ang="0">
                  <a:pos x="90" y="3"/>
                </a:cxn>
                <a:cxn ang="0">
                  <a:pos x="99" y="7"/>
                </a:cxn>
                <a:cxn ang="0">
                  <a:pos x="109" y="13"/>
                </a:cxn>
                <a:cxn ang="0">
                  <a:pos x="114" y="19"/>
                </a:cxn>
                <a:cxn ang="0">
                  <a:pos x="120" y="28"/>
                </a:cxn>
                <a:cxn ang="0">
                  <a:pos x="126" y="38"/>
                </a:cxn>
                <a:cxn ang="0">
                  <a:pos x="128" y="47"/>
                </a:cxn>
                <a:cxn ang="0">
                  <a:pos x="128" y="57"/>
                </a:cxn>
                <a:cxn ang="0">
                  <a:pos x="126" y="74"/>
                </a:cxn>
                <a:cxn ang="0">
                  <a:pos x="120" y="87"/>
                </a:cxn>
                <a:cxn ang="0">
                  <a:pos x="112" y="98"/>
                </a:cxn>
                <a:cxn ang="0">
                  <a:pos x="99" y="108"/>
                </a:cxn>
                <a:cxn ang="0">
                  <a:pos x="84" y="114"/>
                </a:cxn>
                <a:cxn ang="0">
                  <a:pos x="63" y="116"/>
                </a:cxn>
                <a:cxn ang="0">
                  <a:pos x="63" y="93"/>
                </a:cxn>
                <a:cxn ang="0">
                  <a:pos x="78" y="93"/>
                </a:cxn>
                <a:cxn ang="0">
                  <a:pos x="90" y="89"/>
                </a:cxn>
                <a:cxn ang="0">
                  <a:pos x="99" y="83"/>
                </a:cxn>
                <a:cxn ang="0">
                  <a:pos x="107" y="76"/>
                </a:cxn>
                <a:cxn ang="0">
                  <a:pos x="110" y="66"/>
                </a:cxn>
                <a:cxn ang="0">
                  <a:pos x="110" y="57"/>
                </a:cxn>
                <a:cxn ang="0">
                  <a:pos x="110" y="47"/>
                </a:cxn>
                <a:cxn ang="0">
                  <a:pos x="107" y="40"/>
                </a:cxn>
                <a:cxn ang="0">
                  <a:pos x="99" y="32"/>
                </a:cxn>
                <a:cxn ang="0">
                  <a:pos x="90" y="26"/>
                </a:cxn>
                <a:cxn ang="0">
                  <a:pos x="78" y="22"/>
                </a:cxn>
                <a:cxn ang="0">
                  <a:pos x="63" y="21"/>
                </a:cxn>
                <a:cxn ang="0">
                  <a:pos x="50" y="22"/>
                </a:cxn>
                <a:cxn ang="0">
                  <a:pos x="38" y="26"/>
                </a:cxn>
                <a:cxn ang="0">
                  <a:pos x="29" y="32"/>
                </a:cxn>
                <a:cxn ang="0">
                  <a:pos x="21" y="40"/>
                </a:cxn>
                <a:cxn ang="0">
                  <a:pos x="17" y="47"/>
                </a:cxn>
                <a:cxn ang="0">
                  <a:pos x="17" y="57"/>
                </a:cxn>
                <a:cxn ang="0">
                  <a:pos x="17" y="66"/>
                </a:cxn>
                <a:cxn ang="0">
                  <a:pos x="21" y="76"/>
                </a:cxn>
                <a:cxn ang="0">
                  <a:pos x="29" y="83"/>
                </a:cxn>
                <a:cxn ang="0">
                  <a:pos x="38" y="89"/>
                </a:cxn>
                <a:cxn ang="0">
                  <a:pos x="50" y="93"/>
                </a:cxn>
                <a:cxn ang="0">
                  <a:pos x="63" y="93"/>
                </a:cxn>
              </a:cxnLst>
              <a:rect l="0" t="0" r="r" b="b"/>
              <a:pathLst>
                <a:path w="128" h="116">
                  <a:moveTo>
                    <a:pt x="63" y="116"/>
                  </a:moveTo>
                  <a:lnTo>
                    <a:pt x="44" y="114"/>
                  </a:lnTo>
                  <a:lnTo>
                    <a:pt x="27" y="106"/>
                  </a:lnTo>
                  <a:lnTo>
                    <a:pt x="14" y="97"/>
                  </a:lnTo>
                  <a:lnTo>
                    <a:pt x="6" y="85"/>
                  </a:lnTo>
                  <a:lnTo>
                    <a:pt x="0" y="72"/>
                  </a:lnTo>
                  <a:lnTo>
                    <a:pt x="0" y="57"/>
                  </a:lnTo>
                  <a:lnTo>
                    <a:pt x="2" y="41"/>
                  </a:lnTo>
                  <a:lnTo>
                    <a:pt x="8" y="28"/>
                  </a:lnTo>
                  <a:lnTo>
                    <a:pt x="16" y="15"/>
                  </a:lnTo>
                  <a:lnTo>
                    <a:pt x="29" y="7"/>
                  </a:lnTo>
                  <a:lnTo>
                    <a:pt x="44" y="2"/>
                  </a:lnTo>
                  <a:lnTo>
                    <a:pt x="63" y="0"/>
                  </a:lnTo>
                  <a:lnTo>
                    <a:pt x="76" y="0"/>
                  </a:lnTo>
                  <a:lnTo>
                    <a:pt x="90" y="3"/>
                  </a:lnTo>
                  <a:lnTo>
                    <a:pt x="99" y="7"/>
                  </a:lnTo>
                  <a:lnTo>
                    <a:pt x="109" y="13"/>
                  </a:lnTo>
                  <a:lnTo>
                    <a:pt x="114" y="19"/>
                  </a:lnTo>
                  <a:lnTo>
                    <a:pt x="120" y="28"/>
                  </a:lnTo>
                  <a:lnTo>
                    <a:pt x="126" y="38"/>
                  </a:lnTo>
                  <a:lnTo>
                    <a:pt x="128" y="47"/>
                  </a:lnTo>
                  <a:lnTo>
                    <a:pt x="128" y="57"/>
                  </a:lnTo>
                  <a:lnTo>
                    <a:pt x="126" y="74"/>
                  </a:lnTo>
                  <a:lnTo>
                    <a:pt x="120" y="87"/>
                  </a:lnTo>
                  <a:lnTo>
                    <a:pt x="112" y="98"/>
                  </a:lnTo>
                  <a:lnTo>
                    <a:pt x="99" y="108"/>
                  </a:lnTo>
                  <a:lnTo>
                    <a:pt x="84" y="114"/>
                  </a:lnTo>
                  <a:lnTo>
                    <a:pt x="63" y="116"/>
                  </a:lnTo>
                  <a:close/>
                  <a:moveTo>
                    <a:pt x="63" y="93"/>
                  </a:moveTo>
                  <a:lnTo>
                    <a:pt x="78" y="93"/>
                  </a:lnTo>
                  <a:lnTo>
                    <a:pt x="90" y="89"/>
                  </a:lnTo>
                  <a:lnTo>
                    <a:pt x="99" y="83"/>
                  </a:lnTo>
                  <a:lnTo>
                    <a:pt x="107" y="76"/>
                  </a:lnTo>
                  <a:lnTo>
                    <a:pt x="110" y="66"/>
                  </a:lnTo>
                  <a:lnTo>
                    <a:pt x="110" y="57"/>
                  </a:lnTo>
                  <a:lnTo>
                    <a:pt x="110" y="47"/>
                  </a:lnTo>
                  <a:lnTo>
                    <a:pt x="107" y="40"/>
                  </a:lnTo>
                  <a:lnTo>
                    <a:pt x="99" y="32"/>
                  </a:lnTo>
                  <a:lnTo>
                    <a:pt x="90" y="26"/>
                  </a:lnTo>
                  <a:lnTo>
                    <a:pt x="78" y="22"/>
                  </a:lnTo>
                  <a:lnTo>
                    <a:pt x="63" y="21"/>
                  </a:lnTo>
                  <a:lnTo>
                    <a:pt x="50" y="22"/>
                  </a:lnTo>
                  <a:lnTo>
                    <a:pt x="38" y="26"/>
                  </a:lnTo>
                  <a:lnTo>
                    <a:pt x="29" y="32"/>
                  </a:lnTo>
                  <a:lnTo>
                    <a:pt x="21" y="40"/>
                  </a:lnTo>
                  <a:lnTo>
                    <a:pt x="17" y="47"/>
                  </a:lnTo>
                  <a:lnTo>
                    <a:pt x="17" y="57"/>
                  </a:lnTo>
                  <a:lnTo>
                    <a:pt x="17" y="66"/>
                  </a:lnTo>
                  <a:lnTo>
                    <a:pt x="21" y="76"/>
                  </a:lnTo>
                  <a:lnTo>
                    <a:pt x="29" y="83"/>
                  </a:lnTo>
                  <a:lnTo>
                    <a:pt x="38" y="89"/>
                  </a:lnTo>
                  <a:lnTo>
                    <a:pt x="50" y="93"/>
                  </a:lnTo>
                  <a:lnTo>
                    <a:pt x="63" y="93"/>
                  </a:lnTo>
                  <a:close/>
                </a:path>
              </a:pathLst>
            </a:custGeom>
            <a:solidFill>
              <a:srgbClr val="000000"/>
            </a:solidFill>
            <a:ln w="9525">
              <a:noFill/>
              <a:round/>
              <a:headEnd/>
              <a:tailEnd/>
            </a:ln>
          </p:spPr>
          <p:txBody>
            <a:bodyPr/>
            <a:lstStyle/>
            <a:p>
              <a:endParaRPr lang="fr-FR"/>
            </a:p>
          </p:txBody>
        </p:sp>
        <p:sp>
          <p:nvSpPr>
            <p:cNvPr id="181" name="Freeform 182"/>
            <p:cNvSpPr>
              <a:spLocks noEditPoints="1"/>
            </p:cNvSpPr>
            <p:nvPr/>
          </p:nvSpPr>
          <p:spPr bwMode="auto">
            <a:xfrm>
              <a:off x="1140" y="2118"/>
              <a:ext cx="87" cy="53"/>
            </a:xfrm>
            <a:custGeom>
              <a:avLst/>
              <a:gdLst/>
              <a:ahLst/>
              <a:cxnLst>
                <a:cxn ang="0">
                  <a:pos x="171" y="87"/>
                </a:cxn>
                <a:cxn ang="0">
                  <a:pos x="171" y="106"/>
                </a:cxn>
                <a:cxn ang="0">
                  <a:pos x="0" y="106"/>
                </a:cxn>
                <a:cxn ang="0">
                  <a:pos x="0" y="85"/>
                </a:cxn>
                <a:cxn ang="0">
                  <a:pos x="61" y="85"/>
                </a:cxn>
                <a:cxn ang="0">
                  <a:pos x="51" y="76"/>
                </a:cxn>
                <a:cxn ang="0">
                  <a:pos x="47" y="65"/>
                </a:cxn>
                <a:cxn ang="0">
                  <a:pos x="45" y="51"/>
                </a:cxn>
                <a:cxn ang="0">
                  <a:pos x="45" y="44"/>
                </a:cxn>
                <a:cxn ang="0">
                  <a:pos x="47" y="38"/>
                </a:cxn>
                <a:cxn ang="0">
                  <a:pos x="49" y="30"/>
                </a:cxn>
                <a:cxn ang="0">
                  <a:pos x="53" y="25"/>
                </a:cxn>
                <a:cxn ang="0">
                  <a:pos x="57" y="19"/>
                </a:cxn>
                <a:cxn ang="0">
                  <a:pos x="62" y="13"/>
                </a:cxn>
                <a:cxn ang="0">
                  <a:pos x="68" y="10"/>
                </a:cxn>
                <a:cxn ang="0">
                  <a:pos x="74" y="6"/>
                </a:cxn>
                <a:cxn ang="0">
                  <a:pos x="81" y="4"/>
                </a:cxn>
                <a:cxn ang="0">
                  <a:pos x="91" y="2"/>
                </a:cxn>
                <a:cxn ang="0">
                  <a:pos x="99" y="0"/>
                </a:cxn>
                <a:cxn ang="0">
                  <a:pos x="108" y="0"/>
                </a:cxn>
                <a:cxn ang="0">
                  <a:pos x="127" y="2"/>
                </a:cxn>
                <a:cxn ang="0">
                  <a:pos x="142" y="8"/>
                </a:cxn>
                <a:cxn ang="0">
                  <a:pos x="155" y="15"/>
                </a:cxn>
                <a:cxn ang="0">
                  <a:pos x="165" y="27"/>
                </a:cxn>
                <a:cxn ang="0">
                  <a:pos x="171" y="40"/>
                </a:cxn>
                <a:cxn ang="0">
                  <a:pos x="173" y="53"/>
                </a:cxn>
                <a:cxn ang="0">
                  <a:pos x="171" y="66"/>
                </a:cxn>
                <a:cxn ang="0">
                  <a:pos x="165" y="78"/>
                </a:cxn>
                <a:cxn ang="0">
                  <a:pos x="155" y="87"/>
                </a:cxn>
                <a:cxn ang="0">
                  <a:pos x="171" y="87"/>
                </a:cxn>
                <a:cxn ang="0">
                  <a:pos x="108" y="87"/>
                </a:cxn>
                <a:cxn ang="0">
                  <a:pos x="121" y="87"/>
                </a:cxn>
                <a:cxn ang="0">
                  <a:pos x="133" y="85"/>
                </a:cxn>
                <a:cxn ang="0">
                  <a:pos x="140" y="82"/>
                </a:cxn>
                <a:cxn ang="0">
                  <a:pos x="150" y="74"/>
                </a:cxn>
                <a:cxn ang="0">
                  <a:pos x="154" y="65"/>
                </a:cxn>
                <a:cxn ang="0">
                  <a:pos x="155" y="55"/>
                </a:cxn>
                <a:cxn ang="0">
                  <a:pos x="155" y="46"/>
                </a:cxn>
                <a:cxn ang="0">
                  <a:pos x="152" y="38"/>
                </a:cxn>
                <a:cxn ang="0">
                  <a:pos x="144" y="30"/>
                </a:cxn>
                <a:cxn ang="0">
                  <a:pos x="135" y="25"/>
                </a:cxn>
                <a:cxn ang="0">
                  <a:pos x="123" y="23"/>
                </a:cxn>
                <a:cxn ang="0">
                  <a:pos x="108" y="21"/>
                </a:cxn>
                <a:cxn ang="0">
                  <a:pos x="95" y="23"/>
                </a:cxn>
                <a:cxn ang="0">
                  <a:pos x="81" y="25"/>
                </a:cxn>
                <a:cxn ang="0">
                  <a:pos x="74" y="30"/>
                </a:cxn>
                <a:cxn ang="0">
                  <a:pos x="66" y="38"/>
                </a:cxn>
                <a:cxn ang="0">
                  <a:pos x="62" y="46"/>
                </a:cxn>
                <a:cxn ang="0">
                  <a:pos x="62" y="53"/>
                </a:cxn>
                <a:cxn ang="0">
                  <a:pos x="62" y="63"/>
                </a:cxn>
                <a:cxn ang="0">
                  <a:pos x="66" y="70"/>
                </a:cxn>
                <a:cxn ang="0">
                  <a:pos x="74" y="78"/>
                </a:cxn>
                <a:cxn ang="0">
                  <a:pos x="83" y="84"/>
                </a:cxn>
                <a:cxn ang="0">
                  <a:pos x="95" y="85"/>
                </a:cxn>
                <a:cxn ang="0">
                  <a:pos x="108" y="87"/>
                </a:cxn>
              </a:cxnLst>
              <a:rect l="0" t="0" r="r" b="b"/>
              <a:pathLst>
                <a:path w="173" h="106">
                  <a:moveTo>
                    <a:pt x="171" y="87"/>
                  </a:moveTo>
                  <a:lnTo>
                    <a:pt x="171" y="106"/>
                  </a:lnTo>
                  <a:lnTo>
                    <a:pt x="0" y="106"/>
                  </a:lnTo>
                  <a:lnTo>
                    <a:pt x="0" y="85"/>
                  </a:lnTo>
                  <a:lnTo>
                    <a:pt x="61" y="85"/>
                  </a:lnTo>
                  <a:lnTo>
                    <a:pt x="51" y="76"/>
                  </a:lnTo>
                  <a:lnTo>
                    <a:pt x="47" y="65"/>
                  </a:lnTo>
                  <a:lnTo>
                    <a:pt x="45" y="51"/>
                  </a:lnTo>
                  <a:lnTo>
                    <a:pt x="45" y="44"/>
                  </a:lnTo>
                  <a:lnTo>
                    <a:pt x="47" y="38"/>
                  </a:lnTo>
                  <a:lnTo>
                    <a:pt x="49" y="30"/>
                  </a:lnTo>
                  <a:lnTo>
                    <a:pt x="53" y="25"/>
                  </a:lnTo>
                  <a:lnTo>
                    <a:pt x="57" y="19"/>
                  </a:lnTo>
                  <a:lnTo>
                    <a:pt x="62" y="13"/>
                  </a:lnTo>
                  <a:lnTo>
                    <a:pt x="68" y="10"/>
                  </a:lnTo>
                  <a:lnTo>
                    <a:pt x="74" y="6"/>
                  </a:lnTo>
                  <a:lnTo>
                    <a:pt x="81" y="4"/>
                  </a:lnTo>
                  <a:lnTo>
                    <a:pt x="91" y="2"/>
                  </a:lnTo>
                  <a:lnTo>
                    <a:pt x="99" y="0"/>
                  </a:lnTo>
                  <a:lnTo>
                    <a:pt x="108" y="0"/>
                  </a:lnTo>
                  <a:lnTo>
                    <a:pt x="127" y="2"/>
                  </a:lnTo>
                  <a:lnTo>
                    <a:pt x="142" y="8"/>
                  </a:lnTo>
                  <a:lnTo>
                    <a:pt x="155" y="15"/>
                  </a:lnTo>
                  <a:lnTo>
                    <a:pt x="165" y="27"/>
                  </a:lnTo>
                  <a:lnTo>
                    <a:pt x="171" y="40"/>
                  </a:lnTo>
                  <a:lnTo>
                    <a:pt x="173" y="53"/>
                  </a:lnTo>
                  <a:lnTo>
                    <a:pt x="171" y="66"/>
                  </a:lnTo>
                  <a:lnTo>
                    <a:pt x="165" y="78"/>
                  </a:lnTo>
                  <a:lnTo>
                    <a:pt x="155" y="87"/>
                  </a:lnTo>
                  <a:lnTo>
                    <a:pt x="171" y="87"/>
                  </a:lnTo>
                  <a:close/>
                  <a:moveTo>
                    <a:pt x="108" y="87"/>
                  </a:moveTo>
                  <a:lnTo>
                    <a:pt x="121" y="87"/>
                  </a:lnTo>
                  <a:lnTo>
                    <a:pt x="133" y="85"/>
                  </a:lnTo>
                  <a:lnTo>
                    <a:pt x="140" y="82"/>
                  </a:lnTo>
                  <a:lnTo>
                    <a:pt x="150" y="74"/>
                  </a:lnTo>
                  <a:lnTo>
                    <a:pt x="154" y="65"/>
                  </a:lnTo>
                  <a:lnTo>
                    <a:pt x="155" y="55"/>
                  </a:lnTo>
                  <a:lnTo>
                    <a:pt x="155" y="46"/>
                  </a:lnTo>
                  <a:lnTo>
                    <a:pt x="152" y="38"/>
                  </a:lnTo>
                  <a:lnTo>
                    <a:pt x="144" y="30"/>
                  </a:lnTo>
                  <a:lnTo>
                    <a:pt x="135" y="25"/>
                  </a:lnTo>
                  <a:lnTo>
                    <a:pt x="123" y="23"/>
                  </a:lnTo>
                  <a:lnTo>
                    <a:pt x="108" y="21"/>
                  </a:lnTo>
                  <a:lnTo>
                    <a:pt x="95" y="23"/>
                  </a:lnTo>
                  <a:lnTo>
                    <a:pt x="81" y="25"/>
                  </a:lnTo>
                  <a:lnTo>
                    <a:pt x="74" y="30"/>
                  </a:lnTo>
                  <a:lnTo>
                    <a:pt x="66" y="38"/>
                  </a:lnTo>
                  <a:lnTo>
                    <a:pt x="62" y="46"/>
                  </a:lnTo>
                  <a:lnTo>
                    <a:pt x="62" y="53"/>
                  </a:lnTo>
                  <a:lnTo>
                    <a:pt x="62" y="63"/>
                  </a:lnTo>
                  <a:lnTo>
                    <a:pt x="66" y="70"/>
                  </a:lnTo>
                  <a:lnTo>
                    <a:pt x="74" y="78"/>
                  </a:lnTo>
                  <a:lnTo>
                    <a:pt x="83" y="84"/>
                  </a:lnTo>
                  <a:lnTo>
                    <a:pt x="95" y="85"/>
                  </a:lnTo>
                  <a:lnTo>
                    <a:pt x="108" y="87"/>
                  </a:lnTo>
                  <a:close/>
                </a:path>
              </a:pathLst>
            </a:custGeom>
            <a:solidFill>
              <a:srgbClr val="000000"/>
            </a:solidFill>
            <a:ln w="9525">
              <a:noFill/>
              <a:round/>
              <a:headEnd/>
              <a:tailEnd/>
            </a:ln>
          </p:spPr>
          <p:txBody>
            <a:bodyPr/>
            <a:lstStyle/>
            <a:p>
              <a:endParaRPr lang="fr-FR"/>
            </a:p>
          </p:txBody>
        </p:sp>
        <p:sp>
          <p:nvSpPr>
            <p:cNvPr id="182" name="Freeform 183"/>
            <p:cNvSpPr>
              <a:spLocks noEditPoints="1"/>
            </p:cNvSpPr>
            <p:nvPr/>
          </p:nvSpPr>
          <p:spPr bwMode="auto">
            <a:xfrm>
              <a:off x="1163" y="2055"/>
              <a:ext cx="64" cy="57"/>
            </a:xfrm>
            <a:custGeom>
              <a:avLst/>
              <a:gdLst/>
              <a:ahLst/>
              <a:cxnLst>
                <a:cxn ang="0">
                  <a:pos x="116" y="34"/>
                </a:cxn>
                <a:cxn ang="0">
                  <a:pos x="124" y="49"/>
                </a:cxn>
                <a:cxn ang="0">
                  <a:pos x="128" y="64"/>
                </a:cxn>
                <a:cxn ang="0">
                  <a:pos x="128" y="83"/>
                </a:cxn>
                <a:cxn ang="0">
                  <a:pos x="118" y="102"/>
                </a:cxn>
                <a:cxn ang="0">
                  <a:pos x="103" y="112"/>
                </a:cxn>
                <a:cxn ang="0">
                  <a:pos x="88" y="114"/>
                </a:cxn>
                <a:cxn ang="0">
                  <a:pos x="76" y="110"/>
                </a:cxn>
                <a:cxn ang="0">
                  <a:pos x="69" y="102"/>
                </a:cxn>
                <a:cxn ang="0">
                  <a:pos x="61" y="95"/>
                </a:cxn>
                <a:cxn ang="0">
                  <a:pos x="57" y="83"/>
                </a:cxn>
                <a:cxn ang="0">
                  <a:pos x="55" y="72"/>
                </a:cxn>
                <a:cxn ang="0">
                  <a:pos x="52" y="49"/>
                </a:cxn>
                <a:cxn ang="0">
                  <a:pos x="48" y="28"/>
                </a:cxn>
                <a:cxn ang="0">
                  <a:pos x="42" y="28"/>
                </a:cxn>
                <a:cxn ang="0">
                  <a:pos x="29" y="30"/>
                </a:cxn>
                <a:cxn ang="0">
                  <a:pos x="19" y="40"/>
                </a:cxn>
                <a:cxn ang="0">
                  <a:pos x="17" y="57"/>
                </a:cxn>
                <a:cxn ang="0">
                  <a:pos x="19" y="74"/>
                </a:cxn>
                <a:cxn ang="0">
                  <a:pos x="27" y="83"/>
                </a:cxn>
                <a:cxn ang="0">
                  <a:pos x="40" y="89"/>
                </a:cxn>
                <a:cxn ang="0">
                  <a:pos x="29" y="108"/>
                </a:cxn>
                <a:cxn ang="0">
                  <a:pos x="16" y="100"/>
                </a:cxn>
                <a:cxn ang="0">
                  <a:pos x="8" y="89"/>
                </a:cxn>
                <a:cxn ang="0">
                  <a:pos x="2" y="74"/>
                </a:cxn>
                <a:cxn ang="0">
                  <a:pos x="0" y="55"/>
                </a:cxn>
                <a:cxn ang="0">
                  <a:pos x="0" y="36"/>
                </a:cxn>
                <a:cxn ang="0">
                  <a:pos x="6" y="22"/>
                </a:cxn>
                <a:cxn ang="0">
                  <a:pos x="12" y="15"/>
                </a:cxn>
                <a:cxn ang="0">
                  <a:pos x="21" y="9"/>
                </a:cxn>
                <a:cxn ang="0">
                  <a:pos x="31" y="7"/>
                </a:cxn>
                <a:cxn ang="0">
                  <a:pos x="46" y="7"/>
                </a:cxn>
                <a:cxn ang="0">
                  <a:pos x="91" y="7"/>
                </a:cxn>
                <a:cxn ang="0">
                  <a:pos x="110" y="5"/>
                </a:cxn>
                <a:cxn ang="0">
                  <a:pos x="120" y="2"/>
                </a:cxn>
                <a:cxn ang="0">
                  <a:pos x="126" y="22"/>
                </a:cxn>
                <a:cxn ang="0">
                  <a:pos x="116" y="24"/>
                </a:cxn>
                <a:cxn ang="0">
                  <a:pos x="63" y="28"/>
                </a:cxn>
                <a:cxn ang="0">
                  <a:pos x="69" y="47"/>
                </a:cxn>
                <a:cxn ang="0">
                  <a:pos x="72" y="70"/>
                </a:cxn>
                <a:cxn ang="0">
                  <a:pos x="76" y="79"/>
                </a:cxn>
                <a:cxn ang="0">
                  <a:pos x="80" y="87"/>
                </a:cxn>
                <a:cxn ang="0">
                  <a:pos x="86" y="91"/>
                </a:cxn>
                <a:cxn ang="0">
                  <a:pos x="93" y="91"/>
                </a:cxn>
                <a:cxn ang="0">
                  <a:pos x="103" y="89"/>
                </a:cxn>
                <a:cxn ang="0">
                  <a:pos x="109" y="79"/>
                </a:cxn>
                <a:cxn ang="0">
                  <a:pos x="112" y="66"/>
                </a:cxn>
                <a:cxn ang="0">
                  <a:pos x="110" y="51"/>
                </a:cxn>
                <a:cxn ang="0">
                  <a:pos x="103" y="40"/>
                </a:cxn>
                <a:cxn ang="0">
                  <a:pos x="91" y="32"/>
                </a:cxn>
                <a:cxn ang="0">
                  <a:pos x="80" y="28"/>
                </a:cxn>
                <a:cxn ang="0">
                  <a:pos x="63" y="28"/>
                </a:cxn>
              </a:cxnLst>
              <a:rect l="0" t="0" r="r" b="b"/>
              <a:pathLst>
                <a:path w="128" h="114">
                  <a:moveTo>
                    <a:pt x="110" y="26"/>
                  </a:moveTo>
                  <a:lnTo>
                    <a:pt x="116" y="34"/>
                  </a:lnTo>
                  <a:lnTo>
                    <a:pt x="120" y="41"/>
                  </a:lnTo>
                  <a:lnTo>
                    <a:pt x="124" y="49"/>
                  </a:lnTo>
                  <a:lnTo>
                    <a:pt x="126" y="57"/>
                  </a:lnTo>
                  <a:lnTo>
                    <a:pt x="128" y="64"/>
                  </a:lnTo>
                  <a:lnTo>
                    <a:pt x="128" y="72"/>
                  </a:lnTo>
                  <a:lnTo>
                    <a:pt x="128" y="83"/>
                  </a:lnTo>
                  <a:lnTo>
                    <a:pt x="124" y="95"/>
                  </a:lnTo>
                  <a:lnTo>
                    <a:pt x="118" y="102"/>
                  </a:lnTo>
                  <a:lnTo>
                    <a:pt x="110" y="108"/>
                  </a:lnTo>
                  <a:lnTo>
                    <a:pt x="103" y="112"/>
                  </a:lnTo>
                  <a:lnTo>
                    <a:pt x="93" y="114"/>
                  </a:lnTo>
                  <a:lnTo>
                    <a:pt x="88" y="114"/>
                  </a:lnTo>
                  <a:lnTo>
                    <a:pt x="82" y="112"/>
                  </a:lnTo>
                  <a:lnTo>
                    <a:pt x="76" y="110"/>
                  </a:lnTo>
                  <a:lnTo>
                    <a:pt x="72" y="106"/>
                  </a:lnTo>
                  <a:lnTo>
                    <a:pt x="69" y="102"/>
                  </a:lnTo>
                  <a:lnTo>
                    <a:pt x="65" y="98"/>
                  </a:lnTo>
                  <a:lnTo>
                    <a:pt x="61" y="95"/>
                  </a:lnTo>
                  <a:lnTo>
                    <a:pt x="59" y="89"/>
                  </a:lnTo>
                  <a:lnTo>
                    <a:pt x="57" y="83"/>
                  </a:lnTo>
                  <a:lnTo>
                    <a:pt x="57" y="79"/>
                  </a:lnTo>
                  <a:lnTo>
                    <a:pt x="55" y="72"/>
                  </a:lnTo>
                  <a:lnTo>
                    <a:pt x="55" y="64"/>
                  </a:lnTo>
                  <a:lnTo>
                    <a:pt x="52" y="49"/>
                  </a:lnTo>
                  <a:lnTo>
                    <a:pt x="50" y="38"/>
                  </a:lnTo>
                  <a:lnTo>
                    <a:pt x="48" y="28"/>
                  </a:lnTo>
                  <a:lnTo>
                    <a:pt x="44" y="28"/>
                  </a:lnTo>
                  <a:lnTo>
                    <a:pt x="42" y="28"/>
                  </a:lnTo>
                  <a:lnTo>
                    <a:pt x="35" y="28"/>
                  </a:lnTo>
                  <a:lnTo>
                    <a:pt x="29" y="30"/>
                  </a:lnTo>
                  <a:lnTo>
                    <a:pt x="23" y="34"/>
                  </a:lnTo>
                  <a:lnTo>
                    <a:pt x="19" y="40"/>
                  </a:lnTo>
                  <a:lnTo>
                    <a:pt x="17" y="47"/>
                  </a:lnTo>
                  <a:lnTo>
                    <a:pt x="17" y="57"/>
                  </a:lnTo>
                  <a:lnTo>
                    <a:pt x="17" y="66"/>
                  </a:lnTo>
                  <a:lnTo>
                    <a:pt x="19" y="74"/>
                  </a:lnTo>
                  <a:lnTo>
                    <a:pt x="21" y="79"/>
                  </a:lnTo>
                  <a:lnTo>
                    <a:pt x="27" y="83"/>
                  </a:lnTo>
                  <a:lnTo>
                    <a:pt x="33" y="87"/>
                  </a:lnTo>
                  <a:lnTo>
                    <a:pt x="40" y="89"/>
                  </a:lnTo>
                  <a:lnTo>
                    <a:pt x="38" y="110"/>
                  </a:lnTo>
                  <a:lnTo>
                    <a:pt x="29" y="108"/>
                  </a:lnTo>
                  <a:lnTo>
                    <a:pt x="23" y="104"/>
                  </a:lnTo>
                  <a:lnTo>
                    <a:pt x="16" y="100"/>
                  </a:lnTo>
                  <a:lnTo>
                    <a:pt x="12" y="97"/>
                  </a:lnTo>
                  <a:lnTo>
                    <a:pt x="8" y="89"/>
                  </a:lnTo>
                  <a:lnTo>
                    <a:pt x="4" y="83"/>
                  </a:lnTo>
                  <a:lnTo>
                    <a:pt x="2" y="74"/>
                  </a:lnTo>
                  <a:lnTo>
                    <a:pt x="0" y="64"/>
                  </a:lnTo>
                  <a:lnTo>
                    <a:pt x="0" y="55"/>
                  </a:lnTo>
                  <a:lnTo>
                    <a:pt x="0" y="45"/>
                  </a:lnTo>
                  <a:lnTo>
                    <a:pt x="0" y="36"/>
                  </a:lnTo>
                  <a:lnTo>
                    <a:pt x="4" y="28"/>
                  </a:lnTo>
                  <a:lnTo>
                    <a:pt x="6" y="22"/>
                  </a:lnTo>
                  <a:lnTo>
                    <a:pt x="10" y="19"/>
                  </a:lnTo>
                  <a:lnTo>
                    <a:pt x="12" y="15"/>
                  </a:lnTo>
                  <a:lnTo>
                    <a:pt x="17" y="11"/>
                  </a:lnTo>
                  <a:lnTo>
                    <a:pt x="21" y="9"/>
                  </a:lnTo>
                  <a:lnTo>
                    <a:pt x="27" y="7"/>
                  </a:lnTo>
                  <a:lnTo>
                    <a:pt x="31" y="7"/>
                  </a:lnTo>
                  <a:lnTo>
                    <a:pt x="38" y="7"/>
                  </a:lnTo>
                  <a:lnTo>
                    <a:pt x="46" y="7"/>
                  </a:lnTo>
                  <a:lnTo>
                    <a:pt x="74" y="7"/>
                  </a:lnTo>
                  <a:lnTo>
                    <a:pt x="91" y="7"/>
                  </a:lnTo>
                  <a:lnTo>
                    <a:pt x="103" y="5"/>
                  </a:lnTo>
                  <a:lnTo>
                    <a:pt x="110" y="5"/>
                  </a:lnTo>
                  <a:lnTo>
                    <a:pt x="116" y="3"/>
                  </a:lnTo>
                  <a:lnTo>
                    <a:pt x="120" y="2"/>
                  </a:lnTo>
                  <a:lnTo>
                    <a:pt x="126" y="0"/>
                  </a:lnTo>
                  <a:lnTo>
                    <a:pt x="126" y="22"/>
                  </a:lnTo>
                  <a:lnTo>
                    <a:pt x="120" y="24"/>
                  </a:lnTo>
                  <a:lnTo>
                    <a:pt x="116" y="24"/>
                  </a:lnTo>
                  <a:lnTo>
                    <a:pt x="110" y="26"/>
                  </a:lnTo>
                  <a:close/>
                  <a:moveTo>
                    <a:pt x="63" y="28"/>
                  </a:moveTo>
                  <a:lnTo>
                    <a:pt x="67" y="36"/>
                  </a:lnTo>
                  <a:lnTo>
                    <a:pt x="69" y="47"/>
                  </a:lnTo>
                  <a:lnTo>
                    <a:pt x="72" y="62"/>
                  </a:lnTo>
                  <a:lnTo>
                    <a:pt x="72" y="70"/>
                  </a:lnTo>
                  <a:lnTo>
                    <a:pt x="74" y="76"/>
                  </a:lnTo>
                  <a:lnTo>
                    <a:pt x="76" y="79"/>
                  </a:lnTo>
                  <a:lnTo>
                    <a:pt x="78" y="83"/>
                  </a:lnTo>
                  <a:lnTo>
                    <a:pt x="80" y="87"/>
                  </a:lnTo>
                  <a:lnTo>
                    <a:pt x="82" y="89"/>
                  </a:lnTo>
                  <a:lnTo>
                    <a:pt x="86" y="91"/>
                  </a:lnTo>
                  <a:lnTo>
                    <a:pt x="90" y="91"/>
                  </a:lnTo>
                  <a:lnTo>
                    <a:pt x="93" y="91"/>
                  </a:lnTo>
                  <a:lnTo>
                    <a:pt x="97" y="91"/>
                  </a:lnTo>
                  <a:lnTo>
                    <a:pt x="103" y="89"/>
                  </a:lnTo>
                  <a:lnTo>
                    <a:pt x="107" y="85"/>
                  </a:lnTo>
                  <a:lnTo>
                    <a:pt x="109" y="79"/>
                  </a:lnTo>
                  <a:lnTo>
                    <a:pt x="110" y="74"/>
                  </a:lnTo>
                  <a:lnTo>
                    <a:pt x="112" y="66"/>
                  </a:lnTo>
                  <a:lnTo>
                    <a:pt x="110" y="59"/>
                  </a:lnTo>
                  <a:lnTo>
                    <a:pt x="110" y="51"/>
                  </a:lnTo>
                  <a:lnTo>
                    <a:pt x="107" y="45"/>
                  </a:lnTo>
                  <a:lnTo>
                    <a:pt x="103" y="40"/>
                  </a:lnTo>
                  <a:lnTo>
                    <a:pt x="97" y="34"/>
                  </a:lnTo>
                  <a:lnTo>
                    <a:pt x="91" y="32"/>
                  </a:lnTo>
                  <a:lnTo>
                    <a:pt x="88" y="30"/>
                  </a:lnTo>
                  <a:lnTo>
                    <a:pt x="80" y="28"/>
                  </a:lnTo>
                  <a:lnTo>
                    <a:pt x="71" y="28"/>
                  </a:lnTo>
                  <a:lnTo>
                    <a:pt x="63" y="28"/>
                  </a:lnTo>
                  <a:close/>
                </a:path>
              </a:pathLst>
            </a:custGeom>
            <a:solidFill>
              <a:srgbClr val="000000"/>
            </a:solidFill>
            <a:ln w="9525">
              <a:noFill/>
              <a:round/>
              <a:headEnd/>
              <a:tailEnd/>
            </a:ln>
          </p:spPr>
          <p:txBody>
            <a:bodyPr/>
            <a:lstStyle/>
            <a:p>
              <a:endParaRPr lang="fr-FR"/>
            </a:p>
          </p:txBody>
        </p:sp>
        <p:sp>
          <p:nvSpPr>
            <p:cNvPr id="183" name="Freeform 184"/>
            <p:cNvSpPr>
              <a:spLocks noEditPoints="1"/>
            </p:cNvSpPr>
            <p:nvPr/>
          </p:nvSpPr>
          <p:spPr bwMode="auto">
            <a:xfrm>
              <a:off x="1140" y="1985"/>
              <a:ext cx="87" cy="54"/>
            </a:xfrm>
            <a:custGeom>
              <a:avLst/>
              <a:gdLst/>
              <a:ahLst/>
              <a:cxnLst>
                <a:cxn ang="0">
                  <a:pos x="171" y="87"/>
                </a:cxn>
                <a:cxn ang="0">
                  <a:pos x="171" y="106"/>
                </a:cxn>
                <a:cxn ang="0">
                  <a:pos x="0" y="106"/>
                </a:cxn>
                <a:cxn ang="0">
                  <a:pos x="0" y="85"/>
                </a:cxn>
                <a:cxn ang="0">
                  <a:pos x="61" y="85"/>
                </a:cxn>
                <a:cxn ang="0">
                  <a:pos x="51" y="76"/>
                </a:cxn>
                <a:cxn ang="0">
                  <a:pos x="47" y="65"/>
                </a:cxn>
                <a:cxn ang="0">
                  <a:pos x="45" y="51"/>
                </a:cxn>
                <a:cxn ang="0">
                  <a:pos x="45" y="44"/>
                </a:cxn>
                <a:cxn ang="0">
                  <a:pos x="47" y="38"/>
                </a:cxn>
                <a:cxn ang="0">
                  <a:pos x="49" y="30"/>
                </a:cxn>
                <a:cxn ang="0">
                  <a:pos x="53" y="25"/>
                </a:cxn>
                <a:cxn ang="0">
                  <a:pos x="57" y="19"/>
                </a:cxn>
                <a:cxn ang="0">
                  <a:pos x="62" y="13"/>
                </a:cxn>
                <a:cxn ang="0">
                  <a:pos x="68" y="9"/>
                </a:cxn>
                <a:cxn ang="0">
                  <a:pos x="74" y="6"/>
                </a:cxn>
                <a:cxn ang="0">
                  <a:pos x="81" y="4"/>
                </a:cxn>
                <a:cxn ang="0">
                  <a:pos x="91" y="2"/>
                </a:cxn>
                <a:cxn ang="0">
                  <a:pos x="99" y="0"/>
                </a:cxn>
                <a:cxn ang="0">
                  <a:pos x="108" y="0"/>
                </a:cxn>
                <a:cxn ang="0">
                  <a:pos x="127" y="2"/>
                </a:cxn>
                <a:cxn ang="0">
                  <a:pos x="142" y="8"/>
                </a:cxn>
                <a:cxn ang="0">
                  <a:pos x="155" y="15"/>
                </a:cxn>
                <a:cxn ang="0">
                  <a:pos x="165" y="27"/>
                </a:cxn>
                <a:cxn ang="0">
                  <a:pos x="171" y="40"/>
                </a:cxn>
                <a:cxn ang="0">
                  <a:pos x="173" y="53"/>
                </a:cxn>
                <a:cxn ang="0">
                  <a:pos x="171" y="66"/>
                </a:cxn>
                <a:cxn ang="0">
                  <a:pos x="165" y="78"/>
                </a:cxn>
                <a:cxn ang="0">
                  <a:pos x="155" y="87"/>
                </a:cxn>
                <a:cxn ang="0">
                  <a:pos x="171" y="87"/>
                </a:cxn>
                <a:cxn ang="0">
                  <a:pos x="108" y="87"/>
                </a:cxn>
                <a:cxn ang="0">
                  <a:pos x="121" y="87"/>
                </a:cxn>
                <a:cxn ang="0">
                  <a:pos x="133" y="85"/>
                </a:cxn>
                <a:cxn ang="0">
                  <a:pos x="140" y="82"/>
                </a:cxn>
                <a:cxn ang="0">
                  <a:pos x="150" y="74"/>
                </a:cxn>
                <a:cxn ang="0">
                  <a:pos x="154" y="65"/>
                </a:cxn>
                <a:cxn ang="0">
                  <a:pos x="155" y="55"/>
                </a:cxn>
                <a:cxn ang="0">
                  <a:pos x="155" y="46"/>
                </a:cxn>
                <a:cxn ang="0">
                  <a:pos x="152" y="38"/>
                </a:cxn>
                <a:cxn ang="0">
                  <a:pos x="144" y="30"/>
                </a:cxn>
                <a:cxn ang="0">
                  <a:pos x="135" y="25"/>
                </a:cxn>
                <a:cxn ang="0">
                  <a:pos x="123" y="23"/>
                </a:cxn>
                <a:cxn ang="0">
                  <a:pos x="108" y="21"/>
                </a:cxn>
                <a:cxn ang="0">
                  <a:pos x="95" y="23"/>
                </a:cxn>
                <a:cxn ang="0">
                  <a:pos x="81" y="25"/>
                </a:cxn>
                <a:cxn ang="0">
                  <a:pos x="74" y="30"/>
                </a:cxn>
                <a:cxn ang="0">
                  <a:pos x="66" y="38"/>
                </a:cxn>
                <a:cxn ang="0">
                  <a:pos x="62" y="46"/>
                </a:cxn>
                <a:cxn ang="0">
                  <a:pos x="62" y="53"/>
                </a:cxn>
                <a:cxn ang="0">
                  <a:pos x="62" y="63"/>
                </a:cxn>
                <a:cxn ang="0">
                  <a:pos x="66" y="70"/>
                </a:cxn>
                <a:cxn ang="0">
                  <a:pos x="74" y="78"/>
                </a:cxn>
                <a:cxn ang="0">
                  <a:pos x="83" y="84"/>
                </a:cxn>
                <a:cxn ang="0">
                  <a:pos x="95" y="85"/>
                </a:cxn>
                <a:cxn ang="0">
                  <a:pos x="108" y="87"/>
                </a:cxn>
              </a:cxnLst>
              <a:rect l="0" t="0" r="r" b="b"/>
              <a:pathLst>
                <a:path w="173" h="106">
                  <a:moveTo>
                    <a:pt x="171" y="87"/>
                  </a:moveTo>
                  <a:lnTo>
                    <a:pt x="171" y="106"/>
                  </a:lnTo>
                  <a:lnTo>
                    <a:pt x="0" y="106"/>
                  </a:lnTo>
                  <a:lnTo>
                    <a:pt x="0" y="85"/>
                  </a:lnTo>
                  <a:lnTo>
                    <a:pt x="61" y="85"/>
                  </a:lnTo>
                  <a:lnTo>
                    <a:pt x="51" y="76"/>
                  </a:lnTo>
                  <a:lnTo>
                    <a:pt x="47" y="65"/>
                  </a:lnTo>
                  <a:lnTo>
                    <a:pt x="45" y="51"/>
                  </a:lnTo>
                  <a:lnTo>
                    <a:pt x="45" y="44"/>
                  </a:lnTo>
                  <a:lnTo>
                    <a:pt x="47" y="38"/>
                  </a:lnTo>
                  <a:lnTo>
                    <a:pt x="49" y="30"/>
                  </a:lnTo>
                  <a:lnTo>
                    <a:pt x="53" y="25"/>
                  </a:lnTo>
                  <a:lnTo>
                    <a:pt x="57" y="19"/>
                  </a:lnTo>
                  <a:lnTo>
                    <a:pt x="62" y="13"/>
                  </a:lnTo>
                  <a:lnTo>
                    <a:pt x="68" y="9"/>
                  </a:lnTo>
                  <a:lnTo>
                    <a:pt x="74" y="6"/>
                  </a:lnTo>
                  <a:lnTo>
                    <a:pt x="81" y="4"/>
                  </a:lnTo>
                  <a:lnTo>
                    <a:pt x="91" y="2"/>
                  </a:lnTo>
                  <a:lnTo>
                    <a:pt x="99" y="0"/>
                  </a:lnTo>
                  <a:lnTo>
                    <a:pt x="108" y="0"/>
                  </a:lnTo>
                  <a:lnTo>
                    <a:pt x="127" y="2"/>
                  </a:lnTo>
                  <a:lnTo>
                    <a:pt x="142" y="8"/>
                  </a:lnTo>
                  <a:lnTo>
                    <a:pt x="155" y="15"/>
                  </a:lnTo>
                  <a:lnTo>
                    <a:pt x="165" y="27"/>
                  </a:lnTo>
                  <a:lnTo>
                    <a:pt x="171" y="40"/>
                  </a:lnTo>
                  <a:lnTo>
                    <a:pt x="173" y="53"/>
                  </a:lnTo>
                  <a:lnTo>
                    <a:pt x="171" y="66"/>
                  </a:lnTo>
                  <a:lnTo>
                    <a:pt x="165" y="78"/>
                  </a:lnTo>
                  <a:lnTo>
                    <a:pt x="155" y="87"/>
                  </a:lnTo>
                  <a:lnTo>
                    <a:pt x="171" y="87"/>
                  </a:lnTo>
                  <a:close/>
                  <a:moveTo>
                    <a:pt x="108" y="87"/>
                  </a:moveTo>
                  <a:lnTo>
                    <a:pt x="121" y="87"/>
                  </a:lnTo>
                  <a:lnTo>
                    <a:pt x="133" y="85"/>
                  </a:lnTo>
                  <a:lnTo>
                    <a:pt x="140" y="82"/>
                  </a:lnTo>
                  <a:lnTo>
                    <a:pt x="150" y="74"/>
                  </a:lnTo>
                  <a:lnTo>
                    <a:pt x="154" y="65"/>
                  </a:lnTo>
                  <a:lnTo>
                    <a:pt x="155" y="55"/>
                  </a:lnTo>
                  <a:lnTo>
                    <a:pt x="155" y="46"/>
                  </a:lnTo>
                  <a:lnTo>
                    <a:pt x="152" y="38"/>
                  </a:lnTo>
                  <a:lnTo>
                    <a:pt x="144" y="30"/>
                  </a:lnTo>
                  <a:lnTo>
                    <a:pt x="135" y="25"/>
                  </a:lnTo>
                  <a:lnTo>
                    <a:pt x="123" y="23"/>
                  </a:lnTo>
                  <a:lnTo>
                    <a:pt x="108" y="21"/>
                  </a:lnTo>
                  <a:lnTo>
                    <a:pt x="95" y="23"/>
                  </a:lnTo>
                  <a:lnTo>
                    <a:pt x="81" y="25"/>
                  </a:lnTo>
                  <a:lnTo>
                    <a:pt x="74" y="30"/>
                  </a:lnTo>
                  <a:lnTo>
                    <a:pt x="66" y="38"/>
                  </a:lnTo>
                  <a:lnTo>
                    <a:pt x="62" y="46"/>
                  </a:lnTo>
                  <a:lnTo>
                    <a:pt x="62" y="53"/>
                  </a:lnTo>
                  <a:lnTo>
                    <a:pt x="62" y="63"/>
                  </a:lnTo>
                  <a:lnTo>
                    <a:pt x="66" y="70"/>
                  </a:lnTo>
                  <a:lnTo>
                    <a:pt x="74" y="78"/>
                  </a:lnTo>
                  <a:lnTo>
                    <a:pt x="83" y="84"/>
                  </a:lnTo>
                  <a:lnTo>
                    <a:pt x="95" y="85"/>
                  </a:lnTo>
                  <a:lnTo>
                    <a:pt x="108" y="87"/>
                  </a:lnTo>
                  <a:close/>
                </a:path>
              </a:pathLst>
            </a:custGeom>
            <a:solidFill>
              <a:srgbClr val="000000"/>
            </a:solidFill>
            <a:ln w="9525">
              <a:noFill/>
              <a:round/>
              <a:headEnd/>
              <a:tailEnd/>
            </a:ln>
          </p:spPr>
          <p:txBody>
            <a:bodyPr/>
            <a:lstStyle/>
            <a:p>
              <a:endParaRPr lang="fr-FR"/>
            </a:p>
          </p:txBody>
        </p:sp>
        <p:sp>
          <p:nvSpPr>
            <p:cNvPr id="184" name="Freeform 185"/>
            <p:cNvSpPr>
              <a:spLocks noEditPoints="1"/>
            </p:cNvSpPr>
            <p:nvPr/>
          </p:nvSpPr>
          <p:spPr bwMode="auto">
            <a:xfrm>
              <a:off x="1140" y="1962"/>
              <a:ext cx="86" cy="10"/>
            </a:xfrm>
            <a:custGeom>
              <a:avLst/>
              <a:gdLst/>
              <a:ahLst/>
              <a:cxnLst>
                <a:cxn ang="0">
                  <a:pos x="24" y="21"/>
                </a:cxn>
                <a:cxn ang="0">
                  <a:pos x="0" y="21"/>
                </a:cxn>
                <a:cxn ang="0">
                  <a:pos x="0" y="0"/>
                </a:cxn>
                <a:cxn ang="0">
                  <a:pos x="24" y="0"/>
                </a:cxn>
                <a:cxn ang="0">
                  <a:pos x="24" y="21"/>
                </a:cxn>
                <a:cxn ang="0">
                  <a:pos x="171" y="21"/>
                </a:cxn>
                <a:cxn ang="0">
                  <a:pos x="47" y="21"/>
                </a:cxn>
                <a:cxn ang="0">
                  <a:pos x="47" y="0"/>
                </a:cxn>
                <a:cxn ang="0">
                  <a:pos x="171" y="0"/>
                </a:cxn>
                <a:cxn ang="0">
                  <a:pos x="171" y="21"/>
                </a:cxn>
              </a:cxnLst>
              <a:rect l="0" t="0" r="r" b="b"/>
              <a:pathLst>
                <a:path w="171" h="21">
                  <a:moveTo>
                    <a:pt x="24" y="21"/>
                  </a:moveTo>
                  <a:lnTo>
                    <a:pt x="0" y="21"/>
                  </a:lnTo>
                  <a:lnTo>
                    <a:pt x="0" y="0"/>
                  </a:lnTo>
                  <a:lnTo>
                    <a:pt x="24" y="0"/>
                  </a:lnTo>
                  <a:lnTo>
                    <a:pt x="24" y="21"/>
                  </a:lnTo>
                  <a:close/>
                  <a:moveTo>
                    <a:pt x="171" y="21"/>
                  </a:moveTo>
                  <a:lnTo>
                    <a:pt x="47" y="21"/>
                  </a:lnTo>
                  <a:lnTo>
                    <a:pt x="47" y="0"/>
                  </a:lnTo>
                  <a:lnTo>
                    <a:pt x="171" y="0"/>
                  </a:lnTo>
                  <a:lnTo>
                    <a:pt x="171" y="21"/>
                  </a:lnTo>
                  <a:close/>
                </a:path>
              </a:pathLst>
            </a:custGeom>
            <a:solidFill>
              <a:srgbClr val="000000"/>
            </a:solidFill>
            <a:ln w="9525">
              <a:noFill/>
              <a:round/>
              <a:headEnd/>
              <a:tailEnd/>
            </a:ln>
          </p:spPr>
          <p:txBody>
            <a:bodyPr/>
            <a:lstStyle/>
            <a:p>
              <a:endParaRPr lang="fr-FR"/>
            </a:p>
          </p:txBody>
        </p:sp>
        <p:sp>
          <p:nvSpPr>
            <p:cNvPr id="185" name="Rectangle 186"/>
            <p:cNvSpPr>
              <a:spLocks noChangeArrowheads="1"/>
            </p:cNvSpPr>
            <p:nvPr/>
          </p:nvSpPr>
          <p:spPr bwMode="auto">
            <a:xfrm>
              <a:off x="1140" y="1936"/>
              <a:ext cx="86" cy="11"/>
            </a:xfrm>
            <a:prstGeom prst="rect">
              <a:avLst/>
            </a:prstGeom>
            <a:solidFill>
              <a:srgbClr val="000000"/>
            </a:solidFill>
            <a:ln w="9525">
              <a:noFill/>
              <a:miter lim="800000"/>
              <a:headEnd/>
              <a:tailEnd/>
            </a:ln>
          </p:spPr>
          <p:txBody>
            <a:bodyPr/>
            <a:lstStyle/>
            <a:p>
              <a:endParaRPr lang="fr-FR"/>
            </a:p>
          </p:txBody>
        </p:sp>
        <p:sp>
          <p:nvSpPr>
            <p:cNvPr id="186" name="Freeform 187"/>
            <p:cNvSpPr>
              <a:spLocks noEditPoints="1"/>
            </p:cNvSpPr>
            <p:nvPr/>
          </p:nvSpPr>
          <p:spPr bwMode="auto">
            <a:xfrm>
              <a:off x="1140" y="1909"/>
              <a:ext cx="86" cy="11"/>
            </a:xfrm>
            <a:custGeom>
              <a:avLst/>
              <a:gdLst/>
              <a:ahLst/>
              <a:cxnLst>
                <a:cxn ang="0">
                  <a:pos x="24" y="21"/>
                </a:cxn>
                <a:cxn ang="0">
                  <a:pos x="0" y="21"/>
                </a:cxn>
                <a:cxn ang="0">
                  <a:pos x="0" y="0"/>
                </a:cxn>
                <a:cxn ang="0">
                  <a:pos x="24" y="0"/>
                </a:cxn>
                <a:cxn ang="0">
                  <a:pos x="24" y="21"/>
                </a:cxn>
                <a:cxn ang="0">
                  <a:pos x="171" y="21"/>
                </a:cxn>
                <a:cxn ang="0">
                  <a:pos x="47" y="21"/>
                </a:cxn>
                <a:cxn ang="0">
                  <a:pos x="47" y="0"/>
                </a:cxn>
                <a:cxn ang="0">
                  <a:pos x="171" y="0"/>
                </a:cxn>
                <a:cxn ang="0">
                  <a:pos x="171" y="21"/>
                </a:cxn>
              </a:cxnLst>
              <a:rect l="0" t="0" r="r" b="b"/>
              <a:pathLst>
                <a:path w="171" h="21">
                  <a:moveTo>
                    <a:pt x="24" y="21"/>
                  </a:moveTo>
                  <a:lnTo>
                    <a:pt x="0" y="21"/>
                  </a:lnTo>
                  <a:lnTo>
                    <a:pt x="0" y="0"/>
                  </a:lnTo>
                  <a:lnTo>
                    <a:pt x="24" y="0"/>
                  </a:lnTo>
                  <a:lnTo>
                    <a:pt x="24" y="21"/>
                  </a:lnTo>
                  <a:close/>
                  <a:moveTo>
                    <a:pt x="171" y="21"/>
                  </a:moveTo>
                  <a:lnTo>
                    <a:pt x="47" y="21"/>
                  </a:lnTo>
                  <a:lnTo>
                    <a:pt x="47" y="0"/>
                  </a:lnTo>
                  <a:lnTo>
                    <a:pt x="171" y="0"/>
                  </a:lnTo>
                  <a:lnTo>
                    <a:pt x="171" y="21"/>
                  </a:lnTo>
                  <a:close/>
                </a:path>
              </a:pathLst>
            </a:custGeom>
            <a:solidFill>
              <a:srgbClr val="000000"/>
            </a:solidFill>
            <a:ln w="9525">
              <a:noFill/>
              <a:round/>
              <a:headEnd/>
              <a:tailEnd/>
            </a:ln>
          </p:spPr>
          <p:txBody>
            <a:bodyPr/>
            <a:lstStyle/>
            <a:p>
              <a:endParaRPr lang="fr-FR"/>
            </a:p>
          </p:txBody>
        </p:sp>
        <p:sp>
          <p:nvSpPr>
            <p:cNvPr id="187" name="Freeform 188"/>
            <p:cNvSpPr>
              <a:spLocks/>
            </p:cNvSpPr>
            <p:nvPr/>
          </p:nvSpPr>
          <p:spPr bwMode="auto">
            <a:xfrm>
              <a:off x="1142" y="1875"/>
              <a:ext cx="85" cy="30"/>
            </a:xfrm>
            <a:custGeom>
              <a:avLst/>
              <a:gdLst/>
              <a:ahLst/>
              <a:cxnLst>
                <a:cxn ang="0">
                  <a:pos x="148" y="2"/>
                </a:cxn>
                <a:cxn ang="0">
                  <a:pos x="167" y="0"/>
                </a:cxn>
                <a:cxn ang="0">
                  <a:pos x="167" y="5"/>
                </a:cxn>
                <a:cxn ang="0">
                  <a:pos x="169" y="9"/>
                </a:cxn>
                <a:cxn ang="0">
                  <a:pos x="169" y="15"/>
                </a:cxn>
                <a:cxn ang="0">
                  <a:pos x="169" y="22"/>
                </a:cxn>
                <a:cxn ang="0">
                  <a:pos x="167" y="28"/>
                </a:cxn>
                <a:cxn ang="0">
                  <a:pos x="165" y="32"/>
                </a:cxn>
                <a:cxn ang="0">
                  <a:pos x="161" y="36"/>
                </a:cxn>
                <a:cxn ang="0">
                  <a:pos x="159" y="40"/>
                </a:cxn>
                <a:cxn ang="0">
                  <a:pos x="155" y="41"/>
                </a:cxn>
                <a:cxn ang="0">
                  <a:pos x="150" y="43"/>
                </a:cxn>
                <a:cxn ang="0">
                  <a:pos x="142" y="43"/>
                </a:cxn>
                <a:cxn ang="0">
                  <a:pos x="131" y="43"/>
                </a:cxn>
                <a:cxn ang="0">
                  <a:pos x="60" y="43"/>
                </a:cxn>
                <a:cxn ang="0">
                  <a:pos x="60" y="59"/>
                </a:cxn>
                <a:cxn ang="0">
                  <a:pos x="43" y="59"/>
                </a:cxn>
                <a:cxn ang="0">
                  <a:pos x="43" y="43"/>
                </a:cxn>
                <a:cxn ang="0">
                  <a:pos x="13" y="43"/>
                </a:cxn>
                <a:cxn ang="0">
                  <a:pos x="0" y="22"/>
                </a:cxn>
                <a:cxn ang="0">
                  <a:pos x="43" y="22"/>
                </a:cxn>
                <a:cxn ang="0">
                  <a:pos x="43" y="2"/>
                </a:cxn>
                <a:cxn ang="0">
                  <a:pos x="60" y="2"/>
                </a:cxn>
                <a:cxn ang="0">
                  <a:pos x="60" y="22"/>
                </a:cxn>
                <a:cxn ang="0">
                  <a:pos x="132" y="22"/>
                </a:cxn>
                <a:cxn ang="0">
                  <a:pos x="136" y="22"/>
                </a:cxn>
                <a:cxn ang="0">
                  <a:pos x="140" y="22"/>
                </a:cxn>
                <a:cxn ang="0">
                  <a:pos x="144" y="22"/>
                </a:cxn>
                <a:cxn ang="0">
                  <a:pos x="144" y="21"/>
                </a:cxn>
                <a:cxn ang="0">
                  <a:pos x="146" y="21"/>
                </a:cxn>
                <a:cxn ang="0">
                  <a:pos x="148" y="19"/>
                </a:cxn>
                <a:cxn ang="0">
                  <a:pos x="148" y="17"/>
                </a:cxn>
                <a:cxn ang="0">
                  <a:pos x="148" y="15"/>
                </a:cxn>
                <a:cxn ang="0">
                  <a:pos x="150" y="11"/>
                </a:cxn>
                <a:cxn ang="0">
                  <a:pos x="148" y="9"/>
                </a:cxn>
                <a:cxn ang="0">
                  <a:pos x="148" y="5"/>
                </a:cxn>
                <a:cxn ang="0">
                  <a:pos x="148" y="2"/>
                </a:cxn>
              </a:cxnLst>
              <a:rect l="0" t="0" r="r" b="b"/>
              <a:pathLst>
                <a:path w="169" h="59">
                  <a:moveTo>
                    <a:pt x="148" y="2"/>
                  </a:moveTo>
                  <a:lnTo>
                    <a:pt x="167" y="0"/>
                  </a:lnTo>
                  <a:lnTo>
                    <a:pt x="167" y="5"/>
                  </a:lnTo>
                  <a:lnTo>
                    <a:pt x="169" y="9"/>
                  </a:lnTo>
                  <a:lnTo>
                    <a:pt x="169" y="15"/>
                  </a:lnTo>
                  <a:lnTo>
                    <a:pt x="169" y="22"/>
                  </a:lnTo>
                  <a:lnTo>
                    <a:pt x="167" y="28"/>
                  </a:lnTo>
                  <a:lnTo>
                    <a:pt x="165" y="32"/>
                  </a:lnTo>
                  <a:lnTo>
                    <a:pt x="161" y="36"/>
                  </a:lnTo>
                  <a:lnTo>
                    <a:pt x="159" y="40"/>
                  </a:lnTo>
                  <a:lnTo>
                    <a:pt x="155" y="41"/>
                  </a:lnTo>
                  <a:lnTo>
                    <a:pt x="150" y="43"/>
                  </a:lnTo>
                  <a:lnTo>
                    <a:pt x="142" y="43"/>
                  </a:lnTo>
                  <a:lnTo>
                    <a:pt x="131" y="43"/>
                  </a:lnTo>
                  <a:lnTo>
                    <a:pt x="60" y="43"/>
                  </a:lnTo>
                  <a:lnTo>
                    <a:pt x="60" y="59"/>
                  </a:lnTo>
                  <a:lnTo>
                    <a:pt x="43" y="59"/>
                  </a:lnTo>
                  <a:lnTo>
                    <a:pt x="43" y="43"/>
                  </a:lnTo>
                  <a:lnTo>
                    <a:pt x="13" y="43"/>
                  </a:lnTo>
                  <a:lnTo>
                    <a:pt x="0" y="22"/>
                  </a:lnTo>
                  <a:lnTo>
                    <a:pt x="43" y="22"/>
                  </a:lnTo>
                  <a:lnTo>
                    <a:pt x="43" y="2"/>
                  </a:lnTo>
                  <a:lnTo>
                    <a:pt x="60" y="2"/>
                  </a:lnTo>
                  <a:lnTo>
                    <a:pt x="60" y="22"/>
                  </a:lnTo>
                  <a:lnTo>
                    <a:pt x="132" y="22"/>
                  </a:lnTo>
                  <a:lnTo>
                    <a:pt x="136" y="22"/>
                  </a:lnTo>
                  <a:lnTo>
                    <a:pt x="140" y="22"/>
                  </a:lnTo>
                  <a:lnTo>
                    <a:pt x="144" y="22"/>
                  </a:lnTo>
                  <a:lnTo>
                    <a:pt x="144" y="21"/>
                  </a:lnTo>
                  <a:lnTo>
                    <a:pt x="146" y="21"/>
                  </a:lnTo>
                  <a:lnTo>
                    <a:pt x="148" y="19"/>
                  </a:lnTo>
                  <a:lnTo>
                    <a:pt x="148" y="17"/>
                  </a:lnTo>
                  <a:lnTo>
                    <a:pt x="148" y="15"/>
                  </a:lnTo>
                  <a:lnTo>
                    <a:pt x="150" y="11"/>
                  </a:lnTo>
                  <a:lnTo>
                    <a:pt x="148" y="9"/>
                  </a:lnTo>
                  <a:lnTo>
                    <a:pt x="148" y="5"/>
                  </a:lnTo>
                  <a:lnTo>
                    <a:pt x="148" y="2"/>
                  </a:lnTo>
                  <a:close/>
                </a:path>
              </a:pathLst>
            </a:custGeom>
            <a:solidFill>
              <a:srgbClr val="000000"/>
            </a:solidFill>
            <a:ln w="9525">
              <a:noFill/>
              <a:round/>
              <a:headEnd/>
              <a:tailEnd/>
            </a:ln>
          </p:spPr>
          <p:txBody>
            <a:bodyPr/>
            <a:lstStyle/>
            <a:p>
              <a:endParaRPr lang="fr-FR"/>
            </a:p>
          </p:txBody>
        </p:sp>
        <p:sp>
          <p:nvSpPr>
            <p:cNvPr id="188" name="Freeform 189"/>
            <p:cNvSpPr>
              <a:spLocks/>
            </p:cNvSpPr>
            <p:nvPr/>
          </p:nvSpPr>
          <p:spPr bwMode="auto">
            <a:xfrm>
              <a:off x="1164" y="1815"/>
              <a:ext cx="87" cy="57"/>
            </a:xfrm>
            <a:custGeom>
              <a:avLst/>
              <a:gdLst/>
              <a:ahLst/>
              <a:cxnLst>
                <a:cxn ang="0">
                  <a:pos x="171" y="103"/>
                </a:cxn>
                <a:cxn ang="0">
                  <a:pos x="152" y="104"/>
                </a:cxn>
                <a:cxn ang="0">
                  <a:pos x="152" y="101"/>
                </a:cxn>
                <a:cxn ang="0">
                  <a:pos x="152" y="97"/>
                </a:cxn>
                <a:cxn ang="0">
                  <a:pos x="154" y="93"/>
                </a:cxn>
                <a:cxn ang="0">
                  <a:pos x="152" y="89"/>
                </a:cxn>
                <a:cxn ang="0">
                  <a:pos x="152" y="85"/>
                </a:cxn>
                <a:cxn ang="0">
                  <a:pos x="150" y="82"/>
                </a:cxn>
                <a:cxn ang="0">
                  <a:pos x="148" y="80"/>
                </a:cxn>
                <a:cxn ang="0">
                  <a:pos x="146" y="78"/>
                </a:cxn>
                <a:cxn ang="0">
                  <a:pos x="145" y="76"/>
                </a:cxn>
                <a:cxn ang="0">
                  <a:pos x="141" y="74"/>
                </a:cxn>
                <a:cxn ang="0">
                  <a:pos x="137" y="72"/>
                </a:cxn>
                <a:cxn ang="0">
                  <a:pos x="129" y="68"/>
                </a:cxn>
                <a:cxn ang="0">
                  <a:pos x="127" y="68"/>
                </a:cxn>
                <a:cxn ang="0">
                  <a:pos x="126" y="68"/>
                </a:cxn>
                <a:cxn ang="0">
                  <a:pos x="124" y="66"/>
                </a:cxn>
                <a:cxn ang="0">
                  <a:pos x="0" y="114"/>
                </a:cxn>
                <a:cxn ang="0">
                  <a:pos x="0" y="91"/>
                </a:cxn>
                <a:cxn ang="0">
                  <a:pos x="72" y="66"/>
                </a:cxn>
                <a:cxn ang="0">
                  <a:pos x="80" y="63"/>
                </a:cxn>
                <a:cxn ang="0">
                  <a:pos x="89" y="59"/>
                </a:cxn>
                <a:cxn ang="0">
                  <a:pos x="101" y="57"/>
                </a:cxn>
                <a:cxn ang="0">
                  <a:pos x="91" y="53"/>
                </a:cxn>
                <a:cxn ang="0">
                  <a:pos x="82" y="51"/>
                </a:cxn>
                <a:cxn ang="0">
                  <a:pos x="72" y="47"/>
                </a:cxn>
                <a:cxn ang="0">
                  <a:pos x="0" y="21"/>
                </a:cxn>
                <a:cxn ang="0">
                  <a:pos x="0" y="0"/>
                </a:cxn>
                <a:cxn ang="0">
                  <a:pos x="126" y="47"/>
                </a:cxn>
                <a:cxn ang="0">
                  <a:pos x="137" y="53"/>
                </a:cxn>
                <a:cxn ang="0">
                  <a:pos x="146" y="57"/>
                </a:cxn>
                <a:cxn ang="0">
                  <a:pos x="154" y="59"/>
                </a:cxn>
                <a:cxn ang="0">
                  <a:pos x="160" y="63"/>
                </a:cxn>
                <a:cxn ang="0">
                  <a:pos x="165" y="68"/>
                </a:cxn>
                <a:cxn ang="0">
                  <a:pos x="169" y="72"/>
                </a:cxn>
                <a:cxn ang="0">
                  <a:pos x="171" y="78"/>
                </a:cxn>
                <a:cxn ang="0">
                  <a:pos x="173" y="84"/>
                </a:cxn>
                <a:cxn ang="0">
                  <a:pos x="173" y="89"/>
                </a:cxn>
                <a:cxn ang="0">
                  <a:pos x="173" y="93"/>
                </a:cxn>
                <a:cxn ang="0">
                  <a:pos x="173" y="99"/>
                </a:cxn>
                <a:cxn ang="0">
                  <a:pos x="171" y="103"/>
                </a:cxn>
              </a:cxnLst>
              <a:rect l="0" t="0" r="r" b="b"/>
              <a:pathLst>
                <a:path w="173" h="114">
                  <a:moveTo>
                    <a:pt x="171" y="103"/>
                  </a:moveTo>
                  <a:lnTo>
                    <a:pt x="152" y="104"/>
                  </a:lnTo>
                  <a:lnTo>
                    <a:pt x="152" y="101"/>
                  </a:lnTo>
                  <a:lnTo>
                    <a:pt x="152" y="97"/>
                  </a:lnTo>
                  <a:lnTo>
                    <a:pt x="154" y="93"/>
                  </a:lnTo>
                  <a:lnTo>
                    <a:pt x="152" y="89"/>
                  </a:lnTo>
                  <a:lnTo>
                    <a:pt x="152" y="85"/>
                  </a:lnTo>
                  <a:lnTo>
                    <a:pt x="150" y="82"/>
                  </a:lnTo>
                  <a:lnTo>
                    <a:pt x="148" y="80"/>
                  </a:lnTo>
                  <a:lnTo>
                    <a:pt x="146" y="78"/>
                  </a:lnTo>
                  <a:lnTo>
                    <a:pt x="145" y="76"/>
                  </a:lnTo>
                  <a:lnTo>
                    <a:pt x="141" y="74"/>
                  </a:lnTo>
                  <a:lnTo>
                    <a:pt x="137" y="72"/>
                  </a:lnTo>
                  <a:lnTo>
                    <a:pt x="129" y="68"/>
                  </a:lnTo>
                  <a:lnTo>
                    <a:pt x="127" y="68"/>
                  </a:lnTo>
                  <a:lnTo>
                    <a:pt x="126" y="68"/>
                  </a:lnTo>
                  <a:lnTo>
                    <a:pt x="124" y="66"/>
                  </a:lnTo>
                  <a:lnTo>
                    <a:pt x="0" y="114"/>
                  </a:lnTo>
                  <a:lnTo>
                    <a:pt x="0" y="91"/>
                  </a:lnTo>
                  <a:lnTo>
                    <a:pt x="72" y="66"/>
                  </a:lnTo>
                  <a:lnTo>
                    <a:pt x="80" y="63"/>
                  </a:lnTo>
                  <a:lnTo>
                    <a:pt x="89" y="59"/>
                  </a:lnTo>
                  <a:lnTo>
                    <a:pt x="101" y="57"/>
                  </a:lnTo>
                  <a:lnTo>
                    <a:pt x="91" y="53"/>
                  </a:lnTo>
                  <a:lnTo>
                    <a:pt x="82" y="51"/>
                  </a:lnTo>
                  <a:lnTo>
                    <a:pt x="72" y="47"/>
                  </a:lnTo>
                  <a:lnTo>
                    <a:pt x="0" y="21"/>
                  </a:lnTo>
                  <a:lnTo>
                    <a:pt x="0" y="0"/>
                  </a:lnTo>
                  <a:lnTo>
                    <a:pt x="126" y="47"/>
                  </a:lnTo>
                  <a:lnTo>
                    <a:pt x="137" y="53"/>
                  </a:lnTo>
                  <a:lnTo>
                    <a:pt x="146" y="57"/>
                  </a:lnTo>
                  <a:lnTo>
                    <a:pt x="154" y="59"/>
                  </a:lnTo>
                  <a:lnTo>
                    <a:pt x="160" y="63"/>
                  </a:lnTo>
                  <a:lnTo>
                    <a:pt x="165" y="68"/>
                  </a:lnTo>
                  <a:lnTo>
                    <a:pt x="169" y="72"/>
                  </a:lnTo>
                  <a:lnTo>
                    <a:pt x="171" y="78"/>
                  </a:lnTo>
                  <a:lnTo>
                    <a:pt x="173" y="84"/>
                  </a:lnTo>
                  <a:lnTo>
                    <a:pt x="173" y="89"/>
                  </a:lnTo>
                  <a:lnTo>
                    <a:pt x="173" y="93"/>
                  </a:lnTo>
                  <a:lnTo>
                    <a:pt x="173" y="99"/>
                  </a:lnTo>
                  <a:lnTo>
                    <a:pt x="171" y="103"/>
                  </a:lnTo>
                  <a:close/>
                </a:path>
              </a:pathLst>
            </a:custGeom>
            <a:solidFill>
              <a:srgbClr val="000000"/>
            </a:solidFill>
            <a:ln w="9525">
              <a:noFill/>
              <a:round/>
              <a:headEnd/>
              <a:tailEnd/>
            </a:ln>
          </p:spPr>
          <p:txBody>
            <a:bodyPr/>
            <a:lstStyle/>
            <a:p>
              <a:endParaRPr lang="fr-FR"/>
            </a:p>
          </p:txBody>
        </p:sp>
        <p:sp>
          <p:nvSpPr>
            <p:cNvPr id="189" name="Line 190"/>
            <p:cNvSpPr>
              <a:spLocks noChangeShapeType="1"/>
            </p:cNvSpPr>
            <p:nvPr/>
          </p:nvSpPr>
          <p:spPr bwMode="auto">
            <a:xfrm>
              <a:off x="1569" y="3114"/>
              <a:ext cx="3207" cy="1"/>
            </a:xfrm>
            <a:prstGeom prst="line">
              <a:avLst/>
            </a:prstGeom>
            <a:noFill/>
            <a:ln w="0">
              <a:solidFill>
                <a:srgbClr val="000000"/>
              </a:solidFill>
              <a:round/>
              <a:headEnd/>
              <a:tailEnd/>
            </a:ln>
          </p:spPr>
          <p:txBody>
            <a:bodyPr/>
            <a:lstStyle/>
            <a:p>
              <a:endParaRPr lang="fr-FR"/>
            </a:p>
          </p:txBody>
        </p:sp>
        <p:sp>
          <p:nvSpPr>
            <p:cNvPr id="190" name="Line 191"/>
            <p:cNvSpPr>
              <a:spLocks noChangeShapeType="1"/>
            </p:cNvSpPr>
            <p:nvPr/>
          </p:nvSpPr>
          <p:spPr bwMode="auto">
            <a:xfrm flipV="1">
              <a:off x="1569" y="3074"/>
              <a:ext cx="1" cy="79"/>
            </a:xfrm>
            <a:prstGeom prst="line">
              <a:avLst/>
            </a:prstGeom>
            <a:noFill/>
            <a:ln w="0">
              <a:solidFill>
                <a:srgbClr val="000000"/>
              </a:solidFill>
              <a:round/>
              <a:headEnd/>
              <a:tailEnd/>
            </a:ln>
          </p:spPr>
          <p:txBody>
            <a:bodyPr/>
            <a:lstStyle/>
            <a:p>
              <a:endParaRPr lang="fr-FR"/>
            </a:p>
          </p:txBody>
        </p:sp>
        <p:sp>
          <p:nvSpPr>
            <p:cNvPr id="191" name="Rectangle 192"/>
            <p:cNvSpPr>
              <a:spLocks noChangeArrowheads="1"/>
            </p:cNvSpPr>
            <p:nvPr/>
          </p:nvSpPr>
          <p:spPr bwMode="auto">
            <a:xfrm>
              <a:off x="1513" y="3223"/>
              <a:ext cx="58" cy="125"/>
            </a:xfrm>
            <a:prstGeom prst="rect">
              <a:avLst/>
            </a:prstGeom>
            <a:noFill/>
            <a:ln w="9525">
              <a:noFill/>
              <a:miter lim="800000"/>
              <a:headEnd/>
              <a:tailEnd/>
            </a:ln>
          </p:spPr>
          <p:txBody>
            <a:bodyPr wrap="none" lIns="0" tIns="0" rIns="0" bIns="0">
              <a:spAutoFit/>
            </a:bodyPr>
            <a:lstStyle/>
            <a:p>
              <a:r>
                <a:rPr lang="en-US" sz="1300" b="0">
                  <a:solidFill>
                    <a:srgbClr val="000000"/>
                  </a:solidFill>
                  <a:latin typeface="MS Sans Serif" charset="0"/>
                </a:rPr>
                <a:t>0</a:t>
              </a:r>
              <a:endParaRPr lang="en-US" sz="2400" b="0">
                <a:latin typeface="Times New Roman" pitchFamily="18" charset="0"/>
              </a:endParaRPr>
            </a:p>
          </p:txBody>
        </p:sp>
        <p:sp>
          <p:nvSpPr>
            <p:cNvPr id="192" name="Line 193"/>
            <p:cNvSpPr>
              <a:spLocks noChangeShapeType="1"/>
            </p:cNvSpPr>
            <p:nvPr/>
          </p:nvSpPr>
          <p:spPr bwMode="auto">
            <a:xfrm flipV="1">
              <a:off x="2103" y="3074"/>
              <a:ext cx="1" cy="79"/>
            </a:xfrm>
            <a:prstGeom prst="line">
              <a:avLst/>
            </a:prstGeom>
            <a:noFill/>
            <a:ln w="0">
              <a:solidFill>
                <a:srgbClr val="000000"/>
              </a:solidFill>
              <a:round/>
              <a:headEnd/>
              <a:tailEnd/>
            </a:ln>
          </p:spPr>
          <p:txBody>
            <a:bodyPr/>
            <a:lstStyle/>
            <a:p>
              <a:endParaRPr lang="fr-FR"/>
            </a:p>
          </p:txBody>
        </p:sp>
        <p:sp>
          <p:nvSpPr>
            <p:cNvPr id="193" name="Rectangle 194"/>
            <p:cNvSpPr>
              <a:spLocks noChangeArrowheads="1"/>
            </p:cNvSpPr>
            <p:nvPr/>
          </p:nvSpPr>
          <p:spPr bwMode="auto">
            <a:xfrm>
              <a:off x="2046" y="3223"/>
              <a:ext cx="58" cy="125"/>
            </a:xfrm>
            <a:prstGeom prst="rect">
              <a:avLst/>
            </a:prstGeom>
            <a:noFill/>
            <a:ln w="9525">
              <a:noFill/>
              <a:miter lim="800000"/>
              <a:headEnd/>
              <a:tailEnd/>
            </a:ln>
          </p:spPr>
          <p:txBody>
            <a:bodyPr wrap="none" lIns="0" tIns="0" rIns="0" bIns="0">
              <a:spAutoFit/>
            </a:bodyPr>
            <a:lstStyle/>
            <a:p>
              <a:r>
                <a:rPr lang="en-US" sz="1300" b="0">
                  <a:solidFill>
                    <a:srgbClr val="000000"/>
                  </a:solidFill>
                  <a:latin typeface="MS Sans Serif" charset="0"/>
                </a:rPr>
                <a:t>5</a:t>
              </a:r>
              <a:endParaRPr lang="en-US" sz="2400" b="0">
                <a:latin typeface="Times New Roman" pitchFamily="18" charset="0"/>
              </a:endParaRPr>
            </a:p>
          </p:txBody>
        </p:sp>
        <p:sp>
          <p:nvSpPr>
            <p:cNvPr id="194" name="Line 195"/>
            <p:cNvSpPr>
              <a:spLocks noChangeShapeType="1"/>
            </p:cNvSpPr>
            <p:nvPr/>
          </p:nvSpPr>
          <p:spPr bwMode="auto">
            <a:xfrm flipV="1">
              <a:off x="2638" y="3074"/>
              <a:ext cx="1" cy="79"/>
            </a:xfrm>
            <a:prstGeom prst="line">
              <a:avLst/>
            </a:prstGeom>
            <a:noFill/>
            <a:ln w="0">
              <a:solidFill>
                <a:srgbClr val="000000"/>
              </a:solidFill>
              <a:round/>
              <a:headEnd/>
              <a:tailEnd/>
            </a:ln>
          </p:spPr>
          <p:txBody>
            <a:bodyPr/>
            <a:lstStyle/>
            <a:p>
              <a:endParaRPr lang="fr-FR"/>
            </a:p>
          </p:txBody>
        </p:sp>
        <p:sp>
          <p:nvSpPr>
            <p:cNvPr id="195" name="Rectangle 196"/>
            <p:cNvSpPr>
              <a:spLocks noChangeArrowheads="1"/>
            </p:cNvSpPr>
            <p:nvPr/>
          </p:nvSpPr>
          <p:spPr bwMode="auto">
            <a:xfrm>
              <a:off x="2550" y="3223"/>
              <a:ext cx="116" cy="125"/>
            </a:xfrm>
            <a:prstGeom prst="rect">
              <a:avLst/>
            </a:prstGeom>
            <a:noFill/>
            <a:ln w="9525">
              <a:noFill/>
              <a:miter lim="800000"/>
              <a:headEnd/>
              <a:tailEnd/>
            </a:ln>
          </p:spPr>
          <p:txBody>
            <a:bodyPr wrap="none" lIns="0" tIns="0" rIns="0" bIns="0">
              <a:spAutoFit/>
            </a:bodyPr>
            <a:lstStyle/>
            <a:p>
              <a:r>
                <a:rPr lang="en-US" sz="1300" b="0">
                  <a:solidFill>
                    <a:srgbClr val="000000"/>
                  </a:solidFill>
                  <a:latin typeface="MS Sans Serif" charset="0"/>
                </a:rPr>
                <a:t>10</a:t>
              </a:r>
              <a:endParaRPr lang="en-US" sz="2400" b="0">
                <a:latin typeface="Times New Roman" pitchFamily="18" charset="0"/>
              </a:endParaRPr>
            </a:p>
          </p:txBody>
        </p:sp>
        <p:sp>
          <p:nvSpPr>
            <p:cNvPr id="196" name="Line 197"/>
            <p:cNvSpPr>
              <a:spLocks noChangeShapeType="1"/>
            </p:cNvSpPr>
            <p:nvPr/>
          </p:nvSpPr>
          <p:spPr bwMode="auto">
            <a:xfrm flipV="1">
              <a:off x="3172" y="3074"/>
              <a:ext cx="1" cy="79"/>
            </a:xfrm>
            <a:prstGeom prst="line">
              <a:avLst/>
            </a:prstGeom>
            <a:noFill/>
            <a:ln w="0">
              <a:solidFill>
                <a:srgbClr val="000000"/>
              </a:solidFill>
              <a:round/>
              <a:headEnd/>
              <a:tailEnd/>
            </a:ln>
          </p:spPr>
          <p:txBody>
            <a:bodyPr/>
            <a:lstStyle/>
            <a:p>
              <a:endParaRPr lang="fr-FR"/>
            </a:p>
          </p:txBody>
        </p:sp>
        <p:sp>
          <p:nvSpPr>
            <p:cNvPr id="197" name="Rectangle 198"/>
            <p:cNvSpPr>
              <a:spLocks noChangeArrowheads="1"/>
            </p:cNvSpPr>
            <p:nvPr/>
          </p:nvSpPr>
          <p:spPr bwMode="auto">
            <a:xfrm>
              <a:off x="3085" y="3223"/>
              <a:ext cx="116" cy="125"/>
            </a:xfrm>
            <a:prstGeom prst="rect">
              <a:avLst/>
            </a:prstGeom>
            <a:noFill/>
            <a:ln w="9525">
              <a:noFill/>
              <a:miter lim="800000"/>
              <a:headEnd/>
              <a:tailEnd/>
            </a:ln>
          </p:spPr>
          <p:txBody>
            <a:bodyPr wrap="none" lIns="0" tIns="0" rIns="0" bIns="0">
              <a:spAutoFit/>
            </a:bodyPr>
            <a:lstStyle/>
            <a:p>
              <a:r>
                <a:rPr lang="en-US" sz="1300" b="0">
                  <a:solidFill>
                    <a:srgbClr val="000000"/>
                  </a:solidFill>
                  <a:latin typeface="MS Sans Serif" charset="0"/>
                </a:rPr>
                <a:t>15</a:t>
              </a:r>
              <a:endParaRPr lang="en-US" sz="2400" b="0">
                <a:latin typeface="Times New Roman" pitchFamily="18" charset="0"/>
              </a:endParaRPr>
            </a:p>
          </p:txBody>
        </p:sp>
        <p:sp>
          <p:nvSpPr>
            <p:cNvPr id="198" name="Line 199"/>
            <p:cNvSpPr>
              <a:spLocks noChangeShapeType="1"/>
            </p:cNvSpPr>
            <p:nvPr/>
          </p:nvSpPr>
          <p:spPr bwMode="auto">
            <a:xfrm flipV="1">
              <a:off x="3706" y="3074"/>
              <a:ext cx="1" cy="79"/>
            </a:xfrm>
            <a:prstGeom prst="line">
              <a:avLst/>
            </a:prstGeom>
            <a:noFill/>
            <a:ln w="0">
              <a:solidFill>
                <a:srgbClr val="000000"/>
              </a:solidFill>
              <a:round/>
              <a:headEnd/>
              <a:tailEnd/>
            </a:ln>
          </p:spPr>
          <p:txBody>
            <a:bodyPr/>
            <a:lstStyle/>
            <a:p>
              <a:endParaRPr lang="fr-FR"/>
            </a:p>
          </p:txBody>
        </p:sp>
        <p:sp>
          <p:nvSpPr>
            <p:cNvPr id="199" name="Rectangle 200"/>
            <p:cNvSpPr>
              <a:spLocks noChangeArrowheads="1"/>
            </p:cNvSpPr>
            <p:nvPr/>
          </p:nvSpPr>
          <p:spPr bwMode="auto">
            <a:xfrm>
              <a:off x="3619" y="3223"/>
              <a:ext cx="116" cy="125"/>
            </a:xfrm>
            <a:prstGeom prst="rect">
              <a:avLst/>
            </a:prstGeom>
            <a:noFill/>
            <a:ln w="9525">
              <a:noFill/>
              <a:miter lim="800000"/>
              <a:headEnd/>
              <a:tailEnd/>
            </a:ln>
          </p:spPr>
          <p:txBody>
            <a:bodyPr wrap="none" lIns="0" tIns="0" rIns="0" bIns="0">
              <a:spAutoFit/>
            </a:bodyPr>
            <a:lstStyle/>
            <a:p>
              <a:r>
                <a:rPr lang="en-US" sz="1300" b="0">
                  <a:solidFill>
                    <a:srgbClr val="000000"/>
                  </a:solidFill>
                  <a:latin typeface="MS Sans Serif" charset="0"/>
                </a:rPr>
                <a:t>20</a:t>
              </a:r>
              <a:endParaRPr lang="en-US" sz="2400" b="0">
                <a:latin typeface="Times New Roman" pitchFamily="18" charset="0"/>
              </a:endParaRPr>
            </a:p>
          </p:txBody>
        </p:sp>
        <p:sp>
          <p:nvSpPr>
            <p:cNvPr id="200" name="Line 201"/>
            <p:cNvSpPr>
              <a:spLocks noChangeShapeType="1"/>
            </p:cNvSpPr>
            <p:nvPr/>
          </p:nvSpPr>
          <p:spPr bwMode="auto">
            <a:xfrm flipV="1">
              <a:off x="4241" y="3074"/>
              <a:ext cx="1" cy="79"/>
            </a:xfrm>
            <a:prstGeom prst="line">
              <a:avLst/>
            </a:prstGeom>
            <a:noFill/>
            <a:ln w="0">
              <a:solidFill>
                <a:srgbClr val="000000"/>
              </a:solidFill>
              <a:round/>
              <a:headEnd/>
              <a:tailEnd/>
            </a:ln>
          </p:spPr>
          <p:txBody>
            <a:bodyPr/>
            <a:lstStyle/>
            <a:p>
              <a:endParaRPr lang="fr-FR"/>
            </a:p>
          </p:txBody>
        </p:sp>
        <p:sp>
          <p:nvSpPr>
            <p:cNvPr id="201" name="Rectangle 202"/>
            <p:cNvSpPr>
              <a:spLocks noChangeArrowheads="1"/>
            </p:cNvSpPr>
            <p:nvPr/>
          </p:nvSpPr>
          <p:spPr bwMode="auto">
            <a:xfrm>
              <a:off x="4153" y="3223"/>
              <a:ext cx="116" cy="125"/>
            </a:xfrm>
            <a:prstGeom prst="rect">
              <a:avLst/>
            </a:prstGeom>
            <a:noFill/>
            <a:ln w="9525">
              <a:noFill/>
              <a:miter lim="800000"/>
              <a:headEnd/>
              <a:tailEnd/>
            </a:ln>
          </p:spPr>
          <p:txBody>
            <a:bodyPr wrap="none" lIns="0" tIns="0" rIns="0" bIns="0">
              <a:spAutoFit/>
            </a:bodyPr>
            <a:lstStyle/>
            <a:p>
              <a:r>
                <a:rPr lang="en-US" sz="1300" b="0">
                  <a:solidFill>
                    <a:srgbClr val="000000"/>
                  </a:solidFill>
                  <a:latin typeface="MS Sans Serif" charset="0"/>
                </a:rPr>
                <a:t>25</a:t>
              </a:r>
              <a:endParaRPr lang="en-US" sz="2400" b="0">
                <a:latin typeface="Times New Roman" pitchFamily="18" charset="0"/>
              </a:endParaRPr>
            </a:p>
          </p:txBody>
        </p:sp>
        <p:sp>
          <p:nvSpPr>
            <p:cNvPr id="202" name="Line 203"/>
            <p:cNvSpPr>
              <a:spLocks noChangeShapeType="1"/>
            </p:cNvSpPr>
            <p:nvPr/>
          </p:nvSpPr>
          <p:spPr bwMode="auto">
            <a:xfrm flipV="1">
              <a:off x="4776" y="3074"/>
              <a:ext cx="1" cy="79"/>
            </a:xfrm>
            <a:prstGeom prst="line">
              <a:avLst/>
            </a:prstGeom>
            <a:noFill/>
            <a:ln w="0">
              <a:solidFill>
                <a:srgbClr val="000000"/>
              </a:solidFill>
              <a:round/>
              <a:headEnd/>
              <a:tailEnd/>
            </a:ln>
          </p:spPr>
          <p:txBody>
            <a:bodyPr/>
            <a:lstStyle/>
            <a:p>
              <a:endParaRPr lang="fr-FR"/>
            </a:p>
          </p:txBody>
        </p:sp>
        <p:sp>
          <p:nvSpPr>
            <p:cNvPr id="203" name="Rectangle 204"/>
            <p:cNvSpPr>
              <a:spLocks noChangeArrowheads="1"/>
            </p:cNvSpPr>
            <p:nvPr/>
          </p:nvSpPr>
          <p:spPr bwMode="auto">
            <a:xfrm>
              <a:off x="4688" y="3223"/>
              <a:ext cx="116" cy="125"/>
            </a:xfrm>
            <a:prstGeom prst="rect">
              <a:avLst/>
            </a:prstGeom>
            <a:noFill/>
            <a:ln w="9525">
              <a:noFill/>
              <a:miter lim="800000"/>
              <a:headEnd/>
              <a:tailEnd/>
            </a:ln>
          </p:spPr>
          <p:txBody>
            <a:bodyPr wrap="none" lIns="0" tIns="0" rIns="0" bIns="0">
              <a:spAutoFit/>
            </a:bodyPr>
            <a:lstStyle/>
            <a:p>
              <a:r>
                <a:rPr lang="en-US" sz="1300" b="0">
                  <a:solidFill>
                    <a:srgbClr val="000000"/>
                  </a:solidFill>
                  <a:latin typeface="MS Sans Serif" charset="0"/>
                </a:rPr>
                <a:t>30</a:t>
              </a:r>
              <a:endParaRPr lang="en-US" sz="2400" b="0">
                <a:latin typeface="Times New Roman" pitchFamily="18" charset="0"/>
              </a:endParaRPr>
            </a:p>
          </p:txBody>
        </p:sp>
        <p:sp>
          <p:nvSpPr>
            <p:cNvPr id="204" name="Rectangle 205"/>
            <p:cNvSpPr>
              <a:spLocks noChangeArrowheads="1"/>
            </p:cNvSpPr>
            <p:nvPr/>
          </p:nvSpPr>
          <p:spPr bwMode="auto">
            <a:xfrm>
              <a:off x="2075" y="3410"/>
              <a:ext cx="2147" cy="144"/>
            </a:xfrm>
            <a:prstGeom prst="rect">
              <a:avLst/>
            </a:prstGeom>
            <a:noFill/>
            <a:ln w="9525">
              <a:noFill/>
              <a:miter lim="800000"/>
              <a:headEnd/>
              <a:tailEnd/>
            </a:ln>
          </p:spPr>
          <p:txBody>
            <a:bodyPr wrap="none" lIns="0" tIns="0" rIns="0" bIns="0">
              <a:spAutoFit/>
            </a:bodyPr>
            <a:lstStyle/>
            <a:p>
              <a:r>
                <a:rPr lang="en-US" sz="1500" b="0">
                  <a:solidFill>
                    <a:srgbClr val="000000"/>
                  </a:solidFill>
                  <a:latin typeface="MS Sans Serif" charset="0"/>
                </a:rPr>
                <a:t>Perpendicular distance in meters            </a:t>
              </a:r>
              <a:endParaRPr lang="en-US" sz="2400" b="0">
                <a:latin typeface="Times New Roman" pitchFamily="18" charset="0"/>
              </a:endParaRPr>
            </a:p>
          </p:txBody>
        </p:sp>
      </p:grpSp>
      <p:sp>
        <p:nvSpPr>
          <p:cNvPr id="206" name="ZoneTexte 205"/>
          <p:cNvSpPr txBox="1"/>
          <p:nvPr/>
        </p:nvSpPr>
        <p:spPr>
          <a:xfrm>
            <a:off x="1115616" y="4365104"/>
            <a:ext cx="7576988" cy="707886"/>
          </a:xfrm>
          <a:prstGeom prst="rect">
            <a:avLst/>
          </a:prstGeom>
          <a:noFill/>
        </p:spPr>
        <p:txBody>
          <a:bodyPr wrap="square" rtlCol="0">
            <a:spAutoFit/>
          </a:bodyPr>
          <a:lstStyle/>
          <a:p>
            <a:r>
              <a:rPr lang="fr-FR" sz="2000" dirty="0" smtClean="0"/>
              <a:t>Point central de la méthode : </a:t>
            </a:r>
            <a:r>
              <a:rPr lang="fr-FR" sz="2000" b="1" dirty="0" smtClean="0"/>
              <a:t>modéliser la probabilité de détection en fonction de la distance, fonction g(y)</a:t>
            </a:r>
            <a:endParaRPr lang="fr-FR" sz="2000" b="1" dirty="0"/>
          </a:p>
        </p:txBody>
      </p:sp>
      <p:sp>
        <p:nvSpPr>
          <p:cNvPr id="207" name="ZoneTexte 206"/>
          <p:cNvSpPr txBox="1"/>
          <p:nvPr/>
        </p:nvSpPr>
        <p:spPr>
          <a:xfrm>
            <a:off x="971600" y="5805264"/>
            <a:ext cx="7956376" cy="646331"/>
          </a:xfrm>
          <a:prstGeom prst="rect">
            <a:avLst/>
          </a:prstGeom>
          <a:noFill/>
        </p:spPr>
        <p:txBody>
          <a:bodyPr wrap="square" rtlCol="0">
            <a:spAutoFit/>
          </a:bodyPr>
          <a:lstStyle/>
          <a:p>
            <a:r>
              <a:rPr lang="fr-FR" dirty="0" smtClean="0"/>
              <a:t>NB: pas de </a:t>
            </a:r>
            <a:r>
              <a:rPr lang="fr-FR" dirty="0" err="1" smtClean="0"/>
              <a:t>prérequis</a:t>
            </a:r>
            <a:r>
              <a:rPr lang="fr-FR" dirty="0" smtClean="0"/>
              <a:t> pour distance maximale, on n’extrapole pas à une surface d’échantillonnage</a:t>
            </a:r>
            <a:endParaRPr lang="fr-FR" dirty="0"/>
          </a:p>
        </p:txBody>
      </p:sp>
      <p:sp>
        <p:nvSpPr>
          <p:cNvPr id="208" name="ZoneTexte 207"/>
          <p:cNvSpPr txBox="1"/>
          <p:nvPr/>
        </p:nvSpPr>
        <p:spPr>
          <a:xfrm>
            <a:off x="0" y="0"/>
            <a:ext cx="3850157" cy="677108"/>
          </a:xfrm>
          <a:prstGeom prst="rect">
            <a:avLst/>
          </a:prstGeom>
          <a:noFill/>
        </p:spPr>
        <p:txBody>
          <a:bodyPr wrap="none" rtlCol="0">
            <a:spAutoFit/>
          </a:bodyPr>
          <a:lstStyle/>
          <a:p>
            <a:r>
              <a:rPr lang="fr-FR" sz="3800" b="1" dirty="0" smtClean="0"/>
              <a:t>Distance </a:t>
            </a:r>
            <a:r>
              <a:rPr lang="fr-FR" sz="3800" b="1" dirty="0" err="1" smtClean="0"/>
              <a:t>sampling</a:t>
            </a:r>
            <a:endParaRPr lang="fr-FR" sz="3800" b="1" dirty="0"/>
          </a:p>
        </p:txBody>
      </p:sp>
      <p:sp>
        <p:nvSpPr>
          <p:cNvPr id="209" name="Rectangle 208"/>
          <p:cNvSpPr/>
          <p:nvPr/>
        </p:nvSpPr>
        <p:spPr>
          <a:xfrm>
            <a:off x="971600" y="5158933"/>
            <a:ext cx="8172400" cy="646331"/>
          </a:xfrm>
          <a:prstGeom prst="rect">
            <a:avLst/>
          </a:prstGeom>
        </p:spPr>
        <p:txBody>
          <a:bodyPr wrap="square">
            <a:spAutoFit/>
          </a:bodyPr>
          <a:lstStyle/>
          <a:p>
            <a:r>
              <a:rPr lang="fr-FR" dirty="0" smtClean="0"/>
              <a:t>Notamment il doit y avoir moins de « longues » distances d’observation que de distances « courtes ». </a:t>
            </a:r>
            <a:endParaRPr lang="fr-FR" dirty="0"/>
          </a:p>
        </p:txBody>
      </p:sp>
    </p:spTree>
    <p:extLst>
      <p:ext uri="{BB962C8B-B14F-4D97-AF65-F5344CB8AC3E}">
        <p14:creationId xmlns:p14="http://schemas.microsoft.com/office/powerpoint/2010/main" val="114392552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2" name="Rectangle 4"/>
          <p:cNvSpPr>
            <a:spLocks noChangeArrowheads="1"/>
          </p:cNvSpPr>
          <p:nvPr/>
        </p:nvSpPr>
        <p:spPr bwMode="auto">
          <a:xfrm>
            <a:off x="683568" y="1785926"/>
            <a:ext cx="8174712" cy="4247317"/>
          </a:xfrm>
          <a:prstGeom prst="rect">
            <a:avLst/>
          </a:prstGeom>
          <a:noFill/>
          <a:ln w="9525">
            <a:noFill/>
            <a:miter lim="800000"/>
            <a:headEnd/>
            <a:tailEnd/>
          </a:ln>
          <a:effectLst/>
        </p:spPr>
        <p:txBody>
          <a:bodyPr wrap="square">
            <a:spAutoFit/>
          </a:bodyPr>
          <a:lstStyle/>
          <a:p>
            <a:r>
              <a:rPr lang="fr-FR" sz="2400" dirty="0"/>
              <a:t>Caractéristiques de la fonction g(y) :</a:t>
            </a:r>
          </a:p>
          <a:p>
            <a:endParaRPr lang="fr-FR" sz="2400" dirty="0"/>
          </a:p>
          <a:p>
            <a:endParaRPr lang="fr-FR" sz="2400" dirty="0"/>
          </a:p>
          <a:p>
            <a:r>
              <a:rPr lang="fr-FR" sz="2200" dirty="0"/>
              <a:t>Plus les individus sont loin, moins on a de chance de les détecter par conséquent :</a:t>
            </a:r>
            <a:r>
              <a:rPr lang="fr-FR" sz="2200" b="1" dirty="0"/>
              <a:t> </a:t>
            </a:r>
          </a:p>
          <a:p>
            <a:pPr>
              <a:buFont typeface="Wingdings" pitchFamily="2" charset="2"/>
              <a:buChar char="à"/>
            </a:pPr>
            <a:endParaRPr lang="fr-FR" sz="2200" dirty="0"/>
          </a:p>
          <a:p>
            <a:pPr>
              <a:buFont typeface="Wingdings" pitchFamily="2" charset="2"/>
              <a:buChar char="à"/>
            </a:pPr>
            <a:r>
              <a:rPr lang="fr-FR" sz="2200" b="1" dirty="0"/>
              <a:t>g(y) est généralement décroissante </a:t>
            </a:r>
            <a:r>
              <a:rPr lang="fr-FR" sz="2200" dirty="0"/>
              <a:t>et 0 ≤ g(y) ≤ 1</a:t>
            </a:r>
          </a:p>
          <a:p>
            <a:pPr>
              <a:buFont typeface="Wingdings" pitchFamily="2" charset="2"/>
              <a:buChar char="à"/>
            </a:pPr>
            <a:endParaRPr lang="fr-FR" sz="2200" dirty="0"/>
          </a:p>
          <a:p>
            <a:pPr>
              <a:buFont typeface="Wingdings" pitchFamily="2" charset="2"/>
              <a:buNone/>
            </a:pPr>
            <a:r>
              <a:rPr lang="fr-FR" sz="2200" dirty="0" smtClean="0"/>
              <a:t>Lorsqu’un </a:t>
            </a:r>
            <a:r>
              <a:rPr lang="fr-FR" sz="2200" dirty="0"/>
              <a:t>individu est sur la ligne on a 100% de chance de le détecter par conséquent : </a:t>
            </a:r>
          </a:p>
          <a:p>
            <a:pPr>
              <a:buFont typeface="Wingdings" pitchFamily="2" charset="2"/>
              <a:buNone/>
            </a:pPr>
            <a:endParaRPr lang="fr-FR" sz="2200" dirty="0"/>
          </a:p>
          <a:p>
            <a:r>
              <a:rPr lang="fr-FR" sz="2200" dirty="0">
                <a:sym typeface="Wingdings" pitchFamily="2" charset="2"/>
              </a:rPr>
              <a:t> </a:t>
            </a:r>
            <a:r>
              <a:rPr lang="fr-FR" sz="2200" dirty="0"/>
              <a:t>On pose souvent </a:t>
            </a:r>
            <a:r>
              <a:rPr lang="fr-FR" sz="2200" b="1" dirty="0"/>
              <a:t>g(0)=1</a:t>
            </a:r>
          </a:p>
        </p:txBody>
      </p:sp>
      <p:sp>
        <p:nvSpPr>
          <p:cNvPr id="94213" name="Text Box 5"/>
          <p:cNvSpPr txBox="1">
            <a:spLocks noChangeArrowheads="1"/>
          </p:cNvSpPr>
          <p:nvPr/>
        </p:nvSpPr>
        <p:spPr bwMode="auto">
          <a:xfrm>
            <a:off x="990726" y="923925"/>
            <a:ext cx="8296182" cy="492443"/>
          </a:xfrm>
          <a:prstGeom prst="rect">
            <a:avLst/>
          </a:prstGeom>
          <a:noFill/>
          <a:ln w="9525">
            <a:noFill/>
            <a:miter lim="800000"/>
            <a:headEnd/>
            <a:tailEnd/>
          </a:ln>
          <a:effectLst/>
        </p:spPr>
        <p:txBody>
          <a:bodyPr wrap="none">
            <a:spAutoFit/>
          </a:bodyPr>
          <a:lstStyle/>
          <a:p>
            <a:r>
              <a:rPr lang="fr-FR" sz="2600" b="1" dirty="0"/>
              <a:t>Les distances </a:t>
            </a:r>
            <a:r>
              <a:rPr lang="fr-FR" sz="2600" b="1" dirty="0" smtClean="0"/>
              <a:t>d’observation, indices </a:t>
            </a:r>
            <a:r>
              <a:rPr lang="fr-FR" sz="2600" b="1" dirty="0"/>
              <a:t>de détectabilité</a:t>
            </a:r>
          </a:p>
        </p:txBody>
      </p:sp>
      <p:sp>
        <p:nvSpPr>
          <p:cNvPr id="5" name="ZoneTexte 4"/>
          <p:cNvSpPr txBox="1"/>
          <p:nvPr/>
        </p:nvSpPr>
        <p:spPr>
          <a:xfrm>
            <a:off x="0" y="0"/>
            <a:ext cx="3850157" cy="677108"/>
          </a:xfrm>
          <a:prstGeom prst="rect">
            <a:avLst/>
          </a:prstGeom>
          <a:noFill/>
        </p:spPr>
        <p:txBody>
          <a:bodyPr wrap="none" rtlCol="0">
            <a:spAutoFit/>
          </a:bodyPr>
          <a:lstStyle/>
          <a:p>
            <a:r>
              <a:rPr lang="fr-FR" sz="3800" b="1" dirty="0" smtClean="0"/>
              <a:t>Distance </a:t>
            </a:r>
            <a:r>
              <a:rPr lang="fr-FR" sz="3800" b="1" dirty="0" err="1" smtClean="0"/>
              <a:t>sampling</a:t>
            </a:r>
            <a:endParaRPr lang="fr-FR" sz="3800" b="1" dirty="0"/>
          </a:p>
        </p:txBody>
      </p:sp>
    </p:spTree>
    <p:extLst>
      <p:ext uri="{BB962C8B-B14F-4D97-AF65-F5344CB8AC3E}">
        <p14:creationId xmlns:p14="http://schemas.microsoft.com/office/powerpoint/2010/main" val="372662835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6" name="Text Box 4"/>
          <p:cNvSpPr txBox="1">
            <a:spLocks noChangeArrowheads="1"/>
          </p:cNvSpPr>
          <p:nvPr/>
        </p:nvSpPr>
        <p:spPr bwMode="auto">
          <a:xfrm>
            <a:off x="3797301" y="5805466"/>
            <a:ext cx="2235200" cy="519112"/>
          </a:xfrm>
          <a:prstGeom prst="rect">
            <a:avLst/>
          </a:prstGeom>
          <a:noFill/>
          <a:ln w="12700">
            <a:noFill/>
            <a:miter lim="800000"/>
            <a:headEnd type="none" w="sm" len="sm"/>
            <a:tailEnd type="none" w="sm" len="sm"/>
          </a:ln>
          <a:effectLst/>
        </p:spPr>
        <p:txBody>
          <a:bodyPr>
            <a:spAutoFit/>
          </a:bodyPr>
          <a:lstStyle/>
          <a:p>
            <a:pPr algn="ctr">
              <a:spcBef>
                <a:spcPct val="50000"/>
              </a:spcBef>
            </a:pPr>
            <a:r>
              <a:rPr lang="en-US" sz="2800" dirty="0" smtClean="0">
                <a:solidFill>
                  <a:schemeClr val="tx2"/>
                </a:solidFill>
              </a:rPr>
              <a:t>Distance (m)</a:t>
            </a:r>
            <a:endParaRPr lang="en-US" sz="2800" dirty="0">
              <a:solidFill>
                <a:schemeClr val="tx2"/>
              </a:solidFill>
            </a:endParaRPr>
          </a:p>
        </p:txBody>
      </p:sp>
      <p:sp>
        <p:nvSpPr>
          <p:cNvPr id="95237" name="Line 5"/>
          <p:cNvSpPr>
            <a:spLocks noChangeShapeType="1"/>
          </p:cNvSpPr>
          <p:nvPr/>
        </p:nvSpPr>
        <p:spPr bwMode="auto">
          <a:xfrm>
            <a:off x="1628776" y="793728"/>
            <a:ext cx="0" cy="4572000"/>
          </a:xfrm>
          <a:prstGeom prst="line">
            <a:avLst/>
          </a:prstGeom>
          <a:noFill/>
          <a:ln w="76200">
            <a:solidFill>
              <a:schemeClr val="bg1"/>
            </a:solidFill>
            <a:round/>
            <a:headEnd type="none" w="sm" len="sm"/>
            <a:tailEnd type="none" w="sm" len="sm"/>
          </a:ln>
          <a:effectLst/>
        </p:spPr>
        <p:txBody>
          <a:bodyPr/>
          <a:lstStyle/>
          <a:p>
            <a:endParaRPr lang="fr-FR"/>
          </a:p>
        </p:txBody>
      </p:sp>
      <p:sp>
        <p:nvSpPr>
          <p:cNvPr id="95238" name="Rectangle 6"/>
          <p:cNvSpPr>
            <a:spLocks noChangeArrowheads="1"/>
          </p:cNvSpPr>
          <p:nvPr/>
        </p:nvSpPr>
        <p:spPr bwMode="auto">
          <a:xfrm>
            <a:off x="857256" y="357166"/>
            <a:ext cx="8358214" cy="1143000"/>
          </a:xfrm>
          <a:prstGeom prst="rect">
            <a:avLst/>
          </a:prstGeom>
          <a:noFill/>
          <a:ln w="9525">
            <a:noFill/>
            <a:miter lim="800000"/>
            <a:headEnd/>
            <a:tailEnd/>
          </a:ln>
          <a:effectLst/>
        </p:spPr>
        <p:txBody>
          <a:bodyPr anchor="ctr"/>
          <a:lstStyle/>
          <a:p>
            <a:pPr algn="ctr"/>
            <a:r>
              <a:rPr lang="fr-FR" sz="2500" b="1" dirty="0"/>
              <a:t>Les distances d’observation</a:t>
            </a:r>
            <a:r>
              <a:rPr lang="fr-FR" sz="2500" b="1" dirty="0">
                <a:solidFill>
                  <a:schemeClr val="tx2"/>
                </a:solidFill>
              </a:rPr>
              <a:t>  - </a:t>
            </a:r>
            <a:r>
              <a:rPr lang="en-US" sz="2500" b="1" dirty="0" err="1">
                <a:solidFill>
                  <a:schemeClr val="tx2"/>
                </a:solidFill>
              </a:rPr>
              <a:t>Modéliser</a:t>
            </a:r>
            <a:r>
              <a:rPr lang="en-US" sz="2500" b="1" dirty="0">
                <a:solidFill>
                  <a:schemeClr val="tx2"/>
                </a:solidFill>
              </a:rPr>
              <a:t> la </a:t>
            </a:r>
            <a:r>
              <a:rPr lang="en-US" sz="2500" b="1" dirty="0" err="1">
                <a:solidFill>
                  <a:schemeClr val="tx2"/>
                </a:solidFill>
              </a:rPr>
              <a:t>détection</a:t>
            </a:r>
            <a:endParaRPr lang="en-US" sz="2500" b="1" dirty="0">
              <a:solidFill>
                <a:schemeClr val="tx2"/>
              </a:solidFill>
            </a:endParaRPr>
          </a:p>
        </p:txBody>
      </p:sp>
      <p:grpSp>
        <p:nvGrpSpPr>
          <p:cNvPr id="2" name="Group 7"/>
          <p:cNvGrpSpPr>
            <a:grpSpLocks/>
          </p:cNvGrpSpPr>
          <p:nvPr/>
        </p:nvGrpSpPr>
        <p:grpSpPr bwMode="auto">
          <a:xfrm>
            <a:off x="1522441" y="1347783"/>
            <a:ext cx="7050087" cy="4379913"/>
            <a:chOff x="551" y="926"/>
            <a:chExt cx="4441" cy="2759"/>
          </a:xfrm>
        </p:grpSpPr>
        <p:sp>
          <p:nvSpPr>
            <p:cNvPr id="95240" name="Rectangle 8"/>
            <p:cNvSpPr>
              <a:spLocks noChangeArrowheads="1"/>
            </p:cNvSpPr>
            <p:nvPr/>
          </p:nvSpPr>
          <p:spPr bwMode="auto">
            <a:xfrm>
              <a:off x="981" y="1093"/>
              <a:ext cx="214" cy="2592"/>
            </a:xfrm>
            <a:prstGeom prst="rect">
              <a:avLst/>
            </a:prstGeom>
            <a:solidFill>
              <a:srgbClr val="FFFF66"/>
            </a:solidFill>
            <a:ln w="12700">
              <a:solidFill>
                <a:srgbClr val="FFFF66"/>
              </a:solidFill>
              <a:miter lim="800000"/>
              <a:headEnd type="none" w="sm" len="sm"/>
              <a:tailEnd type="none" w="sm" len="sm"/>
            </a:ln>
            <a:effectLst/>
          </p:spPr>
          <p:txBody>
            <a:bodyPr wrap="none" anchor="ctr"/>
            <a:lstStyle/>
            <a:p>
              <a:endParaRPr lang="fr-FR"/>
            </a:p>
          </p:txBody>
        </p:sp>
        <p:sp>
          <p:nvSpPr>
            <p:cNvPr id="95241" name="Rectangle 9"/>
            <p:cNvSpPr>
              <a:spLocks noChangeArrowheads="1"/>
            </p:cNvSpPr>
            <p:nvPr/>
          </p:nvSpPr>
          <p:spPr bwMode="auto">
            <a:xfrm>
              <a:off x="1152" y="2485"/>
              <a:ext cx="2773" cy="1200"/>
            </a:xfrm>
            <a:prstGeom prst="rect">
              <a:avLst/>
            </a:prstGeom>
            <a:solidFill>
              <a:srgbClr val="FFFF66"/>
            </a:solidFill>
            <a:ln w="12700">
              <a:solidFill>
                <a:srgbClr val="FFFF66"/>
              </a:solidFill>
              <a:miter lim="800000"/>
              <a:headEnd type="none" w="sm" len="sm"/>
              <a:tailEnd type="none" w="sm" len="sm"/>
            </a:ln>
            <a:effectLst/>
          </p:spPr>
          <p:txBody>
            <a:bodyPr wrap="none" anchor="ctr"/>
            <a:lstStyle/>
            <a:p>
              <a:pPr algn="ctr"/>
              <a:endParaRPr lang="fr-FR"/>
            </a:p>
          </p:txBody>
        </p:sp>
        <p:sp>
          <p:nvSpPr>
            <p:cNvPr id="95242" name="Rectangle 10"/>
            <p:cNvSpPr>
              <a:spLocks noChangeArrowheads="1"/>
            </p:cNvSpPr>
            <p:nvPr/>
          </p:nvSpPr>
          <p:spPr bwMode="auto">
            <a:xfrm>
              <a:off x="1152" y="1237"/>
              <a:ext cx="896" cy="1440"/>
            </a:xfrm>
            <a:prstGeom prst="rect">
              <a:avLst/>
            </a:prstGeom>
            <a:solidFill>
              <a:srgbClr val="FFFF66"/>
            </a:solidFill>
            <a:ln w="12700">
              <a:solidFill>
                <a:srgbClr val="FFFF66"/>
              </a:solidFill>
              <a:miter lim="800000"/>
              <a:headEnd type="none" w="sm" len="sm"/>
              <a:tailEnd type="none" w="sm" len="sm"/>
            </a:ln>
            <a:effectLst/>
          </p:spPr>
          <p:txBody>
            <a:bodyPr wrap="none" anchor="ctr"/>
            <a:lstStyle/>
            <a:p>
              <a:endParaRPr lang="fr-FR"/>
            </a:p>
          </p:txBody>
        </p:sp>
        <p:sp>
          <p:nvSpPr>
            <p:cNvPr id="95243" name="Rectangle 11"/>
            <p:cNvSpPr>
              <a:spLocks noChangeArrowheads="1"/>
            </p:cNvSpPr>
            <p:nvPr/>
          </p:nvSpPr>
          <p:spPr bwMode="auto">
            <a:xfrm>
              <a:off x="1920" y="1669"/>
              <a:ext cx="1067" cy="1392"/>
            </a:xfrm>
            <a:prstGeom prst="rect">
              <a:avLst/>
            </a:prstGeom>
            <a:solidFill>
              <a:srgbClr val="FFFF66"/>
            </a:solidFill>
            <a:ln w="12700">
              <a:solidFill>
                <a:srgbClr val="FFFF66"/>
              </a:solidFill>
              <a:miter lim="800000"/>
              <a:headEnd type="none" w="sm" len="sm"/>
              <a:tailEnd type="none" w="sm" len="sm"/>
            </a:ln>
            <a:effectLst/>
          </p:spPr>
          <p:txBody>
            <a:bodyPr wrap="none" anchor="ctr"/>
            <a:lstStyle/>
            <a:p>
              <a:endParaRPr lang="fr-FR"/>
            </a:p>
          </p:txBody>
        </p:sp>
        <p:sp>
          <p:nvSpPr>
            <p:cNvPr id="95244" name="Rectangle 12"/>
            <p:cNvSpPr>
              <a:spLocks noChangeArrowheads="1"/>
            </p:cNvSpPr>
            <p:nvPr/>
          </p:nvSpPr>
          <p:spPr bwMode="auto">
            <a:xfrm>
              <a:off x="3883" y="3109"/>
              <a:ext cx="384" cy="576"/>
            </a:xfrm>
            <a:prstGeom prst="rect">
              <a:avLst/>
            </a:prstGeom>
            <a:solidFill>
              <a:srgbClr val="FFFF66"/>
            </a:solidFill>
            <a:ln w="12700">
              <a:solidFill>
                <a:srgbClr val="FFFF66"/>
              </a:solidFill>
              <a:miter lim="800000"/>
              <a:headEnd type="none" w="sm" len="sm"/>
              <a:tailEnd type="none" w="sm" len="sm"/>
            </a:ln>
            <a:effectLst/>
          </p:spPr>
          <p:txBody>
            <a:bodyPr wrap="none" anchor="ctr"/>
            <a:lstStyle/>
            <a:p>
              <a:endParaRPr lang="fr-FR"/>
            </a:p>
          </p:txBody>
        </p:sp>
        <p:sp>
          <p:nvSpPr>
            <p:cNvPr id="95245" name="Rectangle 13"/>
            <p:cNvSpPr>
              <a:spLocks noChangeArrowheads="1"/>
            </p:cNvSpPr>
            <p:nvPr/>
          </p:nvSpPr>
          <p:spPr bwMode="auto">
            <a:xfrm>
              <a:off x="3541" y="3397"/>
              <a:ext cx="982" cy="288"/>
            </a:xfrm>
            <a:prstGeom prst="rect">
              <a:avLst/>
            </a:prstGeom>
            <a:solidFill>
              <a:srgbClr val="FFFF66"/>
            </a:solidFill>
            <a:ln w="12700">
              <a:solidFill>
                <a:srgbClr val="FFFF66"/>
              </a:solidFill>
              <a:miter lim="800000"/>
              <a:headEnd type="none" w="sm" len="sm"/>
              <a:tailEnd type="none" w="sm" len="sm"/>
            </a:ln>
            <a:effectLst/>
          </p:spPr>
          <p:txBody>
            <a:bodyPr wrap="none" anchor="ctr"/>
            <a:lstStyle/>
            <a:p>
              <a:endParaRPr lang="fr-FR"/>
            </a:p>
          </p:txBody>
        </p:sp>
        <p:sp>
          <p:nvSpPr>
            <p:cNvPr id="95246" name="Rectangle 14"/>
            <p:cNvSpPr>
              <a:spLocks noChangeArrowheads="1"/>
            </p:cNvSpPr>
            <p:nvPr/>
          </p:nvSpPr>
          <p:spPr bwMode="auto">
            <a:xfrm>
              <a:off x="4139" y="3205"/>
              <a:ext cx="170" cy="240"/>
            </a:xfrm>
            <a:prstGeom prst="rect">
              <a:avLst/>
            </a:prstGeom>
            <a:solidFill>
              <a:srgbClr val="FFFF66"/>
            </a:solidFill>
            <a:ln w="12700">
              <a:solidFill>
                <a:srgbClr val="FFFF66"/>
              </a:solidFill>
              <a:miter lim="800000"/>
              <a:headEnd type="none" w="sm" len="sm"/>
              <a:tailEnd type="none" w="sm" len="sm"/>
            </a:ln>
            <a:effectLst/>
          </p:spPr>
          <p:txBody>
            <a:bodyPr wrap="none" anchor="ctr"/>
            <a:lstStyle/>
            <a:p>
              <a:endParaRPr lang="fr-FR"/>
            </a:p>
          </p:txBody>
        </p:sp>
        <p:sp>
          <p:nvSpPr>
            <p:cNvPr id="95247" name="Rectangle 15"/>
            <p:cNvSpPr>
              <a:spLocks noChangeArrowheads="1"/>
            </p:cNvSpPr>
            <p:nvPr/>
          </p:nvSpPr>
          <p:spPr bwMode="auto">
            <a:xfrm>
              <a:off x="4523" y="3541"/>
              <a:ext cx="128" cy="144"/>
            </a:xfrm>
            <a:prstGeom prst="rect">
              <a:avLst/>
            </a:prstGeom>
            <a:solidFill>
              <a:srgbClr val="FFFF66"/>
            </a:solidFill>
            <a:ln w="12700">
              <a:solidFill>
                <a:srgbClr val="FFFF66"/>
              </a:solidFill>
              <a:miter lim="800000"/>
              <a:headEnd type="none" w="sm" len="sm"/>
              <a:tailEnd type="none" w="sm" len="sm"/>
            </a:ln>
            <a:effectLst/>
          </p:spPr>
          <p:txBody>
            <a:bodyPr wrap="none" anchor="ctr"/>
            <a:lstStyle/>
            <a:p>
              <a:endParaRPr lang="fr-FR"/>
            </a:p>
          </p:txBody>
        </p:sp>
        <p:sp>
          <p:nvSpPr>
            <p:cNvPr id="95248" name="Text Box 16"/>
            <p:cNvSpPr txBox="1">
              <a:spLocks noChangeArrowheads="1"/>
            </p:cNvSpPr>
            <p:nvPr/>
          </p:nvSpPr>
          <p:spPr bwMode="auto">
            <a:xfrm>
              <a:off x="1200" y="3065"/>
              <a:ext cx="2769" cy="365"/>
            </a:xfrm>
            <a:prstGeom prst="rect">
              <a:avLst/>
            </a:prstGeom>
            <a:noFill/>
            <a:ln w="12700">
              <a:noFill/>
              <a:miter lim="800000"/>
              <a:headEnd type="none" w="sm" len="sm"/>
              <a:tailEnd type="none" w="sm" len="sm"/>
            </a:ln>
            <a:effectLst/>
          </p:spPr>
          <p:txBody>
            <a:bodyPr>
              <a:spAutoFit/>
            </a:bodyPr>
            <a:lstStyle/>
            <a:p>
              <a:pPr>
                <a:spcBef>
                  <a:spcPct val="50000"/>
                </a:spcBef>
              </a:pPr>
              <a:r>
                <a:rPr lang="en-US" sz="3200"/>
                <a:t>détectés</a:t>
              </a:r>
            </a:p>
          </p:txBody>
        </p:sp>
        <p:sp>
          <p:nvSpPr>
            <p:cNvPr id="95249" name="Line 17"/>
            <p:cNvSpPr>
              <a:spLocks noChangeShapeType="1"/>
            </p:cNvSpPr>
            <p:nvPr/>
          </p:nvSpPr>
          <p:spPr bwMode="auto">
            <a:xfrm>
              <a:off x="981" y="1093"/>
              <a:ext cx="3712" cy="0"/>
            </a:xfrm>
            <a:prstGeom prst="line">
              <a:avLst/>
            </a:prstGeom>
            <a:noFill/>
            <a:ln w="12700">
              <a:solidFill>
                <a:schemeClr val="bg1"/>
              </a:solidFill>
              <a:round/>
              <a:headEnd type="none" w="sm" len="sm"/>
              <a:tailEnd type="none" w="sm" len="sm"/>
            </a:ln>
            <a:effectLst/>
          </p:spPr>
          <p:txBody>
            <a:bodyPr/>
            <a:lstStyle/>
            <a:p>
              <a:endParaRPr lang="fr-FR"/>
            </a:p>
          </p:txBody>
        </p:sp>
        <p:sp>
          <p:nvSpPr>
            <p:cNvPr id="95250" name="Line 18"/>
            <p:cNvSpPr>
              <a:spLocks noChangeShapeType="1"/>
            </p:cNvSpPr>
            <p:nvPr/>
          </p:nvSpPr>
          <p:spPr bwMode="auto">
            <a:xfrm flipV="1">
              <a:off x="4693" y="1093"/>
              <a:ext cx="0" cy="2544"/>
            </a:xfrm>
            <a:prstGeom prst="line">
              <a:avLst/>
            </a:prstGeom>
            <a:noFill/>
            <a:ln w="12700">
              <a:solidFill>
                <a:schemeClr val="bg1"/>
              </a:solidFill>
              <a:round/>
              <a:headEnd type="none" w="sm" len="sm"/>
              <a:tailEnd type="none" w="sm" len="sm"/>
            </a:ln>
            <a:effectLst/>
          </p:spPr>
          <p:txBody>
            <a:bodyPr/>
            <a:lstStyle/>
            <a:p>
              <a:endParaRPr lang="fr-FR"/>
            </a:p>
          </p:txBody>
        </p:sp>
        <p:sp>
          <p:nvSpPr>
            <p:cNvPr id="95251" name="Text Box 19"/>
            <p:cNvSpPr txBox="1">
              <a:spLocks noChangeArrowheads="1"/>
            </p:cNvSpPr>
            <p:nvPr/>
          </p:nvSpPr>
          <p:spPr bwMode="auto">
            <a:xfrm>
              <a:off x="3198" y="1207"/>
              <a:ext cx="1684" cy="327"/>
            </a:xfrm>
            <a:prstGeom prst="rect">
              <a:avLst/>
            </a:prstGeom>
            <a:noFill/>
            <a:ln w="12700">
              <a:noFill/>
              <a:miter lim="800000"/>
              <a:headEnd type="none" w="sm" len="sm"/>
              <a:tailEnd type="none" w="sm" len="sm"/>
            </a:ln>
            <a:effectLst/>
          </p:spPr>
          <p:txBody>
            <a:bodyPr>
              <a:spAutoFit/>
            </a:bodyPr>
            <a:lstStyle/>
            <a:p>
              <a:pPr>
                <a:spcBef>
                  <a:spcPct val="50000"/>
                </a:spcBef>
              </a:pPr>
              <a:r>
                <a:rPr lang="en-US" sz="2800">
                  <a:solidFill>
                    <a:schemeClr val="tx2"/>
                  </a:solidFill>
                </a:rPr>
                <a:t>pas détectés</a:t>
              </a:r>
            </a:p>
          </p:txBody>
        </p:sp>
        <p:sp>
          <p:nvSpPr>
            <p:cNvPr id="95252" name="Freeform 20"/>
            <p:cNvSpPr>
              <a:spLocks/>
            </p:cNvSpPr>
            <p:nvPr/>
          </p:nvSpPr>
          <p:spPr bwMode="auto">
            <a:xfrm>
              <a:off x="960" y="1093"/>
              <a:ext cx="3712" cy="2544"/>
            </a:xfrm>
            <a:custGeom>
              <a:avLst/>
              <a:gdLst/>
              <a:ahLst/>
              <a:cxnLst>
                <a:cxn ang="0">
                  <a:pos x="0" y="0"/>
                </a:cxn>
                <a:cxn ang="0">
                  <a:pos x="2448" y="576"/>
                </a:cxn>
                <a:cxn ang="0">
                  <a:pos x="4176" y="2544"/>
                </a:cxn>
              </a:cxnLst>
              <a:rect l="0" t="0" r="r" b="b"/>
              <a:pathLst>
                <a:path w="4176" h="2544">
                  <a:moveTo>
                    <a:pt x="0" y="0"/>
                  </a:moveTo>
                  <a:cubicBezTo>
                    <a:pt x="876" y="76"/>
                    <a:pt x="1752" y="152"/>
                    <a:pt x="2448" y="576"/>
                  </a:cubicBezTo>
                  <a:cubicBezTo>
                    <a:pt x="3144" y="1000"/>
                    <a:pt x="3888" y="2216"/>
                    <a:pt x="4176" y="2544"/>
                  </a:cubicBezTo>
                </a:path>
              </a:pathLst>
            </a:custGeom>
            <a:solidFill>
              <a:srgbClr val="FFFF66"/>
            </a:solidFill>
            <a:ln w="38100" cap="flat" cmpd="sng">
              <a:solidFill>
                <a:schemeClr val="bg1"/>
              </a:solidFill>
              <a:prstDash val="solid"/>
              <a:round/>
              <a:headEnd type="none" w="sm" len="sm"/>
              <a:tailEnd type="none" w="sm" len="sm"/>
            </a:ln>
            <a:effectLst/>
          </p:spPr>
          <p:txBody>
            <a:bodyPr/>
            <a:lstStyle/>
            <a:p>
              <a:endParaRPr lang="fr-FR"/>
            </a:p>
          </p:txBody>
        </p:sp>
        <p:sp>
          <p:nvSpPr>
            <p:cNvPr id="95253" name="Line 21"/>
            <p:cNvSpPr>
              <a:spLocks noChangeShapeType="1"/>
            </p:cNvSpPr>
            <p:nvPr/>
          </p:nvSpPr>
          <p:spPr bwMode="auto">
            <a:xfrm>
              <a:off x="981" y="3685"/>
              <a:ext cx="4011" cy="0"/>
            </a:xfrm>
            <a:prstGeom prst="line">
              <a:avLst/>
            </a:prstGeom>
            <a:noFill/>
            <a:ln w="76200">
              <a:solidFill>
                <a:schemeClr val="bg1"/>
              </a:solidFill>
              <a:round/>
              <a:headEnd type="none" w="sm" len="sm"/>
              <a:tailEnd type="none" w="sm" len="sm"/>
            </a:ln>
            <a:effectLst/>
          </p:spPr>
          <p:txBody>
            <a:bodyPr/>
            <a:lstStyle/>
            <a:p>
              <a:endParaRPr lang="fr-FR"/>
            </a:p>
          </p:txBody>
        </p:sp>
        <p:sp>
          <p:nvSpPr>
            <p:cNvPr id="95254" name="Text Box 22"/>
            <p:cNvSpPr txBox="1">
              <a:spLocks noChangeArrowheads="1"/>
            </p:cNvSpPr>
            <p:nvPr/>
          </p:nvSpPr>
          <p:spPr bwMode="auto">
            <a:xfrm rot="-5400000">
              <a:off x="-625" y="2102"/>
              <a:ext cx="2640" cy="288"/>
            </a:xfrm>
            <a:prstGeom prst="rect">
              <a:avLst/>
            </a:prstGeom>
            <a:noFill/>
            <a:ln w="12700">
              <a:noFill/>
              <a:miter lim="800000"/>
              <a:headEnd type="none" w="sm" len="sm"/>
              <a:tailEnd type="none" w="sm" len="sm"/>
            </a:ln>
            <a:effectLst/>
          </p:spPr>
          <p:txBody>
            <a:bodyPr>
              <a:spAutoFit/>
            </a:bodyPr>
            <a:lstStyle/>
            <a:p>
              <a:pPr>
                <a:spcBef>
                  <a:spcPct val="50000"/>
                </a:spcBef>
              </a:pPr>
              <a:r>
                <a:rPr lang="en-US" sz="2400" dirty="0" err="1">
                  <a:solidFill>
                    <a:schemeClr val="tx2"/>
                  </a:solidFill>
                </a:rPr>
                <a:t>Fonction</a:t>
              </a:r>
              <a:r>
                <a:rPr lang="en-US" sz="2400" dirty="0"/>
                <a:t> de </a:t>
              </a:r>
              <a:r>
                <a:rPr lang="en-US" sz="2400" dirty="0">
                  <a:solidFill>
                    <a:schemeClr val="tx2"/>
                  </a:solidFill>
                </a:rPr>
                <a:t>Detection (g)</a:t>
              </a:r>
            </a:p>
          </p:txBody>
        </p:sp>
        <p:sp>
          <p:nvSpPr>
            <p:cNvPr id="95255" name="Line 23"/>
            <p:cNvSpPr>
              <a:spLocks noChangeShapeType="1"/>
            </p:cNvSpPr>
            <p:nvPr/>
          </p:nvSpPr>
          <p:spPr bwMode="auto">
            <a:xfrm>
              <a:off x="1020" y="1117"/>
              <a:ext cx="3629" cy="0"/>
            </a:xfrm>
            <a:prstGeom prst="line">
              <a:avLst/>
            </a:prstGeom>
            <a:noFill/>
            <a:ln w="9525">
              <a:solidFill>
                <a:schemeClr val="tx1"/>
              </a:solidFill>
              <a:round/>
              <a:headEnd/>
              <a:tailEnd/>
            </a:ln>
            <a:effectLst/>
          </p:spPr>
          <p:txBody>
            <a:bodyPr/>
            <a:lstStyle/>
            <a:p>
              <a:endParaRPr lang="fr-FR"/>
            </a:p>
          </p:txBody>
        </p:sp>
        <p:sp>
          <p:nvSpPr>
            <p:cNvPr id="95256" name="Line 24"/>
            <p:cNvSpPr>
              <a:spLocks noChangeShapeType="1"/>
            </p:cNvSpPr>
            <p:nvPr/>
          </p:nvSpPr>
          <p:spPr bwMode="auto">
            <a:xfrm flipV="1">
              <a:off x="4649" y="1117"/>
              <a:ext cx="0" cy="2540"/>
            </a:xfrm>
            <a:prstGeom prst="line">
              <a:avLst/>
            </a:prstGeom>
            <a:noFill/>
            <a:ln w="9525">
              <a:solidFill>
                <a:schemeClr val="tx1"/>
              </a:solidFill>
              <a:round/>
              <a:headEnd/>
              <a:tailEnd/>
            </a:ln>
            <a:effectLst/>
          </p:spPr>
          <p:txBody>
            <a:bodyPr/>
            <a:lstStyle/>
            <a:p>
              <a:endParaRPr lang="fr-FR"/>
            </a:p>
          </p:txBody>
        </p:sp>
      </p:grpSp>
      <p:sp>
        <p:nvSpPr>
          <p:cNvPr id="24" name="ZoneTexte 23"/>
          <p:cNvSpPr txBox="1"/>
          <p:nvPr/>
        </p:nvSpPr>
        <p:spPr>
          <a:xfrm>
            <a:off x="0" y="0"/>
            <a:ext cx="3850157" cy="677108"/>
          </a:xfrm>
          <a:prstGeom prst="rect">
            <a:avLst/>
          </a:prstGeom>
          <a:noFill/>
        </p:spPr>
        <p:txBody>
          <a:bodyPr wrap="none" rtlCol="0">
            <a:spAutoFit/>
          </a:bodyPr>
          <a:lstStyle/>
          <a:p>
            <a:r>
              <a:rPr lang="fr-FR" sz="3800" b="1" dirty="0" smtClean="0"/>
              <a:t>Distance </a:t>
            </a:r>
            <a:r>
              <a:rPr lang="fr-FR" sz="3800" b="1" dirty="0" err="1" smtClean="0"/>
              <a:t>sampling</a:t>
            </a:r>
            <a:endParaRPr lang="fr-FR" sz="3800" b="1" dirty="0"/>
          </a:p>
        </p:txBody>
      </p:sp>
      <p:sp>
        <p:nvSpPr>
          <p:cNvPr id="25" name="ZoneTexte 24"/>
          <p:cNvSpPr txBox="1"/>
          <p:nvPr/>
        </p:nvSpPr>
        <p:spPr>
          <a:xfrm>
            <a:off x="1835696" y="5733256"/>
            <a:ext cx="301686" cy="369332"/>
          </a:xfrm>
          <a:prstGeom prst="rect">
            <a:avLst/>
          </a:prstGeom>
          <a:noFill/>
        </p:spPr>
        <p:txBody>
          <a:bodyPr wrap="none" rtlCol="0">
            <a:spAutoFit/>
          </a:bodyPr>
          <a:lstStyle/>
          <a:p>
            <a:r>
              <a:rPr lang="fr-FR" dirty="0" smtClean="0"/>
              <a:t>0</a:t>
            </a:r>
            <a:endParaRPr lang="fr-FR" dirty="0"/>
          </a:p>
        </p:txBody>
      </p:sp>
      <p:sp>
        <p:nvSpPr>
          <p:cNvPr id="26" name="ZoneTexte 25"/>
          <p:cNvSpPr txBox="1"/>
          <p:nvPr/>
        </p:nvSpPr>
        <p:spPr>
          <a:xfrm>
            <a:off x="1835696" y="1484784"/>
            <a:ext cx="301686" cy="369332"/>
          </a:xfrm>
          <a:prstGeom prst="rect">
            <a:avLst/>
          </a:prstGeom>
          <a:noFill/>
        </p:spPr>
        <p:txBody>
          <a:bodyPr wrap="none" rtlCol="0">
            <a:spAutoFit/>
          </a:bodyPr>
          <a:lstStyle/>
          <a:p>
            <a:r>
              <a:rPr lang="fr-FR" dirty="0" smtClean="0"/>
              <a:t>1</a:t>
            </a:r>
            <a:endParaRPr lang="fr-FR" dirty="0"/>
          </a:p>
        </p:txBody>
      </p:sp>
      <p:sp>
        <p:nvSpPr>
          <p:cNvPr id="27" name="ZoneTexte 26"/>
          <p:cNvSpPr txBox="1"/>
          <p:nvPr/>
        </p:nvSpPr>
        <p:spPr>
          <a:xfrm>
            <a:off x="7308304" y="5733256"/>
            <a:ext cx="1432315" cy="923330"/>
          </a:xfrm>
          <a:prstGeom prst="rect">
            <a:avLst/>
          </a:prstGeom>
          <a:noFill/>
        </p:spPr>
        <p:txBody>
          <a:bodyPr wrap="none" rtlCol="0">
            <a:spAutoFit/>
          </a:bodyPr>
          <a:lstStyle/>
          <a:p>
            <a:pPr algn="ctr"/>
            <a:r>
              <a:rPr lang="fr-FR" dirty="0" smtClean="0"/>
              <a:t>W</a:t>
            </a:r>
          </a:p>
          <a:p>
            <a:pPr algn="ctr"/>
            <a:r>
              <a:rPr lang="fr-FR" dirty="0" smtClean="0"/>
              <a:t>Distance max</a:t>
            </a:r>
          </a:p>
          <a:p>
            <a:pPr algn="ctr"/>
            <a:r>
              <a:rPr lang="fr-FR" dirty="0" smtClean="0"/>
              <a:t>(</a:t>
            </a:r>
            <a:r>
              <a:rPr lang="fr-FR" dirty="0" err="1" smtClean="0"/>
              <a:t>truncature</a:t>
            </a:r>
            <a:r>
              <a:rPr lang="fr-FR" dirty="0" smtClean="0"/>
              <a:t>)</a:t>
            </a:r>
            <a:endParaRPr lang="fr-FR" dirty="0"/>
          </a:p>
        </p:txBody>
      </p:sp>
    </p:spTree>
    <p:extLst>
      <p:ext uri="{BB962C8B-B14F-4D97-AF65-F5344CB8AC3E}">
        <p14:creationId xmlns:p14="http://schemas.microsoft.com/office/powerpoint/2010/main" val="185186063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0" y="0"/>
            <a:ext cx="3850157" cy="677108"/>
          </a:xfrm>
          <a:prstGeom prst="rect">
            <a:avLst/>
          </a:prstGeom>
          <a:noFill/>
        </p:spPr>
        <p:txBody>
          <a:bodyPr wrap="none" rtlCol="0">
            <a:spAutoFit/>
          </a:bodyPr>
          <a:lstStyle/>
          <a:p>
            <a:r>
              <a:rPr lang="fr-FR" sz="3800" b="1" dirty="0" smtClean="0"/>
              <a:t>Distance </a:t>
            </a:r>
            <a:r>
              <a:rPr lang="fr-FR" sz="3800" b="1" dirty="0" err="1" smtClean="0"/>
              <a:t>sampling</a:t>
            </a:r>
            <a:endParaRPr lang="fr-FR" sz="3800" b="1" dirty="0"/>
          </a:p>
        </p:txBody>
      </p:sp>
      <p:sp>
        <p:nvSpPr>
          <p:cNvPr id="3" name="ZoneTexte 2"/>
          <p:cNvSpPr txBox="1"/>
          <p:nvPr/>
        </p:nvSpPr>
        <p:spPr>
          <a:xfrm>
            <a:off x="755576" y="4485313"/>
            <a:ext cx="6557501" cy="646331"/>
          </a:xfrm>
          <a:prstGeom prst="rect">
            <a:avLst/>
          </a:prstGeom>
          <a:noFill/>
        </p:spPr>
        <p:txBody>
          <a:bodyPr wrap="none" rtlCol="0">
            <a:spAutoFit/>
          </a:bodyPr>
          <a:lstStyle/>
          <a:p>
            <a:r>
              <a:rPr lang="fr-FR" dirty="0" smtClean="0"/>
              <a:t>Formule de </a:t>
            </a:r>
            <a:r>
              <a:rPr lang="fr-FR" dirty="0" err="1" smtClean="0"/>
              <a:t>Buckland</a:t>
            </a:r>
            <a:r>
              <a:rPr lang="fr-FR" dirty="0" smtClean="0"/>
              <a:t> (2001) pour estimer la densité de population D</a:t>
            </a:r>
          </a:p>
          <a:p>
            <a:endParaRPr lang="fr-FR" dirty="0" smtClean="0"/>
          </a:p>
        </p:txBody>
      </p:sp>
      <p:sp>
        <p:nvSpPr>
          <p:cNvPr id="16691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r-FR"/>
          </a:p>
        </p:txBody>
      </p:sp>
      <p:pic>
        <p:nvPicPr>
          <p:cNvPr id="166913"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699792" y="5157192"/>
            <a:ext cx="1690188" cy="936104"/>
          </a:xfrm>
          <a:prstGeom prst="rect">
            <a:avLst/>
          </a:prstGeom>
          <a:noFill/>
        </p:spPr>
      </p:pic>
      <p:sp>
        <p:nvSpPr>
          <p:cNvPr id="6" name="ZoneTexte 5"/>
          <p:cNvSpPr txBox="1"/>
          <p:nvPr/>
        </p:nvSpPr>
        <p:spPr>
          <a:xfrm>
            <a:off x="683568" y="2660719"/>
            <a:ext cx="7604711" cy="1200329"/>
          </a:xfrm>
          <a:prstGeom prst="rect">
            <a:avLst/>
          </a:prstGeom>
          <a:noFill/>
        </p:spPr>
        <p:txBody>
          <a:bodyPr wrap="none" rtlCol="0">
            <a:spAutoFit/>
          </a:bodyPr>
          <a:lstStyle/>
          <a:p>
            <a:r>
              <a:rPr lang="fr-FR" dirty="0" smtClean="0"/>
              <a:t>p = probabilité de détecter un individu à l’intérieur de la distance de troncature</a:t>
            </a:r>
          </a:p>
          <a:p>
            <a:endParaRPr lang="fr-FR" dirty="0" smtClean="0"/>
          </a:p>
          <a:p>
            <a:r>
              <a:rPr lang="fr-FR" dirty="0" smtClean="0"/>
              <a:t>	avec  p = g(y), dont la valeur dépend de la courbe choisie</a:t>
            </a:r>
          </a:p>
          <a:p>
            <a:endParaRPr lang="fr-FR" dirty="0" smtClean="0"/>
          </a:p>
        </p:txBody>
      </p:sp>
      <p:sp>
        <p:nvSpPr>
          <p:cNvPr id="7" name="Rectangle 6"/>
          <p:cNvSpPr/>
          <p:nvPr/>
        </p:nvSpPr>
        <p:spPr>
          <a:xfrm>
            <a:off x="755576" y="764704"/>
            <a:ext cx="6988323" cy="2308324"/>
          </a:xfrm>
          <a:prstGeom prst="rect">
            <a:avLst/>
          </a:prstGeom>
        </p:spPr>
        <p:txBody>
          <a:bodyPr wrap="none">
            <a:spAutoFit/>
          </a:bodyPr>
          <a:lstStyle/>
          <a:p>
            <a:r>
              <a:rPr lang="fr-FR" dirty="0" smtClean="0"/>
              <a:t>w = distance de troncature = tous les individus au-delà de w sont ignorés</a:t>
            </a:r>
          </a:p>
          <a:p>
            <a:pPr>
              <a:buFont typeface="Wingdings"/>
              <a:buChar char="è"/>
            </a:pPr>
            <a:r>
              <a:rPr lang="fr-FR" dirty="0" smtClean="0">
                <a:sym typeface="Wingdings" pitchFamily="2" charset="2"/>
              </a:rPr>
              <a:t>Largeur du </a:t>
            </a:r>
            <a:r>
              <a:rPr lang="fr-FR" dirty="0" err="1" smtClean="0">
                <a:sym typeface="Wingdings" pitchFamily="2" charset="2"/>
              </a:rPr>
              <a:t>transect</a:t>
            </a:r>
            <a:r>
              <a:rPr lang="fr-FR" dirty="0" smtClean="0">
                <a:sym typeface="Wingdings" pitchFamily="2" charset="2"/>
              </a:rPr>
              <a:t> = 2w</a:t>
            </a:r>
          </a:p>
          <a:p>
            <a:pPr>
              <a:buFont typeface="Wingdings"/>
              <a:buChar char="è"/>
            </a:pPr>
            <a:r>
              <a:rPr lang="fr-FR" dirty="0" smtClean="0">
                <a:sym typeface="Wingdings" pitchFamily="2" charset="2"/>
              </a:rPr>
              <a:t>Surface du </a:t>
            </a:r>
            <a:r>
              <a:rPr lang="fr-FR" dirty="0" err="1" smtClean="0">
                <a:sym typeface="Wingdings" pitchFamily="2" charset="2"/>
              </a:rPr>
              <a:t>transect</a:t>
            </a:r>
            <a:r>
              <a:rPr lang="fr-FR" dirty="0" smtClean="0">
                <a:sym typeface="Wingdings" pitchFamily="2" charset="2"/>
              </a:rPr>
              <a:t> = 2wL (avec  </a:t>
            </a:r>
            <a:r>
              <a:rPr lang="fr-FR" dirty="0" smtClean="0"/>
              <a:t>L = longueur totale des </a:t>
            </a:r>
            <a:r>
              <a:rPr lang="fr-FR" dirty="0" err="1" smtClean="0"/>
              <a:t>transects</a:t>
            </a:r>
            <a:r>
              <a:rPr lang="fr-FR" dirty="0" smtClean="0"/>
              <a:t>)</a:t>
            </a:r>
          </a:p>
          <a:p>
            <a:pPr>
              <a:buFont typeface="Wingdings"/>
              <a:buChar char="è"/>
            </a:pPr>
            <a:endParaRPr lang="fr-FR" dirty="0" smtClean="0"/>
          </a:p>
          <a:p>
            <a:pPr>
              <a:buFont typeface="Wingdings"/>
              <a:buChar char="è"/>
            </a:pPr>
            <a:r>
              <a:rPr lang="fr-FR" dirty="0" smtClean="0"/>
              <a:t>n = nombre d’individus détectés</a:t>
            </a:r>
          </a:p>
          <a:p>
            <a:pPr>
              <a:buFont typeface="Wingdings"/>
              <a:buChar char="è"/>
            </a:pPr>
            <a:r>
              <a:rPr lang="fr-FR" dirty="0" smtClean="0"/>
              <a:t>Taux de rencontre (</a:t>
            </a:r>
            <a:r>
              <a:rPr lang="fr-FR" dirty="0" err="1" smtClean="0"/>
              <a:t>encounter</a:t>
            </a:r>
            <a:r>
              <a:rPr lang="fr-FR" dirty="0" smtClean="0"/>
              <a:t> rate) = n/L</a:t>
            </a:r>
          </a:p>
          <a:p>
            <a:pPr>
              <a:buFont typeface="Wingdings"/>
              <a:buChar char="è"/>
            </a:pPr>
            <a:endParaRPr lang="fr-FR" dirty="0" smtClean="0"/>
          </a:p>
          <a:p>
            <a:pPr>
              <a:buFont typeface="Wingdings"/>
              <a:buChar char="è"/>
            </a:pPr>
            <a:endParaRPr lang="fr-FR" dirty="0" smtClean="0"/>
          </a:p>
        </p:txBody>
      </p:sp>
    </p:spTree>
    <p:extLst>
      <p:ext uri="{BB962C8B-B14F-4D97-AF65-F5344CB8AC3E}">
        <p14:creationId xmlns:p14="http://schemas.microsoft.com/office/powerpoint/2010/main" val="133522096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4 types de fonctions de détection</a:t>
            </a:r>
            <a:endParaRPr lang="fr-FR" dirty="0"/>
          </a:p>
        </p:txBody>
      </p:sp>
      <p:cxnSp>
        <p:nvCxnSpPr>
          <p:cNvPr id="5" name="Connecteur droit avec flèche 4"/>
          <p:cNvCxnSpPr/>
          <p:nvPr/>
        </p:nvCxnSpPr>
        <p:spPr>
          <a:xfrm flipV="1">
            <a:off x="1403648" y="1196752"/>
            <a:ext cx="0" cy="367240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Connecteur droit avec flèche 6"/>
          <p:cNvCxnSpPr/>
          <p:nvPr/>
        </p:nvCxnSpPr>
        <p:spPr>
          <a:xfrm>
            <a:off x="1403648" y="4869160"/>
            <a:ext cx="6408712"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ZoneTexte 7"/>
          <p:cNvSpPr txBox="1"/>
          <p:nvPr/>
        </p:nvSpPr>
        <p:spPr>
          <a:xfrm>
            <a:off x="899592" y="2060848"/>
            <a:ext cx="402674" cy="646331"/>
          </a:xfrm>
          <a:prstGeom prst="rect">
            <a:avLst/>
          </a:prstGeom>
          <a:noFill/>
        </p:spPr>
        <p:txBody>
          <a:bodyPr wrap="none" rtlCol="0">
            <a:spAutoFit/>
          </a:bodyPr>
          <a:lstStyle/>
          <a:p>
            <a:r>
              <a:rPr lang="fr-FR" sz="3600" dirty="0" smtClean="0"/>
              <a:t>g</a:t>
            </a:r>
            <a:endParaRPr lang="fr-FR" sz="3600" dirty="0"/>
          </a:p>
        </p:txBody>
      </p:sp>
      <p:sp>
        <p:nvSpPr>
          <p:cNvPr id="9" name="ZoneTexte 8"/>
          <p:cNvSpPr txBox="1"/>
          <p:nvPr/>
        </p:nvSpPr>
        <p:spPr>
          <a:xfrm>
            <a:off x="4211960" y="5085184"/>
            <a:ext cx="987193" cy="369332"/>
          </a:xfrm>
          <a:prstGeom prst="rect">
            <a:avLst/>
          </a:prstGeom>
          <a:noFill/>
        </p:spPr>
        <p:txBody>
          <a:bodyPr wrap="none" rtlCol="0">
            <a:spAutoFit/>
          </a:bodyPr>
          <a:lstStyle/>
          <a:p>
            <a:r>
              <a:rPr lang="fr-FR" dirty="0" smtClean="0"/>
              <a:t>Distance</a:t>
            </a:r>
            <a:endParaRPr lang="fr-FR" dirty="0"/>
          </a:p>
        </p:txBody>
      </p:sp>
      <p:sp>
        <p:nvSpPr>
          <p:cNvPr id="10" name="Forme libre 9"/>
          <p:cNvSpPr/>
          <p:nvPr/>
        </p:nvSpPr>
        <p:spPr>
          <a:xfrm>
            <a:off x="1418897" y="1734647"/>
            <a:ext cx="6321972" cy="2968619"/>
          </a:xfrm>
          <a:custGeom>
            <a:avLst/>
            <a:gdLst>
              <a:gd name="connsiteX0" fmla="*/ 0 w 6321972"/>
              <a:gd name="connsiteY0" fmla="*/ 0 h 2968619"/>
              <a:gd name="connsiteX1" fmla="*/ 1229710 w 6321972"/>
              <a:gd name="connsiteY1" fmla="*/ 15766 h 2968619"/>
              <a:gd name="connsiteX2" fmla="*/ 1292772 w 6321972"/>
              <a:gd name="connsiteY2" fmla="*/ 31531 h 2968619"/>
              <a:gd name="connsiteX3" fmla="*/ 1324303 w 6321972"/>
              <a:gd name="connsiteY3" fmla="*/ 63063 h 2968619"/>
              <a:gd name="connsiteX4" fmla="*/ 1418896 w 6321972"/>
              <a:gd name="connsiteY4" fmla="*/ 94594 h 2968619"/>
              <a:gd name="connsiteX5" fmla="*/ 1466193 w 6321972"/>
              <a:gd name="connsiteY5" fmla="*/ 110359 h 2968619"/>
              <a:gd name="connsiteX6" fmla="*/ 1529255 w 6321972"/>
              <a:gd name="connsiteY6" fmla="*/ 141890 h 2968619"/>
              <a:gd name="connsiteX7" fmla="*/ 1576551 w 6321972"/>
              <a:gd name="connsiteY7" fmla="*/ 157656 h 2968619"/>
              <a:gd name="connsiteX8" fmla="*/ 1623848 w 6321972"/>
              <a:gd name="connsiteY8" fmla="*/ 189187 h 2968619"/>
              <a:gd name="connsiteX9" fmla="*/ 1671144 w 6321972"/>
              <a:gd name="connsiteY9" fmla="*/ 204952 h 2968619"/>
              <a:gd name="connsiteX10" fmla="*/ 1797269 w 6321972"/>
              <a:gd name="connsiteY10" fmla="*/ 268014 h 2968619"/>
              <a:gd name="connsiteX11" fmla="*/ 1844565 w 6321972"/>
              <a:gd name="connsiteY11" fmla="*/ 299545 h 2968619"/>
              <a:gd name="connsiteX12" fmla="*/ 1939158 w 6321972"/>
              <a:gd name="connsiteY12" fmla="*/ 331076 h 2968619"/>
              <a:gd name="connsiteX13" fmla="*/ 2049517 w 6321972"/>
              <a:gd name="connsiteY13" fmla="*/ 378373 h 2968619"/>
              <a:gd name="connsiteX14" fmla="*/ 2096813 w 6321972"/>
              <a:gd name="connsiteY14" fmla="*/ 409904 h 2968619"/>
              <a:gd name="connsiteX15" fmla="*/ 2207172 w 6321972"/>
              <a:gd name="connsiteY15" fmla="*/ 457200 h 2968619"/>
              <a:gd name="connsiteX16" fmla="*/ 2349062 w 6321972"/>
              <a:gd name="connsiteY16" fmla="*/ 536028 h 2968619"/>
              <a:gd name="connsiteX17" fmla="*/ 2412124 w 6321972"/>
              <a:gd name="connsiteY17" fmla="*/ 583325 h 2968619"/>
              <a:gd name="connsiteX18" fmla="*/ 2475186 w 6321972"/>
              <a:gd name="connsiteY18" fmla="*/ 646387 h 2968619"/>
              <a:gd name="connsiteX19" fmla="*/ 2522482 w 6321972"/>
              <a:gd name="connsiteY19" fmla="*/ 662152 h 2968619"/>
              <a:gd name="connsiteX20" fmla="*/ 2680137 w 6321972"/>
              <a:gd name="connsiteY20" fmla="*/ 772511 h 2968619"/>
              <a:gd name="connsiteX21" fmla="*/ 2806262 w 6321972"/>
              <a:gd name="connsiteY21" fmla="*/ 882869 h 2968619"/>
              <a:gd name="connsiteX22" fmla="*/ 2979682 w 6321972"/>
              <a:gd name="connsiteY22" fmla="*/ 1040525 h 2968619"/>
              <a:gd name="connsiteX23" fmla="*/ 3058510 w 6321972"/>
              <a:gd name="connsiteY23" fmla="*/ 1135118 h 2968619"/>
              <a:gd name="connsiteX24" fmla="*/ 3121572 w 6321972"/>
              <a:gd name="connsiteY24" fmla="*/ 1229711 h 2968619"/>
              <a:gd name="connsiteX25" fmla="*/ 3216165 w 6321972"/>
              <a:gd name="connsiteY25" fmla="*/ 1308538 h 2968619"/>
              <a:gd name="connsiteX26" fmla="*/ 3247696 w 6321972"/>
              <a:gd name="connsiteY26" fmla="*/ 1355835 h 2968619"/>
              <a:gd name="connsiteX27" fmla="*/ 3294993 w 6321972"/>
              <a:gd name="connsiteY27" fmla="*/ 1403131 h 2968619"/>
              <a:gd name="connsiteX28" fmla="*/ 3405351 w 6321972"/>
              <a:gd name="connsiteY28" fmla="*/ 1529256 h 2968619"/>
              <a:gd name="connsiteX29" fmla="*/ 3468413 w 6321972"/>
              <a:gd name="connsiteY29" fmla="*/ 1639614 h 2968619"/>
              <a:gd name="connsiteX30" fmla="*/ 3499944 w 6321972"/>
              <a:gd name="connsiteY30" fmla="*/ 1686911 h 2968619"/>
              <a:gd name="connsiteX31" fmla="*/ 3515710 w 6321972"/>
              <a:gd name="connsiteY31" fmla="*/ 1734207 h 2968619"/>
              <a:gd name="connsiteX32" fmla="*/ 3610303 w 6321972"/>
              <a:gd name="connsiteY32" fmla="*/ 1797269 h 2968619"/>
              <a:gd name="connsiteX33" fmla="*/ 3799489 w 6321972"/>
              <a:gd name="connsiteY33" fmla="*/ 2017987 h 2968619"/>
              <a:gd name="connsiteX34" fmla="*/ 3846786 w 6321972"/>
              <a:gd name="connsiteY34" fmla="*/ 2065283 h 2968619"/>
              <a:gd name="connsiteX35" fmla="*/ 3894082 w 6321972"/>
              <a:gd name="connsiteY35" fmla="*/ 2096814 h 2968619"/>
              <a:gd name="connsiteX36" fmla="*/ 3988675 w 6321972"/>
              <a:gd name="connsiteY36" fmla="*/ 2191407 h 2968619"/>
              <a:gd name="connsiteX37" fmla="*/ 4035972 w 6321972"/>
              <a:gd name="connsiteY37" fmla="*/ 2238704 h 2968619"/>
              <a:gd name="connsiteX38" fmla="*/ 4146331 w 6321972"/>
              <a:gd name="connsiteY38" fmla="*/ 2270235 h 2968619"/>
              <a:gd name="connsiteX39" fmla="*/ 4209393 w 6321972"/>
              <a:gd name="connsiteY39" fmla="*/ 2317531 h 2968619"/>
              <a:gd name="connsiteX40" fmla="*/ 4240924 w 6321972"/>
              <a:gd name="connsiteY40" fmla="*/ 2349063 h 2968619"/>
              <a:gd name="connsiteX41" fmla="*/ 4335517 w 6321972"/>
              <a:gd name="connsiteY41" fmla="*/ 2412125 h 2968619"/>
              <a:gd name="connsiteX42" fmla="*/ 4382813 w 6321972"/>
              <a:gd name="connsiteY42" fmla="*/ 2443656 h 2968619"/>
              <a:gd name="connsiteX43" fmla="*/ 4477406 w 6321972"/>
              <a:gd name="connsiteY43" fmla="*/ 2522483 h 2968619"/>
              <a:gd name="connsiteX44" fmla="*/ 4540469 w 6321972"/>
              <a:gd name="connsiteY44" fmla="*/ 2554014 h 2968619"/>
              <a:gd name="connsiteX45" fmla="*/ 4587765 w 6321972"/>
              <a:gd name="connsiteY45" fmla="*/ 2585545 h 2968619"/>
              <a:gd name="connsiteX46" fmla="*/ 4650827 w 6321972"/>
              <a:gd name="connsiteY46" fmla="*/ 2617076 h 2968619"/>
              <a:gd name="connsiteX47" fmla="*/ 4698124 w 6321972"/>
              <a:gd name="connsiteY47" fmla="*/ 2648607 h 2968619"/>
              <a:gd name="connsiteX48" fmla="*/ 4871544 w 6321972"/>
              <a:gd name="connsiteY48" fmla="*/ 2680138 h 2968619"/>
              <a:gd name="connsiteX49" fmla="*/ 4918841 w 6321972"/>
              <a:gd name="connsiteY49" fmla="*/ 2695904 h 2968619"/>
              <a:gd name="connsiteX50" fmla="*/ 4981903 w 6321972"/>
              <a:gd name="connsiteY50" fmla="*/ 2743200 h 2968619"/>
              <a:gd name="connsiteX51" fmla="*/ 5060731 w 6321972"/>
              <a:gd name="connsiteY51" fmla="*/ 2758966 h 2968619"/>
              <a:gd name="connsiteX52" fmla="*/ 5186855 w 6321972"/>
              <a:gd name="connsiteY52" fmla="*/ 2806263 h 2968619"/>
              <a:gd name="connsiteX53" fmla="*/ 5265682 w 6321972"/>
              <a:gd name="connsiteY53" fmla="*/ 2837794 h 2968619"/>
              <a:gd name="connsiteX54" fmla="*/ 5344510 w 6321972"/>
              <a:gd name="connsiteY54" fmla="*/ 2853559 h 2968619"/>
              <a:gd name="connsiteX55" fmla="*/ 5407572 w 6321972"/>
              <a:gd name="connsiteY55" fmla="*/ 2869325 h 2968619"/>
              <a:gd name="connsiteX56" fmla="*/ 5454869 w 6321972"/>
              <a:gd name="connsiteY56" fmla="*/ 2885090 h 2968619"/>
              <a:gd name="connsiteX57" fmla="*/ 5565227 w 6321972"/>
              <a:gd name="connsiteY57" fmla="*/ 2900856 h 2968619"/>
              <a:gd name="connsiteX58" fmla="*/ 5675586 w 6321972"/>
              <a:gd name="connsiteY58" fmla="*/ 2932387 h 2968619"/>
              <a:gd name="connsiteX59" fmla="*/ 5785944 w 6321972"/>
              <a:gd name="connsiteY59" fmla="*/ 2963918 h 2968619"/>
              <a:gd name="connsiteX60" fmla="*/ 6321972 w 6321972"/>
              <a:gd name="connsiteY60" fmla="*/ 2963918 h 2968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321972" h="2968619">
                <a:moveTo>
                  <a:pt x="0" y="0"/>
                </a:moveTo>
                <a:lnTo>
                  <a:pt x="1229710" y="15766"/>
                </a:lnTo>
                <a:cubicBezTo>
                  <a:pt x="1251371" y="16294"/>
                  <a:pt x="1273392" y="21841"/>
                  <a:pt x="1292772" y="31531"/>
                </a:cubicBezTo>
                <a:cubicBezTo>
                  <a:pt x="1306067" y="38178"/>
                  <a:pt x="1311008" y="56415"/>
                  <a:pt x="1324303" y="63063"/>
                </a:cubicBezTo>
                <a:cubicBezTo>
                  <a:pt x="1354031" y="77927"/>
                  <a:pt x="1387365" y="84084"/>
                  <a:pt x="1418896" y="94594"/>
                </a:cubicBezTo>
                <a:cubicBezTo>
                  <a:pt x="1434662" y="99849"/>
                  <a:pt x="1451329" y="102927"/>
                  <a:pt x="1466193" y="110359"/>
                </a:cubicBezTo>
                <a:cubicBezTo>
                  <a:pt x="1487214" y="120869"/>
                  <a:pt x="1507653" y="132632"/>
                  <a:pt x="1529255" y="141890"/>
                </a:cubicBezTo>
                <a:cubicBezTo>
                  <a:pt x="1544529" y="148436"/>
                  <a:pt x="1561687" y="150224"/>
                  <a:pt x="1576551" y="157656"/>
                </a:cubicBezTo>
                <a:cubicBezTo>
                  <a:pt x="1593498" y="166130"/>
                  <a:pt x="1606900" y="180713"/>
                  <a:pt x="1623848" y="189187"/>
                </a:cubicBezTo>
                <a:cubicBezTo>
                  <a:pt x="1638712" y="196619"/>
                  <a:pt x="1656015" y="198075"/>
                  <a:pt x="1671144" y="204952"/>
                </a:cubicBezTo>
                <a:cubicBezTo>
                  <a:pt x="1713935" y="224402"/>
                  <a:pt x="1758159" y="241941"/>
                  <a:pt x="1797269" y="268014"/>
                </a:cubicBezTo>
                <a:cubicBezTo>
                  <a:pt x="1813034" y="278524"/>
                  <a:pt x="1827250" y="291850"/>
                  <a:pt x="1844565" y="299545"/>
                </a:cubicBezTo>
                <a:cubicBezTo>
                  <a:pt x="1874937" y="313044"/>
                  <a:pt x="1939158" y="331076"/>
                  <a:pt x="1939158" y="331076"/>
                </a:cubicBezTo>
                <a:cubicBezTo>
                  <a:pt x="2057902" y="410238"/>
                  <a:pt x="1906987" y="317288"/>
                  <a:pt x="2049517" y="378373"/>
                </a:cubicBezTo>
                <a:cubicBezTo>
                  <a:pt x="2066933" y="385837"/>
                  <a:pt x="2080362" y="400503"/>
                  <a:pt x="2096813" y="409904"/>
                </a:cubicBezTo>
                <a:cubicBezTo>
                  <a:pt x="2151362" y="441075"/>
                  <a:pt x="2154109" y="439513"/>
                  <a:pt x="2207172" y="457200"/>
                </a:cubicBezTo>
                <a:cubicBezTo>
                  <a:pt x="2315592" y="529481"/>
                  <a:pt x="2265814" y="508280"/>
                  <a:pt x="2349062" y="536028"/>
                </a:cubicBezTo>
                <a:cubicBezTo>
                  <a:pt x="2370083" y="551794"/>
                  <a:pt x="2392349" y="566022"/>
                  <a:pt x="2412124" y="583325"/>
                </a:cubicBezTo>
                <a:cubicBezTo>
                  <a:pt x="2434496" y="602901"/>
                  <a:pt x="2450996" y="629108"/>
                  <a:pt x="2475186" y="646387"/>
                </a:cubicBezTo>
                <a:cubicBezTo>
                  <a:pt x="2488709" y="656046"/>
                  <a:pt x="2506717" y="656897"/>
                  <a:pt x="2522482" y="662152"/>
                </a:cubicBezTo>
                <a:cubicBezTo>
                  <a:pt x="2632396" y="772066"/>
                  <a:pt x="2573815" y="745930"/>
                  <a:pt x="2680137" y="772511"/>
                </a:cubicBezTo>
                <a:cubicBezTo>
                  <a:pt x="2839129" y="891752"/>
                  <a:pt x="2642996" y="740011"/>
                  <a:pt x="2806262" y="882869"/>
                </a:cubicBezTo>
                <a:cubicBezTo>
                  <a:pt x="2879781" y="947198"/>
                  <a:pt x="2912441" y="939665"/>
                  <a:pt x="2979682" y="1040525"/>
                </a:cubicBezTo>
                <a:cubicBezTo>
                  <a:pt x="3092358" y="1209538"/>
                  <a:pt x="2916883" y="953027"/>
                  <a:pt x="3058510" y="1135118"/>
                </a:cubicBezTo>
                <a:cubicBezTo>
                  <a:pt x="3081776" y="1165031"/>
                  <a:pt x="3090041" y="1208690"/>
                  <a:pt x="3121572" y="1229711"/>
                </a:cubicBezTo>
                <a:cubicBezTo>
                  <a:pt x="3168077" y="1260714"/>
                  <a:pt x="3178231" y="1263017"/>
                  <a:pt x="3216165" y="1308538"/>
                </a:cubicBezTo>
                <a:cubicBezTo>
                  <a:pt x="3228295" y="1323094"/>
                  <a:pt x="3235566" y="1341279"/>
                  <a:pt x="3247696" y="1355835"/>
                </a:cubicBezTo>
                <a:cubicBezTo>
                  <a:pt x="3261969" y="1372963"/>
                  <a:pt x="3281305" y="1385532"/>
                  <a:pt x="3294993" y="1403131"/>
                </a:cubicBezTo>
                <a:cubicBezTo>
                  <a:pt x="3394035" y="1530470"/>
                  <a:pt x="3313789" y="1468214"/>
                  <a:pt x="3405351" y="1529256"/>
                </a:cubicBezTo>
                <a:cubicBezTo>
                  <a:pt x="3482167" y="1644479"/>
                  <a:pt x="3388409" y="1499606"/>
                  <a:pt x="3468413" y="1639614"/>
                </a:cubicBezTo>
                <a:cubicBezTo>
                  <a:pt x="3477814" y="1656065"/>
                  <a:pt x="3491470" y="1669964"/>
                  <a:pt x="3499944" y="1686911"/>
                </a:cubicBezTo>
                <a:cubicBezTo>
                  <a:pt x="3507376" y="1701775"/>
                  <a:pt x="3503959" y="1722456"/>
                  <a:pt x="3515710" y="1734207"/>
                </a:cubicBezTo>
                <a:cubicBezTo>
                  <a:pt x="3542506" y="1761003"/>
                  <a:pt x="3610303" y="1797269"/>
                  <a:pt x="3610303" y="1797269"/>
                </a:cubicBezTo>
                <a:cubicBezTo>
                  <a:pt x="3706344" y="1941331"/>
                  <a:pt x="3646570" y="1865069"/>
                  <a:pt x="3799489" y="2017987"/>
                </a:cubicBezTo>
                <a:cubicBezTo>
                  <a:pt x="3815255" y="2033752"/>
                  <a:pt x="3828235" y="2052915"/>
                  <a:pt x="3846786" y="2065283"/>
                </a:cubicBezTo>
                <a:cubicBezTo>
                  <a:pt x="3862551" y="2075793"/>
                  <a:pt x="3879920" y="2084226"/>
                  <a:pt x="3894082" y="2096814"/>
                </a:cubicBezTo>
                <a:cubicBezTo>
                  <a:pt x="3927410" y="2126439"/>
                  <a:pt x="3957144" y="2159876"/>
                  <a:pt x="3988675" y="2191407"/>
                </a:cubicBezTo>
                <a:cubicBezTo>
                  <a:pt x="4004441" y="2207173"/>
                  <a:pt x="4014820" y="2231654"/>
                  <a:pt x="4035972" y="2238704"/>
                </a:cubicBezTo>
                <a:cubicBezTo>
                  <a:pt x="4103825" y="2261321"/>
                  <a:pt x="4067147" y="2250438"/>
                  <a:pt x="4146331" y="2270235"/>
                </a:cubicBezTo>
                <a:cubicBezTo>
                  <a:pt x="4167352" y="2286000"/>
                  <a:pt x="4189207" y="2300710"/>
                  <a:pt x="4209393" y="2317531"/>
                </a:cubicBezTo>
                <a:cubicBezTo>
                  <a:pt x="4220812" y="2327047"/>
                  <a:pt x="4229033" y="2340144"/>
                  <a:pt x="4240924" y="2349063"/>
                </a:cubicBezTo>
                <a:cubicBezTo>
                  <a:pt x="4271240" y="2371800"/>
                  <a:pt x="4303986" y="2391104"/>
                  <a:pt x="4335517" y="2412125"/>
                </a:cubicBezTo>
                <a:cubicBezTo>
                  <a:pt x="4351282" y="2422635"/>
                  <a:pt x="4369415" y="2430258"/>
                  <a:pt x="4382813" y="2443656"/>
                </a:cubicBezTo>
                <a:cubicBezTo>
                  <a:pt x="4426287" y="2487129"/>
                  <a:pt x="4426194" y="2493219"/>
                  <a:pt x="4477406" y="2522483"/>
                </a:cubicBezTo>
                <a:cubicBezTo>
                  <a:pt x="4497812" y="2534143"/>
                  <a:pt x="4520063" y="2542354"/>
                  <a:pt x="4540469" y="2554014"/>
                </a:cubicBezTo>
                <a:cubicBezTo>
                  <a:pt x="4556920" y="2563415"/>
                  <a:pt x="4571314" y="2576144"/>
                  <a:pt x="4587765" y="2585545"/>
                </a:cubicBezTo>
                <a:cubicBezTo>
                  <a:pt x="4608170" y="2597205"/>
                  <a:pt x="4630422" y="2605416"/>
                  <a:pt x="4650827" y="2617076"/>
                </a:cubicBezTo>
                <a:cubicBezTo>
                  <a:pt x="4667278" y="2626477"/>
                  <a:pt x="4680383" y="2641954"/>
                  <a:pt x="4698124" y="2648607"/>
                </a:cubicBezTo>
                <a:cubicBezTo>
                  <a:pt x="4715758" y="2655220"/>
                  <a:pt x="4860912" y="2678366"/>
                  <a:pt x="4871544" y="2680138"/>
                </a:cubicBezTo>
                <a:cubicBezTo>
                  <a:pt x="4887310" y="2685393"/>
                  <a:pt x="4904412" y="2687659"/>
                  <a:pt x="4918841" y="2695904"/>
                </a:cubicBezTo>
                <a:cubicBezTo>
                  <a:pt x="4941655" y="2708940"/>
                  <a:pt x="4957892" y="2732528"/>
                  <a:pt x="4981903" y="2743200"/>
                </a:cubicBezTo>
                <a:cubicBezTo>
                  <a:pt x="5006390" y="2754083"/>
                  <a:pt x="5034455" y="2753711"/>
                  <a:pt x="5060731" y="2758966"/>
                </a:cubicBezTo>
                <a:cubicBezTo>
                  <a:pt x="5189738" y="2823469"/>
                  <a:pt x="5058062" y="2763332"/>
                  <a:pt x="5186855" y="2806263"/>
                </a:cubicBezTo>
                <a:cubicBezTo>
                  <a:pt x="5213702" y="2815212"/>
                  <a:pt x="5238576" y="2829662"/>
                  <a:pt x="5265682" y="2837794"/>
                </a:cubicBezTo>
                <a:cubicBezTo>
                  <a:pt x="5291348" y="2845494"/>
                  <a:pt x="5318352" y="2847746"/>
                  <a:pt x="5344510" y="2853559"/>
                </a:cubicBezTo>
                <a:cubicBezTo>
                  <a:pt x="5365662" y="2858259"/>
                  <a:pt x="5386738" y="2863372"/>
                  <a:pt x="5407572" y="2869325"/>
                </a:cubicBezTo>
                <a:cubicBezTo>
                  <a:pt x="5423551" y="2873890"/>
                  <a:pt x="5438573" y="2881831"/>
                  <a:pt x="5454869" y="2885090"/>
                </a:cubicBezTo>
                <a:cubicBezTo>
                  <a:pt x="5491307" y="2892378"/>
                  <a:pt x="5528441" y="2895601"/>
                  <a:pt x="5565227" y="2900856"/>
                </a:cubicBezTo>
                <a:cubicBezTo>
                  <a:pt x="5678635" y="2938657"/>
                  <a:pt x="5537006" y="2892792"/>
                  <a:pt x="5675586" y="2932387"/>
                </a:cubicBezTo>
                <a:cubicBezTo>
                  <a:pt x="5703521" y="2940368"/>
                  <a:pt x="5758806" y="2963204"/>
                  <a:pt x="5785944" y="2963918"/>
                </a:cubicBezTo>
                <a:cubicBezTo>
                  <a:pt x="5964558" y="2968619"/>
                  <a:pt x="6143296" y="2963918"/>
                  <a:pt x="6321972" y="2963918"/>
                </a:cubicBezTo>
              </a:path>
            </a:pathLst>
          </a:cu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1" name="ZoneTexte 10"/>
          <p:cNvSpPr txBox="1"/>
          <p:nvPr/>
        </p:nvSpPr>
        <p:spPr>
          <a:xfrm>
            <a:off x="5940152" y="3933056"/>
            <a:ext cx="1678665" cy="461665"/>
          </a:xfrm>
          <a:prstGeom prst="rect">
            <a:avLst/>
          </a:prstGeom>
          <a:noFill/>
        </p:spPr>
        <p:txBody>
          <a:bodyPr wrap="none" rtlCol="0">
            <a:spAutoFit/>
          </a:bodyPr>
          <a:lstStyle/>
          <a:p>
            <a:r>
              <a:rPr lang="fr-FR" sz="2400" dirty="0" err="1" smtClean="0"/>
              <a:t>Half</a:t>
            </a:r>
            <a:r>
              <a:rPr lang="fr-FR" sz="2400" dirty="0" smtClean="0"/>
              <a:t>-normal</a:t>
            </a:r>
            <a:endParaRPr lang="fr-FR" sz="2400" dirty="0"/>
          </a:p>
        </p:txBody>
      </p:sp>
      <p:sp>
        <p:nvSpPr>
          <p:cNvPr id="12" name="Forme libre 11"/>
          <p:cNvSpPr/>
          <p:nvPr/>
        </p:nvSpPr>
        <p:spPr>
          <a:xfrm>
            <a:off x="1403131" y="1687351"/>
            <a:ext cx="6323634" cy="2791750"/>
          </a:xfrm>
          <a:custGeom>
            <a:avLst/>
            <a:gdLst>
              <a:gd name="connsiteX0" fmla="*/ 0 w 6323634"/>
              <a:gd name="connsiteY0" fmla="*/ 0 h 2791750"/>
              <a:gd name="connsiteX1" fmla="*/ 2017986 w 6323634"/>
              <a:gd name="connsiteY1" fmla="*/ 15765 h 2791750"/>
              <a:gd name="connsiteX2" fmla="*/ 2254469 w 6323634"/>
              <a:gd name="connsiteY2" fmla="*/ 31531 h 2791750"/>
              <a:gd name="connsiteX3" fmla="*/ 2301766 w 6323634"/>
              <a:gd name="connsiteY3" fmla="*/ 47296 h 2791750"/>
              <a:gd name="connsiteX4" fmla="*/ 2601310 w 6323634"/>
              <a:gd name="connsiteY4" fmla="*/ 63062 h 2791750"/>
              <a:gd name="connsiteX5" fmla="*/ 3105807 w 6323634"/>
              <a:gd name="connsiteY5" fmla="*/ 110359 h 2791750"/>
              <a:gd name="connsiteX6" fmla="*/ 3484179 w 6323634"/>
              <a:gd name="connsiteY6" fmla="*/ 126124 h 2791750"/>
              <a:gd name="connsiteX7" fmla="*/ 3531476 w 6323634"/>
              <a:gd name="connsiteY7" fmla="*/ 141890 h 2791750"/>
              <a:gd name="connsiteX8" fmla="*/ 3720662 w 6323634"/>
              <a:gd name="connsiteY8" fmla="*/ 173421 h 2791750"/>
              <a:gd name="connsiteX9" fmla="*/ 3846786 w 6323634"/>
              <a:gd name="connsiteY9" fmla="*/ 204952 h 2791750"/>
              <a:gd name="connsiteX10" fmla="*/ 3894083 w 6323634"/>
              <a:gd name="connsiteY10" fmla="*/ 236483 h 2791750"/>
              <a:gd name="connsiteX11" fmla="*/ 3988676 w 6323634"/>
              <a:gd name="connsiteY11" fmla="*/ 268014 h 2791750"/>
              <a:gd name="connsiteX12" fmla="*/ 4035972 w 6323634"/>
              <a:gd name="connsiteY12" fmla="*/ 283779 h 2791750"/>
              <a:gd name="connsiteX13" fmla="*/ 4114800 w 6323634"/>
              <a:gd name="connsiteY13" fmla="*/ 299545 h 2791750"/>
              <a:gd name="connsiteX14" fmla="*/ 4162097 w 6323634"/>
              <a:gd name="connsiteY14" fmla="*/ 315310 h 2791750"/>
              <a:gd name="connsiteX15" fmla="*/ 4288221 w 6323634"/>
              <a:gd name="connsiteY15" fmla="*/ 331076 h 2791750"/>
              <a:gd name="connsiteX16" fmla="*/ 4351283 w 6323634"/>
              <a:gd name="connsiteY16" fmla="*/ 362607 h 2791750"/>
              <a:gd name="connsiteX17" fmla="*/ 4398579 w 6323634"/>
              <a:gd name="connsiteY17" fmla="*/ 378372 h 2791750"/>
              <a:gd name="connsiteX18" fmla="*/ 4477407 w 6323634"/>
              <a:gd name="connsiteY18" fmla="*/ 425669 h 2791750"/>
              <a:gd name="connsiteX19" fmla="*/ 4540469 w 6323634"/>
              <a:gd name="connsiteY19" fmla="*/ 457200 h 2791750"/>
              <a:gd name="connsiteX20" fmla="*/ 4587766 w 6323634"/>
              <a:gd name="connsiteY20" fmla="*/ 488731 h 2791750"/>
              <a:gd name="connsiteX21" fmla="*/ 4650828 w 6323634"/>
              <a:gd name="connsiteY21" fmla="*/ 520262 h 2791750"/>
              <a:gd name="connsiteX22" fmla="*/ 4745421 w 6323634"/>
              <a:gd name="connsiteY22" fmla="*/ 583324 h 2791750"/>
              <a:gd name="connsiteX23" fmla="*/ 4840014 w 6323634"/>
              <a:gd name="connsiteY23" fmla="*/ 614855 h 2791750"/>
              <a:gd name="connsiteX24" fmla="*/ 4966138 w 6323634"/>
              <a:gd name="connsiteY24" fmla="*/ 693683 h 2791750"/>
              <a:gd name="connsiteX25" fmla="*/ 5029200 w 6323634"/>
              <a:gd name="connsiteY25" fmla="*/ 740979 h 2791750"/>
              <a:gd name="connsiteX26" fmla="*/ 5123793 w 6323634"/>
              <a:gd name="connsiteY26" fmla="*/ 772510 h 2791750"/>
              <a:gd name="connsiteX27" fmla="*/ 5218386 w 6323634"/>
              <a:gd name="connsiteY27" fmla="*/ 867103 h 2791750"/>
              <a:gd name="connsiteX28" fmla="*/ 5312979 w 6323634"/>
              <a:gd name="connsiteY28" fmla="*/ 945931 h 2791750"/>
              <a:gd name="connsiteX29" fmla="*/ 5344510 w 6323634"/>
              <a:gd name="connsiteY29" fmla="*/ 993227 h 2791750"/>
              <a:gd name="connsiteX30" fmla="*/ 5376041 w 6323634"/>
              <a:gd name="connsiteY30" fmla="*/ 1024759 h 2791750"/>
              <a:gd name="connsiteX31" fmla="*/ 5486400 w 6323634"/>
              <a:gd name="connsiteY31" fmla="*/ 1135117 h 2791750"/>
              <a:gd name="connsiteX32" fmla="*/ 5565228 w 6323634"/>
              <a:gd name="connsiteY32" fmla="*/ 1245476 h 2791750"/>
              <a:gd name="connsiteX33" fmla="*/ 5612524 w 6323634"/>
              <a:gd name="connsiteY33" fmla="*/ 1355834 h 2791750"/>
              <a:gd name="connsiteX34" fmla="*/ 5675586 w 6323634"/>
              <a:gd name="connsiteY34" fmla="*/ 1450427 h 2791750"/>
              <a:gd name="connsiteX35" fmla="*/ 5738648 w 6323634"/>
              <a:gd name="connsiteY35" fmla="*/ 1529255 h 2791750"/>
              <a:gd name="connsiteX36" fmla="*/ 5833241 w 6323634"/>
              <a:gd name="connsiteY36" fmla="*/ 1623848 h 2791750"/>
              <a:gd name="connsiteX37" fmla="*/ 5896303 w 6323634"/>
              <a:gd name="connsiteY37" fmla="*/ 1749972 h 2791750"/>
              <a:gd name="connsiteX38" fmla="*/ 5959366 w 6323634"/>
              <a:gd name="connsiteY38" fmla="*/ 1828800 h 2791750"/>
              <a:gd name="connsiteX39" fmla="*/ 6022428 w 6323634"/>
              <a:gd name="connsiteY39" fmla="*/ 1986455 h 2791750"/>
              <a:gd name="connsiteX40" fmla="*/ 6085490 w 6323634"/>
              <a:gd name="connsiteY40" fmla="*/ 2096814 h 2791750"/>
              <a:gd name="connsiteX41" fmla="*/ 6148552 w 6323634"/>
              <a:gd name="connsiteY41" fmla="*/ 2238703 h 2791750"/>
              <a:gd name="connsiteX42" fmla="*/ 6195848 w 6323634"/>
              <a:gd name="connsiteY42" fmla="*/ 2333296 h 2791750"/>
              <a:gd name="connsiteX43" fmla="*/ 6227379 w 6323634"/>
              <a:gd name="connsiteY43" fmla="*/ 2427890 h 2791750"/>
              <a:gd name="connsiteX44" fmla="*/ 6243145 w 6323634"/>
              <a:gd name="connsiteY44" fmla="*/ 2475186 h 2791750"/>
              <a:gd name="connsiteX45" fmla="*/ 6258910 w 6323634"/>
              <a:gd name="connsiteY45" fmla="*/ 2522483 h 2791750"/>
              <a:gd name="connsiteX46" fmla="*/ 6290441 w 6323634"/>
              <a:gd name="connsiteY46" fmla="*/ 2569779 h 2791750"/>
              <a:gd name="connsiteX47" fmla="*/ 6306207 w 6323634"/>
              <a:gd name="connsiteY47" fmla="*/ 2695903 h 2791750"/>
              <a:gd name="connsiteX48" fmla="*/ 6321972 w 6323634"/>
              <a:gd name="connsiteY48" fmla="*/ 2758965 h 279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6323634" h="2791750">
                <a:moveTo>
                  <a:pt x="0" y="0"/>
                </a:moveTo>
                <a:lnTo>
                  <a:pt x="2017986" y="15765"/>
                </a:lnTo>
                <a:cubicBezTo>
                  <a:pt x="2096981" y="16870"/>
                  <a:pt x="2175950" y="22807"/>
                  <a:pt x="2254469" y="31531"/>
                </a:cubicBezTo>
                <a:cubicBezTo>
                  <a:pt x="2270986" y="33366"/>
                  <a:pt x="2285216" y="45791"/>
                  <a:pt x="2301766" y="47296"/>
                </a:cubicBezTo>
                <a:cubicBezTo>
                  <a:pt x="2401342" y="56348"/>
                  <a:pt x="2501462" y="57807"/>
                  <a:pt x="2601310" y="63062"/>
                </a:cubicBezTo>
                <a:cubicBezTo>
                  <a:pt x="2769358" y="80751"/>
                  <a:pt x="2936997" y="101234"/>
                  <a:pt x="3105807" y="110359"/>
                </a:cubicBezTo>
                <a:cubicBezTo>
                  <a:pt x="3231856" y="117172"/>
                  <a:pt x="3358055" y="120869"/>
                  <a:pt x="3484179" y="126124"/>
                </a:cubicBezTo>
                <a:cubicBezTo>
                  <a:pt x="3499945" y="131379"/>
                  <a:pt x="3515180" y="138631"/>
                  <a:pt x="3531476" y="141890"/>
                </a:cubicBezTo>
                <a:cubicBezTo>
                  <a:pt x="3762761" y="188147"/>
                  <a:pt x="3537325" y="131112"/>
                  <a:pt x="3720662" y="173421"/>
                </a:cubicBezTo>
                <a:cubicBezTo>
                  <a:pt x="3762887" y="183165"/>
                  <a:pt x="3846786" y="204952"/>
                  <a:pt x="3846786" y="204952"/>
                </a:cubicBezTo>
                <a:cubicBezTo>
                  <a:pt x="3862552" y="215462"/>
                  <a:pt x="3876768" y="228788"/>
                  <a:pt x="3894083" y="236483"/>
                </a:cubicBezTo>
                <a:cubicBezTo>
                  <a:pt x="3924455" y="249982"/>
                  <a:pt x="3957145" y="257504"/>
                  <a:pt x="3988676" y="268014"/>
                </a:cubicBezTo>
                <a:cubicBezTo>
                  <a:pt x="4004441" y="273269"/>
                  <a:pt x="4019677" y="280520"/>
                  <a:pt x="4035972" y="283779"/>
                </a:cubicBezTo>
                <a:cubicBezTo>
                  <a:pt x="4062248" y="289034"/>
                  <a:pt x="4088804" y="293046"/>
                  <a:pt x="4114800" y="299545"/>
                </a:cubicBezTo>
                <a:cubicBezTo>
                  <a:pt x="4130922" y="303576"/>
                  <a:pt x="4145747" y="312337"/>
                  <a:pt x="4162097" y="315310"/>
                </a:cubicBezTo>
                <a:cubicBezTo>
                  <a:pt x="4203782" y="322889"/>
                  <a:pt x="4246180" y="325821"/>
                  <a:pt x="4288221" y="331076"/>
                </a:cubicBezTo>
                <a:cubicBezTo>
                  <a:pt x="4309242" y="341586"/>
                  <a:pt x="4329681" y="353349"/>
                  <a:pt x="4351283" y="362607"/>
                </a:cubicBezTo>
                <a:cubicBezTo>
                  <a:pt x="4366557" y="369153"/>
                  <a:pt x="4383715" y="370940"/>
                  <a:pt x="4398579" y="378372"/>
                </a:cubicBezTo>
                <a:cubicBezTo>
                  <a:pt x="4425987" y="392076"/>
                  <a:pt x="4450620" y="410787"/>
                  <a:pt x="4477407" y="425669"/>
                </a:cubicBezTo>
                <a:cubicBezTo>
                  <a:pt x="4497951" y="437083"/>
                  <a:pt x="4520064" y="445540"/>
                  <a:pt x="4540469" y="457200"/>
                </a:cubicBezTo>
                <a:cubicBezTo>
                  <a:pt x="4556920" y="466601"/>
                  <a:pt x="4571315" y="479330"/>
                  <a:pt x="4587766" y="488731"/>
                </a:cubicBezTo>
                <a:cubicBezTo>
                  <a:pt x="4608171" y="500391"/>
                  <a:pt x="4630675" y="508170"/>
                  <a:pt x="4650828" y="520262"/>
                </a:cubicBezTo>
                <a:cubicBezTo>
                  <a:pt x="4683323" y="539759"/>
                  <a:pt x="4709470" y="571340"/>
                  <a:pt x="4745421" y="583324"/>
                </a:cubicBezTo>
                <a:lnTo>
                  <a:pt x="4840014" y="614855"/>
                </a:lnTo>
                <a:cubicBezTo>
                  <a:pt x="5018647" y="748831"/>
                  <a:pt x="4793021" y="585486"/>
                  <a:pt x="4966138" y="693683"/>
                </a:cubicBezTo>
                <a:cubicBezTo>
                  <a:pt x="4988420" y="707609"/>
                  <a:pt x="5005698" y="729228"/>
                  <a:pt x="5029200" y="740979"/>
                </a:cubicBezTo>
                <a:cubicBezTo>
                  <a:pt x="5058928" y="755843"/>
                  <a:pt x="5123793" y="772510"/>
                  <a:pt x="5123793" y="772510"/>
                </a:cubicBezTo>
                <a:cubicBezTo>
                  <a:pt x="5179300" y="855772"/>
                  <a:pt x="5127129" y="788883"/>
                  <a:pt x="5218386" y="867103"/>
                </a:cubicBezTo>
                <a:cubicBezTo>
                  <a:pt x="5324606" y="958148"/>
                  <a:pt x="5208443" y="876240"/>
                  <a:pt x="5312979" y="945931"/>
                </a:cubicBezTo>
                <a:cubicBezTo>
                  <a:pt x="5323489" y="961696"/>
                  <a:pt x="5332674" y="978431"/>
                  <a:pt x="5344510" y="993227"/>
                </a:cubicBezTo>
                <a:cubicBezTo>
                  <a:pt x="5353795" y="1004834"/>
                  <a:pt x="5367123" y="1012868"/>
                  <a:pt x="5376041" y="1024759"/>
                </a:cubicBezTo>
                <a:cubicBezTo>
                  <a:pt x="5460367" y="1137194"/>
                  <a:pt x="5397870" y="1105608"/>
                  <a:pt x="5486400" y="1135117"/>
                </a:cubicBezTo>
                <a:cubicBezTo>
                  <a:pt x="5572816" y="1307949"/>
                  <a:pt x="5458703" y="1096341"/>
                  <a:pt x="5565228" y="1245476"/>
                </a:cubicBezTo>
                <a:cubicBezTo>
                  <a:pt x="5644167" y="1355991"/>
                  <a:pt x="5561060" y="1263199"/>
                  <a:pt x="5612524" y="1355834"/>
                </a:cubicBezTo>
                <a:cubicBezTo>
                  <a:pt x="5630928" y="1388961"/>
                  <a:pt x="5648790" y="1423630"/>
                  <a:pt x="5675586" y="1450427"/>
                </a:cubicBezTo>
                <a:cubicBezTo>
                  <a:pt x="5814150" y="1588995"/>
                  <a:pt x="5579513" y="1350229"/>
                  <a:pt x="5738648" y="1529255"/>
                </a:cubicBezTo>
                <a:cubicBezTo>
                  <a:pt x="5768273" y="1562583"/>
                  <a:pt x="5813299" y="1583964"/>
                  <a:pt x="5833241" y="1623848"/>
                </a:cubicBezTo>
                <a:cubicBezTo>
                  <a:pt x="5854262" y="1665889"/>
                  <a:pt x="5863066" y="1716736"/>
                  <a:pt x="5896303" y="1749972"/>
                </a:cubicBezTo>
                <a:cubicBezTo>
                  <a:pt x="5941233" y="1794901"/>
                  <a:pt x="5919590" y="1769135"/>
                  <a:pt x="5959366" y="1828800"/>
                </a:cubicBezTo>
                <a:cubicBezTo>
                  <a:pt x="5985207" y="1906322"/>
                  <a:pt x="5985312" y="1921501"/>
                  <a:pt x="6022428" y="1986455"/>
                </a:cubicBezTo>
                <a:cubicBezTo>
                  <a:pt x="6060349" y="2052816"/>
                  <a:pt x="6053730" y="2017413"/>
                  <a:pt x="6085490" y="2096814"/>
                </a:cubicBezTo>
                <a:cubicBezTo>
                  <a:pt x="6141774" y="2237524"/>
                  <a:pt x="6087889" y="2147710"/>
                  <a:pt x="6148552" y="2238703"/>
                </a:cubicBezTo>
                <a:cubicBezTo>
                  <a:pt x="6206044" y="2411186"/>
                  <a:pt x="6114355" y="2149935"/>
                  <a:pt x="6195848" y="2333296"/>
                </a:cubicBezTo>
                <a:cubicBezTo>
                  <a:pt x="6209347" y="2363668"/>
                  <a:pt x="6216868" y="2396359"/>
                  <a:pt x="6227379" y="2427890"/>
                </a:cubicBezTo>
                <a:lnTo>
                  <a:pt x="6243145" y="2475186"/>
                </a:lnTo>
                <a:cubicBezTo>
                  <a:pt x="6248400" y="2490952"/>
                  <a:pt x="6249692" y="2508656"/>
                  <a:pt x="6258910" y="2522483"/>
                </a:cubicBezTo>
                <a:lnTo>
                  <a:pt x="6290441" y="2569779"/>
                </a:lnTo>
                <a:cubicBezTo>
                  <a:pt x="6295696" y="2611820"/>
                  <a:pt x="6298628" y="2654218"/>
                  <a:pt x="6306207" y="2695903"/>
                </a:cubicBezTo>
                <a:cubicBezTo>
                  <a:pt x="6323634" y="2791750"/>
                  <a:pt x="6321972" y="2712806"/>
                  <a:pt x="6321972" y="2758965"/>
                </a:cubicBezTo>
              </a:path>
            </a:pathLst>
          </a:cu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3" name="ZoneTexte 12"/>
          <p:cNvSpPr txBox="1"/>
          <p:nvPr/>
        </p:nvSpPr>
        <p:spPr>
          <a:xfrm>
            <a:off x="6372200" y="2060848"/>
            <a:ext cx="1858394" cy="523220"/>
          </a:xfrm>
          <a:prstGeom prst="rect">
            <a:avLst/>
          </a:prstGeom>
          <a:noFill/>
        </p:spPr>
        <p:txBody>
          <a:bodyPr wrap="none" rtlCol="0">
            <a:spAutoFit/>
          </a:bodyPr>
          <a:lstStyle/>
          <a:p>
            <a:r>
              <a:rPr lang="fr-FR" sz="2800" dirty="0" err="1" smtClean="0">
                <a:solidFill>
                  <a:srgbClr val="FF0000"/>
                </a:solidFill>
              </a:rPr>
              <a:t>Hazard</a:t>
            </a:r>
            <a:r>
              <a:rPr lang="fr-FR" sz="2800" dirty="0" smtClean="0">
                <a:solidFill>
                  <a:srgbClr val="FF0000"/>
                </a:solidFill>
              </a:rPr>
              <a:t> rate</a:t>
            </a:r>
            <a:endParaRPr lang="fr-FR" sz="2800" dirty="0">
              <a:solidFill>
                <a:srgbClr val="FF0000"/>
              </a:solidFill>
            </a:endParaRPr>
          </a:p>
        </p:txBody>
      </p:sp>
      <p:sp>
        <p:nvSpPr>
          <p:cNvPr id="14" name="Forme libre 13"/>
          <p:cNvSpPr/>
          <p:nvPr/>
        </p:nvSpPr>
        <p:spPr>
          <a:xfrm>
            <a:off x="1434662" y="1766178"/>
            <a:ext cx="5502166" cy="2941337"/>
          </a:xfrm>
          <a:custGeom>
            <a:avLst/>
            <a:gdLst>
              <a:gd name="connsiteX0" fmla="*/ 0 w 5502166"/>
              <a:gd name="connsiteY0" fmla="*/ 0 h 2941337"/>
              <a:gd name="connsiteX1" fmla="*/ 63062 w 5502166"/>
              <a:gd name="connsiteY1" fmla="*/ 157656 h 2941337"/>
              <a:gd name="connsiteX2" fmla="*/ 110359 w 5502166"/>
              <a:gd name="connsiteY2" fmla="*/ 220718 h 2941337"/>
              <a:gd name="connsiteX3" fmla="*/ 157655 w 5502166"/>
              <a:gd name="connsiteY3" fmla="*/ 331076 h 2941337"/>
              <a:gd name="connsiteX4" fmla="*/ 189186 w 5502166"/>
              <a:gd name="connsiteY4" fmla="*/ 378373 h 2941337"/>
              <a:gd name="connsiteX5" fmla="*/ 268014 w 5502166"/>
              <a:gd name="connsiteY5" fmla="*/ 488732 h 2941337"/>
              <a:gd name="connsiteX6" fmla="*/ 346841 w 5502166"/>
              <a:gd name="connsiteY6" fmla="*/ 662152 h 2941337"/>
              <a:gd name="connsiteX7" fmla="*/ 425669 w 5502166"/>
              <a:gd name="connsiteY7" fmla="*/ 756745 h 2941337"/>
              <a:gd name="connsiteX8" fmla="*/ 472966 w 5502166"/>
              <a:gd name="connsiteY8" fmla="*/ 851338 h 2941337"/>
              <a:gd name="connsiteX9" fmla="*/ 536028 w 5502166"/>
              <a:gd name="connsiteY9" fmla="*/ 977463 h 2941337"/>
              <a:gd name="connsiteX10" fmla="*/ 567559 w 5502166"/>
              <a:gd name="connsiteY10" fmla="*/ 1024759 h 2941337"/>
              <a:gd name="connsiteX11" fmla="*/ 614855 w 5502166"/>
              <a:gd name="connsiteY11" fmla="*/ 1072056 h 2941337"/>
              <a:gd name="connsiteX12" fmla="*/ 693683 w 5502166"/>
              <a:gd name="connsiteY12" fmla="*/ 1245476 h 2941337"/>
              <a:gd name="connsiteX13" fmla="*/ 740979 w 5502166"/>
              <a:gd name="connsiteY13" fmla="*/ 1292773 h 2941337"/>
              <a:gd name="connsiteX14" fmla="*/ 756745 w 5502166"/>
              <a:gd name="connsiteY14" fmla="*/ 1340069 h 2941337"/>
              <a:gd name="connsiteX15" fmla="*/ 867104 w 5502166"/>
              <a:gd name="connsiteY15" fmla="*/ 1481959 h 2941337"/>
              <a:gd name="connsiteX16" fmla="*/ 898635 w 5502166"/>
              <a:gd name="connsiteY16" fmla="*/ 1545021 h 2941337"/>
              <a:gd name="connsiteX17" fmla="*/ 993228 w 5502166"/>
              <a:gd name="connsiteY17" fmla="*/ 1623849 h 2941337"/>
              <a:gd name="connsiteX18" fmla="*/ 1024759 w 5502166"/>
              <a:gd name="connsiteY18" fmla="*/ 1671145 h 2941337"/>
              <a:gd name="connsiteX19" fmla="*/ 1119352 w 5502166"/>
              <a:gd name="connsiteY19" fmla="*/ 1781504 h 2941337"/>
              <a:gd name="connsiteX20" fmla="*/ 1150883 w 5502166"/>
              <a:gd name="connsiteY20" fmla="*/ 1844566 h 2941337"/>
              <a:gd name="connsiteX21" fmla="*/ 1292772 w 5502166"/>
              <a:gd name="connsiteY21" fmla="*/ 1970690 h 2941337"/>
              <a:gd name="connsiteX22" fmla="*/ 1387366 w 5502166"/>
              <a:gd name="connsiteY22" fmla="*/ 2081049 h 2941337"/>
              <a:gd name="connsiteX23" fmla="*/ 1450428 w 5502166"/>
              <a:gd name="connsiteY23" fmla="*/ 2128345 h 2941337"/>
              <a:gd name="connsiteX24" fmla="*/ 1560786 w 5502166"/>
              <a:gd name="connsiteY24" fmla="*/ 2191407 h 2941337"/>
              <a:gd name="connsiteX25" fmla="*/ 1671145 w 5502166"/>
              <a:gd name="connsiteY25" fmla="*/ 2301766 h 2941337"/>
              <a:gd name="connsiteX26" fmla="*/ 1765738 w 5502166"/>
              <a:gd name="connsiteY26" fmla="*/ 2364828 h 2941337"/>
              <a:gd name="connsiteX27" fmla="*/ 1813035 w 5502166"/>
              <a:gd name="connsiteY27" fmla="*/ 2396359 h 2941337"/>
              <a:gd name="connsiteX28" fmla="*/ 1860331 w 5502166"/>
              <a:gd name="connsiteY28" fmla="*/ 2412125 h 2941337"/>
              <a:gd name="connsiteX29" fmla="*/ 2049517 w 5502166"/>
              <a:gd name="connsiteY29" fmla="*/ 2490952 h 2941337"/>
              <a:gd name="connsiteX30" fmla="*/ 2096814 w 5502166"/>
              <a:gd name="connsiteY30" fmla="*/ 2506718 h 2941337"/>
              <a:gd name="connsiteX31" fmla="*/ 2159876 w 5502166"/>
              <a:gd name="connsiteY31" fmla="*/ 2522483 h 2941337"/>
              <a:gd name="connsiteX32" fmla="*/ 2222938 w 5502166"/>
              <a:gd name="connsiteY32" fmla="*/ 2554014 h 2941337"/>
              <a:gd name="connsiteX33" fmla="*/ 2333297 w 5502166"/>
              <a:gd name="connsiteY33" fmla="*/ 2569780 h 2941337"/>
              <a:gd name="connsiteX34" fmla="*/ 2412124 w 5502166"/>
              <a:gd name="connsiteY34" fmla="*/ 2585545 h 2941337"/>
              <a:gd name="connsiteX35" fmla="*/ 2475186 w 5502166"/>
              <a:gd name="connsiteY35" fmla="*/ 2601311 h 2941337"/>
              <a:gd name="connsiteX36" fmla="*/ 2569779 w 5502166"/>
              <a:gd name="connsiteY36" fmla="*/ 2632842 h 2941337"/>
              <a:gd name="connsiteX37" fmla="*/ 2664372 w 5502166"/>
              <a:gd name="connsiteY37" fmla="*/ 2648607 h 2941337"/>
              <a:gd name="connsiteX38" fmla="*/ 2727435 w 5502166"/>
              <a:gd name="connsiteY38" fmla="*/ 2664373 h 2941337"/>
              <a:gd name="connsiteX39" fmla="*/ 2900855 w 5502166"/>
              <a:gd name="connsiteY39" fmla="*/ 2695904 h 2941337"/>
              <a:gd name="connsiteX40" fmla="*/ 2963917 w 5502166"/>
              <a:gd name="connsiteY40" fmla="*/ 2711669 h 2941337"/>
              <a:gd name="connsiteX41" fmla="*/ 3294993 w 5502166"/>
              <a:gd name="connsiteY41" fmla="*/ 2743200 h 2941337"/>
              <a:gd name="connsiteX42" fmla="*/ 3468414 w 5502166"/>
              <a:gd name="connsiteY42" fmla="*/ 2774732 h 2941337"/>
              <a:gd name="connsiteX43" fmla="*/ 3563007 w 5502166"/>
              <a:gd name="connsiteY43" fmla="*/ 2790497 h 2941337"/>
              <a:gd name="connsiteX44" fmla="*/ 3641835 w 5502166"/>
              <a:gd name="connsiteY44" fmla="*/ 2806263 h 2941337"/>
              <a:gd name="connsiteX45" fmla="*/ 4067504 w 5502166"/>
              <a:gd name="connsiteY45" fmla="*/ 2822028 h 2941337"/>
              <a:gd name="connsiteX46" fmla="*/ 4256690 w 5502166"/>
              <a:gd name="connsiteY46" fmla="*/ 2837794 h 2941337"/>
              <a:gd name="connsiteX47" fmla="*/ 4398579 w 5502166"/>
              <a:gd name="connsiteY47" fmla="*/ 2853559 h 2941337"/>
              <a:gd name="connsiteX48" fmla="*/ 4808483 w 5502166"/>
              <a:gd name="connsiteY48" fmla="*/ 2869325 h 2941337"/>
              <a:gd name="connsiteX49" fmla="*/ 5391807 w 5502166"/>
              <a:gd name="connsiteY49" fmla="*/ 2900856 h 2941337"/>
              <a:gd name="connsiteX50" fmla="*/ 5502166 w 5502166"/>
              <a:gd name="connsiteY50" fmla="*/ 2900856 h 2941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502166" h="2941337">
                <a:moveTo>
                  <a:pt x="0" y="0"/>
                </a:moveTo>
                <a:cubicBezTo>
                  <a:pt x="18840" y="56518"/>
                  <a:pt x="32298" y="101255"/>
                  <a:pt x="63062" y="157656"/>
                </a:cubicBezTo>
                <a:cubicBezTo>
                  <a:pt x="75644" y="180724"/>
                  <a:pt x="94593" y="199697"/>
                  <a:pt x="110359" y="220718"/>
                </a:cubicBezTo>
                <a:cubicBezTo>
                  <a:pt x="128046" y="273780"/>
                  <a:pt x="126484" y="276527"/>
                  <a:pt x="157655" y="331076"/>
                </a:cubicBezTo>
                <a:cubicBezTo>
                  <a:pt x="167056" y="347527"/>
                  <a:pt x="179785" y="361922"/>
                  <a:pt x="189186" y="378373"/>
                </a:cubicBezTo>
                <a:cubicBezTo>
                  <a:pt x="244522" y="475211"/>
                  <a:pt x="190975" y="411693"/>
                  <a:pt x="268014" y="488732"/>
                </a:cubicBezTo>
                <a:cubicBezTo>
                  <a:pt x="286181" y="543236"/>
                  <a:pt x="311593" y="626904"/>
                  <a:pt x="346841" y="662152"/>
                </a:cubicBezTo>
                <a:cubicBezTo>
                  <a:pt x="381708" y="697019"/>
                  <a:pt x="403720" y="712847"/>
                  <a:pt x="425669" y="756745"/>
                </a:cubicBezTo>
                <a:cubicBezTo>
                  <a:pt x="490941" y="887288"/>
                  <a:pt x="382604" y="715796"/>
                  <a:pt x="472966" y="851338"/>
                </a:cubicBezTo>
                <a:cubicBezTo>
                  <a:pt x="496979" y="923379"/>
                  <a:pt x="482840" y="892363"/>
                  <a:pt x="536028" y="977463"/>
                </a:cubicBezTo>
                <a:cubicBezTo>
                  <a:pt x="546070" y="993531"/>
                  <a:pt x="555429" y="1010203"/>
                  <a:pt x="567559" y="1024759"/>
                </a:cubicBezTo>
                <a:cubicBezTo>
                  <a:pt x="581832" y="1041887"/>
                  <a:pt x="599090" y="1056290"/>
                  <a:pt x="614855" y="1072056"/>
                </a:cubicBezTo>
                <a:cubicBezTo>
                  <a:pt x="633023" y="1126558"/>
                  <a:pt x="658438" y="1210230"/>
                  <a:pt x="693683" y="1245476"/>
                </a:cubicBezTo>
                <a:lnTo>
                  <a:pt x="740979" y="1292773"/>
                </a:lnTo>
                <a:cubicBezTo>
                  <a:pt x="746234" y="1308538"/>
                  <a:pt x="748674" y="1325542"/>
                  <a:pt x="756745" y="1340069"/>
                </a:cubicBezTo>
                <a:cubicBezTo>
                  <a:pt x="803891" y="1424931"/>
                  <a:pt x="809651" y="1424507"/>
                  <a:pt x="867104" y="1481959"/>
                </a:cubicBezTo>
                <a:cubicBezTo>
                  <a:pt x="877614" y="1502980"/>
                  <a:pt x="884975" y="1525897"/>
                  <a:pt x="898635" y="1545021"/>
                </a:cubicBezTo>
                <a:cubicBezTo>
                  <a:pt x="926225" y="1583647"/>
                  <a:pt x="955513" y="1598706"/>
                  <a:pt x="993228" y="1623849"/>
                </a:cubicBezTo>
                <a:cubicBezTo>
                  <a:pt x="1003738" y="1639614"/>
                  <a:pt x="1012629" y="1656589"/>
                  <a:pt x="1024759" y="1671145"/>
                </a:cubicBezTo>
                <a:cubicBezTo>
                  <a:pt x="1089247" y="1748531"/>
                  <a:pt x="1060313" y="1687042"/>
                  <a:pt x="1119352" y="1781504"/>
                </a:cubicBezTo>
                <a:cubicBezTo>
                  <a:pt x="1131808" y="1801433"/>
                  <a:pt x="1136782" y="1825765"/>
                  <a:pt x="1150883" y="1844566"/>
                </a:cubicBezTo>
                <a:cubicBezTo>
                  <a:pt x="1204971" y="1916683"/>
                  <a:pt x="1227823" y="1905741"/>
                  <a:pt x="1292772" y="1970690"/>
                </a:cubicBezTo>
                <a:cubicBezTo>
                  <a:pt x="1417375" y="2095293"/>
                  <a:pt x="1267244" y="1978088"/>
                  <a:pt x="1387366" y="2081049"/>
                </a:cubicBezTo>
                <a:cubicBezTo>
                  <a:pt x="1407316" y="2098149"/>
                  <a:pt x="1428146" y="2114419"/>
                  <a:pt x="1450428" y="2128345"/>
                </a:cubicBezTo>
                <a:cubicBezTo>
                  <a:pt x="1496451" y="2157109"/>
                  <a:pt x="1521336" y="2155902"/>
                  <a:pt x="1560786" y="2191407"/>
                </a:cubicBezTo>
                <a:cubicBezTo>
                  <a:pt x="1599455" y="2226209"/>
                  <a:pt x="1627859" y="2272908"/>
                  <a:pt x="1671145" y="2301766"/>
                </a:cubicBezTo>
                <a:lnTo>
                  <a:pt x="1765738" y="2364828"/>
                </a:lnTo>
                <a:cubicBezTo>
                  <a:pt x="1781504" y="2375338"/>
                  <a:pt x="1795060" y="2390367"/>
                  <a:pt x="1813035" y="2396359"/>
                </a:cubicBezTo>
                <a:cubicBezTo>
                  <a:pt x="1828800" y="2401614"/>
                  <a:pt x="1845804" y="2404054"/>
                  <a:pt x="1860331" y="2412125"/>
                </a:cubicBezTo>
                <a:cubicBezTo>
                  <a:pt x="2016144" y="2498689"/>
                  <a:pt x="1888339" y="2464090"/>
                  <a:pt x="2049517" y="2490952"/>
                </a:cubicBezTo>
                <a:cubicBezTo>
                  <a:pt x="2065283" y="2496207"/>
                  <a:pt x="2080835" y="2502153"/>
                  <a:pt x="2096814" y="2506718"/>
                </a:cubicBezTo>
                <a:cubicBezTo>
                  <a:pt x="2117648" y="2512671"/>
                  <a:pt x="2139588" y="2514875"/>
                  <a:pt x="2159876" y="2522483"/>
                </a:cubicBezTo>
                <a:cubicBezTo>
                  <a:pt x="2181881" y="2530735"/>
                  <a:pt x="2200264" y="2547830"/>
                  <a:pt x="2222938" y="2554014"/>
                </a:cubicBezTo>
                <a:cubicBezTo>
                  <a:pt x="2258788" y="2563791"/>
                  <a:pt x="2296643" y="2563671"/>
                  <a:pt x="2333297" y="2569780"/>
                </a:cubicBezTo>
                <a:cubicBezTo>
                  <a:pt x="2359728" y="2574185"/>
                  <a:pt x="2385966" y="2579732"/>
                  <a:pt x="2412124" y="2585545"/>
                </a:cubicBezTo>
                <a:cubicBezTo>
                  <a:pt x="2433276" y="2590245"/>
                  <a:pt x="2454432" y="2595085"/>
                  <a:pt x="2475186" y="2601311"/>
                </a:cubicBezTo>
                <a:cubicBezTo>
                  <a:pt x="2507021" y="2610862"/>
                  <a:pt x="2536995" y="2627378"/>
                  <a:pt x="2569779" y="2632842"/>
                </a:cubicBezTo>
                <a:cubicBezTo>
                  <a:pt x="2601310" y="2638097"/>
                  <a:pt x="2633027" y="2642338"/>
                  <a:pt x="2664372" y="2648607"/>
                </a:cubicBezTo>
                <a:cubicBezTo>
                  <a:pt x="2685619" y="2652856"/>
                  <a:pt x="2706188" y="2660124"/>
                  <a:pt x="2727435" y="2664373"/>
                </a:cubicBezTo>
                <a:cubicBezTo>
                  <a:pt x="2898626" y="2698611"/>
                  <a:pt x="2748630" y="2662076"/>
                  <a:pt x="2900855" y="2695904"/>
                </a:cubicBezTo>
                <a:cubicBezTo>
                  <a:pt x="2922007" y="2700604"/>
                  <a:pt x="2942544" y="2708107"/>
                  <a:pt x="2963917" y="2711669"/>
                </a:cubicBezTo>
                <a:cubicBezTo>
                  <a:pt x="3067918" y="2729002"/>
                  <a:pt x="3193530" y="2735395"/>
                  <a:pt x="3294993" y="2743200"/>
                </a:cubicBezTo>
                <a:cubicBezTo>
                  <a:pt x="3573840" y="2789676"/>
                  <a:pt x="3225942" y="2730646"/>
                  <a:pt x="3468414" y="2774732"/>
                </a:cubicBezTo>
                <a:cubicBezTo>
                  <a:pt x="3499864" y="2780450"/>
                  <a:pt x="3531557" y="2784779"/>
                  <a:pt x="3563007" y="2790497"/>
                </a:cubicBezTo>
                <a:cubicBezTo>
                  <a:pt x="3589371" y="2795290"/>
                  <a:pt x="3615091" y="2804591"/>
                  <a:pt x="3641835" y="2806263"/>
                </a:cubicBezTo>
                <a:cubicBezTo>
                  <a:pt x="3783545" y="2815120"/>
                  <a:pt x="3925614" y="2816773"/>
                  <a:pt x="4067504" y="2822028"/>
                </a:cubicBezTo>
                <a:lnTo>
                  <a:pt x="4256690" y="2837794"/>
                </a:lnTo>
                <a:cubicBezTo>
                  <a:pt x="4304063" y="2842306"/>
                  <a:pt x="4351069" y="2850844"/>
                  <a:pt x="4398579" y="2853559"/>
                </a:cubicBezTo>
                <a:cubicBezTo>
                  <a:pt x="4535092" y="2861360"/>
                  <a:pt x="4671848" y="2864070"/>
                  <a:pt x="4808483" y="2869325"/>
                </a:cubicBezTo>
                <a:cubicBezTo>
                  <a:pt x="5024524" y="2941337"/>
                  <a:pt x="4848151" y="2887596"/>
                  <a:pt x="5391807" y="2900856"/>
                </a:cubicBezTo>
                <a:cubicBezTo>
                  <a:pt x="5428582" y="2901753"/>
                  <a:pt x="5465380" y="2900856"/>
                  <a:pt x="5502166" y="2900856"/>
                </a:cubicBezTo>
              </a:path>
            </a:pathLst>
          </a:custGeom>
          <a:ln w="25400">
            <a:solidFill>
              <a:srgbClr val="00B0F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5" name="ZoneTexte 14"/>
          <p:cNvSpPr txBox="1"/>
          <p:nvPr/>
        </p:nvSpPr>
        <p:spPr>
          <a:xfrm>
            <a:off x="3275856" y="3861048"/>
            <a:ext cx="1761636" cy="461665"/>
          </a:xfrm>
          <a:prstGeom prst="rect">
            <a:avLst/>
          </a:prstGeom>
          <a:noFill/>
        </p:spPr>
        <p:txBody>
          <a:bodyPr wrap="none" rtlCol="0">
            <a:spAutoFit/>
          </a:bodyPr>
          <a:lstStyle/>
          <a:p>
            <a:r>
              <a:rPr lang="fr-FR" sz="2400" dirty="0" err="1" smtClean="0">
                <a:solidFill>
                  <a:srgbClr val="00B0F0"/>
                </a:solidFill>
              </a:rPr>
              <a:t>Exp</a:t>
            </a:r>
            <a:r>
              <a:rPr lang="fr-FR" sz="2400" dirty="0" smtClean="0">
                <a:solidFill>
                  <a:srgbClr val="00B0F0"/>
                </a:solidFill>
              </a:rPr>
              <a:t> </a:t>
            </a:r>
            <a:r>
              <a:rPr lang="fr-FR" sz="2400" dirty="0" err="1" smtClean="0">
                <a:solidFill>
                  <a:srgbClr val="00B0F0"/>
                </a:solidFill>
              </a:rPr>
              <a:t>negative</a:t>
            </a:r>
            <a:endParaRPr lang="fr-FR" sz="2400" dirty="0">
              <a:solidFill>
                <a:srgbClr val="00B0F0"/>
              </a:solidFill>
            </a:endParaRPr>
          </a:p>
        </p:txBody>
      </p:sp>
      <p:cxnSp>
        <p:nvCxnSpPr>
          <p:cNvPr id="17" name="Connecteur droit 16"/>
          <p:cNvCxnSpPr/>
          <p:nvPr/>
        </p:nvCxnSpPr>
        <p:spPr>
          <a:xfrm>
            <a:off x="1403648" y="1628800"/>
            <a:ext cx="6480720" cy="0"/>
          </a:xfrm>
          <a:prstGeom prst="line">
            <a:avLst/>
          </a:prstGeom>
          <a:ln w="2540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18" name="ZoneTexte 17"/>
          <p:cNvSpPr txBox="1"/>
          <p:nvPr/>
        </p:nvSpPr>
        <p:spPr>
          <a:xfrm>
            <a:off x="5868144" y="1124744"/>
            <a:ext cx="1388970" cy="523220"/>
          </a:xfrm>
          <a:prstGeom prst="rect">
            <a:avLst/>
          </a:prstGeom>
          <a:noFill/>
        </p:spPr>
        <p:txBody>
          <a:bodyPr wrap="none" rtlCol="0">
            <a:spAutoFit/>
          </a:bodyPr>
          <a:lstStyle/>
          <a:p>
            <a:r>
              <a:rPr lang="fr-FR" sz="2800" dirty="0" smtClean="0">
                <a:solidFill>
                  <a:srgbClr val="00B050"/>
                </a:solidFill>
              </a:rPr>
              <a:t>Uniform</a:t>
            </a:r>
            <a:endParaRPr lang="fr-FR" sz="2800" dirty="0">
              <a:solidFill>
                <a:srgbClr val="00B050"/>
              </a:solidFill>
            </a:endParaRPr>
          </a:p>
        </p:txBody>
      </p:sp>
      <p:sp>
        <p:nvSpPr>
          <p:cNvPr id="19" name="ZoneTexte 18"/>
          <p:cNvSpPr txBox="1"/>
          <p:nvPr/>
        </p:nvSpPr>
        <p:spPr>
          <a:xfrm>
            <a:off x="683568" y="5445224"/>
            <a:ext cx="7421840" cy="830997"/>
          </a:xfrm>
          <a:prstGeom prst="rect">
            <a:avLst/>
          </a:prstGeom>
          <a:noFill/>
        </p:spPr>
        <p:txBody>
          <a:bodyPr wrap="none" rtlCol="0">
            <a:spAutoFit/>
          </a:bodyPr>
          <a:lstStyle/>
          <a:p>
            <a:r>
              <a:rPr lang="fr-FR" sz="2400" i="1" dirty="0" smtClean="0"/>
              <a:t>+ 3 possibilités de </a:t>
            </a:r>
            <a:r>
              <a:rPr lang="fr-FR" sz="2400" i="1" dirty="0" err="1" smtClean="0"/>
              <a:t>Serie</a:t>
            </a:r>
            <a:r>
              <a:rPr lang="fr-FR" sz="2400" i="1" dirty="0" smtClean="0"/>
              <a:t> expansion = changement de forme</a:t>
            </a:r>
          </a:p>
          <a:p>
            <a:r>
              <a:rPr lang="fr-FR" sz="2400" i="1" dirty="0" smtClean="0"/>
              <a:t>	</a:t>
            </a:r>
            <a:r>
              <a:rPr lang="fr-FR" sz="2400" i="1" dirty="0" err="1" smtClean="0"/>
              <a:t>Cosine</a:t>
            </a:r>
            <a:r>
              <a:rPr lang="fr-FR" sz="2400" i="1" dirty="0" smtClean="0"/>
              <a:t>, simple polynomial, Hermite polynomial</a:t>
            </a:r>
            <a:endParaRPr lang="fr-FR" sz="2400" i="1" dirty="0"/>
          </a:p>
        </p:txBody>
      </p:sp>
      <p:sp>
        <p:nvSpPr>
          <p:cNvPr id="20" name="ZoneTexte 19"/>
          <p:cNvSpPr txBox="1"/>
          <p:nvPr/>
        </p:nvSpPr>
        <p:spPr>
          <a:xfrm>
            <a:off x="971600" y="6165304"/>
            <a:ext cx="7036670" cy="461665"/>
          </a:xfrm>
          <a:prstGeom prst="rect">
            <a:avLst/>
          </a:prstGeom>
          <a:noFill/>
        </p:spPr>
        <p:txBody>
          <a:bodyPr wrap="none" rtlCol="0">
            <a:spAutoFit/>
          </a:bodyPr>
          <a:lstStyle/>
          <a:p>
            <a:r>
              <a:rPr lang="fr-FR" sz="2400" b="1" dirty="0" smtClean="0"/>
              <a:t>Total: 3x4 = 12 fonctions possibles </a:t>
            </a:r>
            <a:r>
              <a:rPr lang="fr-FR" sz="2400" b="1" dirty="0" smtClean="0">
                <a:sym typeface="Wingdings" pitchFamily="2" charset="2"/>
              </a:rPr>
              <a:t> les tester toutes</a:t>
            </a:r>
            <a:endParaRPr lang="fr-FR" sz="2400" b="1" dirty="0"/>
          </a:p>
        </p:txBody>
      </p:sp>
    </p:spTree>
    <p:extLst>
      <p:ext uri="{BB962C8B-B14F-4D97-AF65-F5344CB8AC3E}">
        <p14:creationId xmlns:p14="http://schemas.microsoft.com/office/powerpoint/2010/main" val="376176506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539552" y="857232"/>
            <a:ext cx="8423474" cy="5139869"/>
          </a:xfrm>
          <a:prstGeom prst="rect">
            <a:avLst/>
          </a:prstGeom>
          <a:noFill/>
          <a:ln w="9525">
            <a:noFill/>
            <a:miter lim="800000"/>
            <a:headEnd/>
            <a:tailEnd/>
          </a:ln>
          <a:effectLst/>
        </p:spPr>
        <p:txBody>
          <a:bodyPr wrap="square">
            <a:spAutoFit/>
          </a:bodyPr>
          <a:lstStyle/>
          <a:p>
            <a:pPr marL="342900" indent="-342900" algn="ctr"/>
            <a:r>
              <a:rPr lang="fr-FR" sz="2400" b="1" dirty="0"/>
              <a:t>Trois hypothèses PRATIQUES essentielles : </a:t>
            </a:r>
          </a:p>
          <a:p>
            <a:pPr marL="342900" indent="-342900" algn="ctr"/>
            <a:endParaRPr lang="fr-FR" sz="2400" b="0" dirty="0"/>
          </a:p>
          <a:p>
            <a:pPr marL="342900" indent="-342900"/>
            <a:endParaRPr lang="fr-FR" sz="2400" b="0" dirty="0"/>
          </a:p>
          <a:p>
            <a:pPr marL="342900" indent="-342900">
              <a:buFontTx/>
              <a:buAutoNum type="arabicParenR"/>
            </a:pPr>
            <a:r>
              <a:rPr lang="fr-FR" sz="2400" b="1" dirty="0"/>
              <a:t>Les individus sur la ligne ou sur le point sont tous détectés, </a:t>
            </a:r>
            <a:r>
              <a:rPr lang="fr-FR" sz="2400" dirty="0" smtClean="0"/>
              <a:t>c’est-à-dire </a:t>
            </a:r>
            <a:r>
              <a:rPr lang="fr-FR" sz="2400" b="1" dirty="0" smtClean="0"/>
              <a:t>g(0</a:t>
            </a:r>
            <a:r>
              <a:rPr lang="fr-FR" sz="2400" b="1" dirty="0"/>
              <a:t>)=1</a:t>
            </a:r>
          </a:p>
          <a:p>
            <a:pPr marL="342900" indent="-342900"/>
            <a:endParaRPr lang="fr-FR" sz="2400" b="0" dirty="0"/>
          </a:p>
          <a:p>
            <a:pPr marL="342900" indent="-342900"/>
            <a:r>
              <a:rPr lang="fr-FR" sz="2400" b="0" dirty="0"/>
              <a:t>2) Les individus sont </a:t>
            </a:r>
            <a:r>
              <a:rPr lang="fr-FR" sz="2400" b="1" dirty="0"/>
              <a:t>détectés à leur place initiale </a:t>
            </a:r>
            <a:r>
              <a:rPr lang="fr-FR" sz="2400" b="0" dirty="0"/>
              <a:t>avant tout déplacement en réponse à l’observateur</a:t>
            </a:r>
          </a:p>
          <a:p>
            <a:pPr marL="342900" indent="-342900"/>
            <a:endParaRPr lang="fr-FR" sz="2400" b="0" dirty="0"/>
          </a:p>
          <a:p>
            <a:pPr marL="342900" indent="-342900"/>
            <a:r>
              <a:rPr lang="fr-FR" sz="2400" b="0" dirty="0"/>
              <a:t>3) Les </a:t>
            </a:r>
            <a:r>
              <a:rPr lang="fr-FR" sz="2400" b="1" dirty="0"/>
              <a:t>distances sont mesurées précisément </a:t>
            </a:r>
            <a:r>
              <a:rPr lang="fr-FR" sz="2400" b="0" dirty="0"/>
              <a:t>et sans biais</a:t>
            </a:r>
          </a:p>
          <a:p>
            <a:pPr marL="342900" indent="-342900"/>
            <a:endParaRPr lang="fr-FR" sz="2400" b="0" dirty="0"/>
          </a:p>
          <a:p>
            <a:pPr marL="342900" indent="-342900"/>
            <a:endParaRPr lang="fr-FR" sz="2400" b="0" dirty="0"/>
          </a:p>
          <a:p>
            <a:pPr marL="342900" indent="-342900"/>
            <a:r>
              <a:rPr lang="fr-FR" sz="2000" b="0" i="1" dirty="0"/>
              <a:t>N.B. : Toutes ces hypothèses peuvent être « relâchées » dans certaines conditions.</a:t>
            </a:r>
          </a:p>
        </p:txBody>
      </p:sp>
      <p:sp>
        <p:nvSpPr>
          <p:cNvPr id="5" name="ZoneTexte 4"/>
          <p:cNvSpPr txBox="1"/>
          <p:nvPr/>
        </p:nvSpPr>
        <p:spPr>
          <a:xfrm>
            <a:off x="0" y="0"/>
            <a:ext cx="3850157" cy="677108"/>
          </a:xfrm>
          <a:prstGeom prst="rect">
            <a:avLst/>
          </a:prstGeom>
          <a:noFill/>
        </p:spPr>
        <p:txBody>
          <a:bodyPr wrap="none" rtlCol="0">
            <a:spAutoFit/>
          </a:bodyPr>
          <a:lstStyle/>
          <a:p>
            <a:r>
              <a:rPr lang="fr-FR" sz="3800" b="1" dirty="0" smtClean="0"/>
              <a:t>Distance </a:t>
            </a:r>
            <a:r>
              <a:rPr lang="fr-FR" sz="3800" b="1" dirty="0" err="1" smtClean="0"/>
              <a:t>sampling</a:t>
            </a:r>
            <a:endParaRPr lang="fr-FR" sz="3800" b="1" dirty="0"/>
          </a:p>
        </p:txBody>
      </p:sp>
    </p:spTree>
    <p:extLst>
      <p:ext uri="{BB962C8B-B14F-4D97-AF65-F5344CB8AC3E}">
        <p14:creationId xmlns:p14="http://schemas.microsoft.com/office/powerpoint/2010/main" val="21821813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9" name="Text Box 7"/>
          <p:cNvSpPr txBox="1">
            <a:spLocks noChangeArrowheads="1"/>
          </p:cNvSpPr>
          <p:nvPr/>
        </p:nvSpPr>
        <p:spPr bwMode="auto">
          <a:xfrm>
            <a:off x="1071538" y="980728"/>
            <a:ext cx="8072462" cy="5447645"/>
          </a:xfrm>
          <a:prstGeom prst="rect">
            <a:avLst/>
          </a:prstGeom>
          <a:noFill/>
          <a:ln w="9525">
            <a:noFill/>
            <a:miter lim="800000"/>
            <a:headEnd/>
            <a:tailEnd/>
          </a:ln>
          <a:effectLst/>
        </p:spPr>
        <p:txBody>
          <a:bodyPr wrap="square">
            <a:spAutoFit/>
          </a:bodyPr>
          <a:lstStyle/>
          <a:p>
            <a:r>
              <a:rPr lang="fr-FR" sz="2000" dirty="0"/>
              <a:t>Extinction et invasion sont des concepts qui incluent une notion de </a:t>
            </a:r>
            <a:r>
              <a:rPr lang="fr-FR" sz="2000" b="1" dirty="0"/>
              <a:t>dynamique dans le temps</a:t>
            </a:r>
            <a:r>
              <a:rPr lang="fr-FR" sz="2000" dirty="0"/>
              <a:t>. </a:t>
            </a:r>
          </a:p>
          <a:p>
            <a:endParaRPr lang="fr-FR" sz="2000" dirty="0"/>
          </a:p>
          <a:p>
            <a:r>
              <a:rPr lang="fr-FR" sz="2000" dirty="0"/>
              <a:t>Il est rare de pouvoir identifier ces problèmes juste à partir de effectifs une année donnée…</a:t>
            </a:r>
          </a:p>
          <a:p>
            <a:endParaRPr lang="fr-FR" sz="2000" dirty="0"/>
          </a:p>
          <a:p>
            <a:r>
              <a:rPr lang="fr-FR" sz="2000" dirty="0" smtClean="0">
                <a:sym typeface="Wingdings" pitchFamily="2" charset="2"/>
              </a:rPr>
              <a:t> </a:t>
            </a:r>
            <a:r>
              <a:rPr lang="fr-FR" sz="2000" b="1" dirty="0" smtClean="0"/>
              <a:t>comparaison </a:t>
            </a:r>
            <a:r>
              <a:rPr lang="fr-FR" sz="2000" b="1" dirty="0"/>
              <a:t>des effectifs dans le </a:t>
            </a:r>
            <a:r>
              <a:rPr lang="fr-FR" sz="2000" b="1" dirty="0" smtClean="0"/>
              <a:t>temps</a:t>
            </a:r>
            <a:r>
              <a:rPr lang="fr-FR" sz="2000" dirty="0" smtClean="0"/>
              <a:t> = centrale </a:t>
            </a:r>
            <a:r>
              <a:rPr lang="fr-FR" sz="2000" dirty="0"/>
              <a:t>en biologie de la conservation. </a:t>
            </a:r>
          </a:p>
          <a:p>
            <a:endParaRPr lang="fr-FR" sz="2000" dirty="0"/>
          </a:p>
          <a:p>
            <a:r>
              <a:rPr lang="fr-FR" sz="2000" dirty="0"/>
              <a:t>…ce concept d’évolution des effectifs dans le temps est le </a:t>
            </a:r>
            <a:r>
              <a:rPr lang="fr-FR" sz="2000" dirty="0" smtClean="0"/>
              <a:t>cœur d’une </a:t>
            </a:r>
            <a:r>
              <a:rPr lang="fr-FR" sz="2000" dirty="0"/>
              <a:t>discipline appelée « </a:t>
            </a:r>
            <a:r>
              <a:rPr lang="fr-FR" sz="2000" b="1" dirty="0">
                <a:solidFill>
                  <a:srgbClr val="FF0000"/>
                </a:solidFill>
              </a:rPr>
              <a:t>dynamique des populations</a:t>
            </a:r>
            <a:r>
              <a:rPr lang="fr-FR" sz="2000" dirty="0"/>
              <a:t> ». </a:t>
            </a:r>
          </a:p>
          <a:p>
            <a:endParaRPr lang="fr-FR" sz="2000" dirty="0"/>
          </a:p>
          <a:p>
            <a:r>
              <a:rPr lang="fr-FR" sz="2000" dirty="0" smtClean="0">
                <a:sym typeface="Wingdings" pitchFamily="2" charset="2"/>
              </a:rPr>
              <a:t> </a:t>
            </a:r>
            <a:r>
              <a:rPr lang="fr-FR" sz="2000" dirty="0" smtClean="0"/>
              <a:t>cadre </a:t>
            </a:r>
            <a:r>
              <a:rPr lang="fr-FR" sz="2000" dirty="0"/>
              <a:t>théorique complet à l’étude des problèmes (extinctions/invasions) </a:t>
            </a:r>
            <a:r>
              <a:rPr lang="fr-FR" sz="2000" dirty="0" smtClean="0">
                <a:sym typeface="Wingdings" pitchFamily="2" charset="2"/>
              </a:rPr>
              <a:t> </a:t>
            </a:r>
            <a:r>
              <a:rPr lang="fr-FR" sz="2000" dirty="0" smtClean="0"/>
              <a:t>se </a:t>
            </a:r>
            <a:r>
              <a:rPr lang="fr-FR" sz="2000" dirty="0"/>
              <a:t>généralise à l’étude de l’efficacité des plans de </a:t>
            </a:r>
            <a:r>
              <a:rPr lang="fr-FR" sz="2000" dirty="0" smtClean="0"/>
              <a:t>gestion</a:t>
            </a:r>
            <a:endParaRPr lang="fr-FR" sz="2000" dirty="0"/>
          </a:p>
          <a:p>
            <a:endParaRPr lang="fr-FR" sz="2000" dirty="0"/>
          </a:p>
          <a:p>
            <a:r>
              <a:rPr lang="fr-FR" sz="2400" dirty="0"/>
              <a:t>La </a:t>
            </a:r>
            <a:r>
              <a:rPr lang="fr-FR" sz="2400" b="1" dirty="0"/>
              <a:t>dynamique des populations est devenu un axe majeur de développement de la biologie de la conservation</a:t>
            </a:r>
            <a:r>
              <a:rPr lang="fr-FR" sz="2400" dirty="0"/>
              <a:t>.</a:t>
            </a:r>
          </a:p>
        </p:txBody>
      </p:sp>
      <p:sp>
        <p:nvSpPr>
          <p:cNvPr id="6" name="ZoneTexte 5"/>
          <p:cNvSpPr txBox="1"/>
          <p:nvPr/>
        </p:nvSpPr>
        <p:spPr>
          <a:xfrm rot="16200000">
            <a:off x="-1037158" y="4823317"/>
            <a:ext cx="3037113" cy="677108"/>
          </a:xfrm>
          <a:prstGeom prst="rect">
            <a:avLst/>
          </a:prstGeom>
          <a:noFill/>
        </p:spPr>
        <p:txBody>
          <a:bodyPr wrap="none" rtlCol="0">
            <a:spAutoFit/>
          </a:bodyPr>
          <a:lstStyle/>
          <a:p>
            <a:r>
              <a:rPr lang="fr-FR" sz="3800" b="1" dirty="0" smtClean="0"/>
              <a:t>Introduction</a:t>
            </a:r>
            <a:endParaRPr lang="fr-FR" sz="3800" b="1" dirty="0"/>
          </a:p>
        </p:txBody>
      </p:sp>
      <p:sp>
        <p:nvSpPr>
          <p:cNvPr id="5" name="ZoneTexte 4"/>
          <p:cNvSpPr txBox="1"/>
          <p:nvPr/>
        </p:nvSpPr>
        <p:spPr>
          <a:xfrm>
            <a:off x="683568" y="404664"/>
            <a:ext cx="8064324" cy="523220"/>
          </a:xfrm>
          <a:prstGeom prst="rect">
            <a:avLst/>
          </a:prstGeom>
          <a:noFill/>
        </p:spPr>
        <p:txBody>
          <a:bodyPr wrap="none" rtlCol="0">
            <a:spAutoFit/>
          </a:bodyPr>
          <a:lstStyle/>
          <a:p>
            <a:r>
              <a:rPr lang="fr-FR" sz="2800" b="1" dirty="0" smtClean="0"/>
              <a:t>La gestion des population: une science quantitative…</a:t>
            </a:r>
            <a:endParaRPr lang="fr-FR" sz="2800" b="1"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80" name="Text Box 4"/>
          <p:cNvSpPr txBox="1">
            <a:spLocks noChangeArrowheads="1"/>
          </p:cNvSpPr>
          <p:nvPr/>
        </p:nvSpPr>
        <p:spPr bwMode="auto">
          <a:xfrm>
            <a:off x="936656" y="908050"/>
            <a:ext cx="8064500" cy="1938992"/>
          </a:xfrm>
          <a:prstGeom prst="rect">
            <a:avLst/>
          </a:prstGeom>
          <a:noFill/>
          <a:ln w="9525">
            <a:noFill/>
            <a:miter lim="800000"/>
            <a:headEnd/>
            <a:tailEnd/>
          </a:ln>
          <a:effectLst/>
        </p:spPr>
        <p:txBody>
          <a:bodyPr>
            <a:spAutoFit/>
          </a:bodyPr>
          <a:lstStyle/>
          <a:p>
            <a:pPr algn="ctr"/>
            <a:r>
              <a:rPr lang="fr-FR" sz="2400" b="1" dirty="0"/>
              <a:t>Hypothèse pratique numéro 1 : </a:t>
            </a:r>
          </a:p>
          <a:p>
            <a:pPr algn="ctr"/>
            <a:endParaRPr lang="fr-FR" sz="2400" b="1" dirty="0"/>
          </a:p>
          <a:p>
            <a:pPr algn="ctr"/>
            <a:r>
              <a:rPr lang="fr-FR" sz="2400" dirty="0"/>
              <a:t>Les </a:t>
            </a:r>
            <a:r>
              <a:rPr lang="fr-FR" sz="2400" b="1" dirty="0"/>
              <a:t>objets sur la ligne ou sur le point doivent être tous détectés </a:t>
            </a:r>
            <a:endParaRPr lang="fr-FR" sz="2400" dirty="0"/>
          </a:p>
          <a:p>
            <a:pPr algn="ctr"/>
            <a:r>
              <a:rPr lang="fr-FR" sz="2400" dirty="0"/>
              <a:t>C’est le point le plus critique de la méthode.</a:t>
            </a:r>
          </a:p>
        </p:txBody>
      </p:sp>
      <p:sp>
        <p:nvSpPr>
          <p:cNvPr id="126981" name="Rectangle 5"/>
          <p:cNvSpPr>
            <a:spLocks noChangeArrowheads="1"/>
          </p:cNvSpPr>
          <p:nvPr/>
        </p:nvSpPr>
        <p:spPr bwMode="auto">
          <a:xfrm>
            <a:off x="395536" y="5589240"/>
            <a:ext cx="8390474" cy="1200329"/>
          </a:xfrm>
          <a:prstGeom prst="rect">
            <a:avLst/>
          </a:prstGeom>
          <a:noFill/>
          <a:ln w="9525">
            <a:noFill/>
            <a:miter lim="800000"/>
            <a:headEnd/>
            <a:tailEnd/>
          </a:ln>
          <a:effectLst/>
        </p:spPr>
        <p:txBody>
          <a:bodyPr wrap="square">
            <a:spAutoFit/>
          </a:bodyPr>
          <a:lstStyle/>
          <a:p>
            <a:pPr algn="ctr"/>
            <a:r>
              <a:rPr lang="fr-FR" sz="2400" b="1" dirty="0"/>
              <a:t>Les protocoles doivent être construits de manière à répondre à cette hypothèse car c’est la plus importante pour obtenir des estimations fiables.</a:t>
            </a:r>
          </a:p>
        </p:txBody>
      </p:sp>
      <p:grpSp>
        <p:nvGrpSpPr>
          <p:cNvPr id="2" name="Group 6"/>
          <p:cNvGrpSpPr>
            <a:grpSpLocks/>
          </p:cNvGrpSpPr>
          <p:nvPr/>
        </p:nvGrpSpPr>
        <p:grpSpPr bwMode="auto">
          <a:xfrm>
            <a:off x="935071" y="2996952"/>
            <a:ext cx="3959225" cy="2245866"/>
            <a:chOff x="1384" y="2158"/>
            <a:chExt cx="2991" cy="1324"/>
          </a:xfrm>
        </p:grpSpPr>
        <p:sp>
          <p:nvSpPr>
            <p:cNvPr id="126983" name="Rectangle 7"/>
            <p:cNvSpPr>
              <a:spLocks noChangeArrowheads="1"/>
            </p:cNvSpPr>
            <p:nvPr/>
          </p:nvSpPr>
          <p:spPr bwMode="auto">
            <a:xfrm>
              <a:off x="1671" y="2241"/>
              <a:ext cx="145" cy="1241"/>
            </a:xfrm>
            <a:prstGeom prst="rect">
              <a:avLst/>
            </a:prstGeom>
            <a:solidFill>
              <a:srgbClr val="FFFF66"/>
            </a:solidFill>
            <a:ln w="12700">
              <a:solidFill>
                <a:srgbClr val="FFFF66"/>
              </a:solidFill>
              <a:miter lim="800000"/>
              <a:headEnd type="none" w="sm" len="sm"/>
              <a:tailEnd type="none" w="sm" len="sm"/>
            </a:ln>
            <a:effectLst/>
          </p:spPr>
          <p:txBody>
            <a:bodyPr wrap="none" anchor="ctr"/>
            <a:lstStyle/>
            <a:p>
              <a:endParaRPr lang="fr-FR"/>
            </a:p>
          </p:txBody>
        </p:sp>
        <p:sp>
          <p:nvSpPr>
            <p:cNvPr id="126984" name="Rectangle 8"/>
            <p:cNvSpPr>
              <a:spLocks noChangeArrowheads="1"/>
            </p:cNvSpPr>
            <p:nvPr/>
          </p:nvSpPr>
          <p:spPr bwMode="auto">
            <a:xfrm>
              <a:off x="1787" y="2907"/>
              <a:ext cx="1869" cy="575"/>
            </a:xfrm>
            <a:prstGeom prst="rect">
              <a:avLst/>
            </a:prstGeom>
            <a:solidFill>
              <a:srgbClr val="FFFF66"/>
            </a:solidFill>
            <a:ln w="12700">
              <a:solidFill>
                <a:srgbClr val="FFFF66"/>
              </a:solidFill>
              <a:miter lim="800000"/>
              <a:headEnd type="none" w="sm" len="sm"/>
              <a:tailEnd type="none" w="sm" len="sm"/>
            </a:ln>
            <a:effectLst/>
          </p:spPr>
          <p:txBody>
            <a:bodyPr wrap="none" anchor="ctr"/>
            <a:lstStyle/>
            <a:p>
              <a:pPr algn="ctr"/>
              <a:endParaRPr lang="fr-FR"/>
            </a:p>
          </p:txBody>
        </p:sp>
        <p:sp>
          <p:nvSpPr>
            <p:cNvPr id="126985" name="Rectangle 9"/>
            <p:cNvSpPr>
              <a:spLocks noChangeArrowheads="1"/>
            </p:cNvSpPr>
            <p:nvPr/>
          </p:nvSpPr>
          <p:spPr bwMode="auto">
            <a:xfrm>
              <a:off x="1787" y="2310"/>
              <a:ext cx="604" cy="689"/>
            </a:xfrm>
            <a:prstGeom prst="rect">
              <a:avLst/>
            </a:prstGeom>
            <a:solidFill>
              <a:srgbClr val="FFFF66"/>
            </a:solidFill>
            <a:ln w="12700">
              <a:solidFill>
                <a:srgbClr val="FFFF66"/>
              </a:solidFill>
              <a:miter lim="800000"/>
              <a:headEnd type="none" w="sm" len="sm"/>
              <a:tailEnd type="none" w="sm" len="sm"/>
            </a:ln>
            <a:effectLst/>
          </p:spPr>
          <p:txBody>
            <a:bodyPr wrap="none" anchor="ctr"/>
            <a:lstStyle/>
            <a:p>
              <a:endParaRPr lang="fr-FR"/>
            </a:p>
          </p:txBody>
        </p:sp>
        <p:sp>
          <p:nvSpPr>
            <p:cNvPr id="126986" name="Rectangle 10"/>
            <p:cNvSpPr>
              <a:spLocks noChangeArrowheads="1"/>
            </p:cNvSpPr>
            <p:nvPr/>
          </p:nvSpPr>
          <p:spPr bwMode="auto">
            <a:xfrm>
              <a:off x="2304" y="2517"/>
              <a:ext cx="720" cy="666"/>
            </a:xfrm>
            <a:prstGeom prst="rect">
              <a:avLst/>
            </a:prstGeom>
            <a:solidFill>
              <a:srgbClr val="FFFF66"/>
            </a:solidFill>
            <a:ln w="12700">
              <a:solidFill>
                <a:srgbClr val="FFFF66"/>
              </a:solidFill>
              <a:miter lim="800000"/>
              <a:headEnd type="none" w="sm" len="sm"/>
              <a:tailEnd type="none" w="sm" len="sm"/>
            </a:ln>
            <a:effectLst/>
          </p:spPr>
          <p:txBody>
            <a:bodyPr wrap="none" anchor="ctr"/>
            <a:lstStyle/>
            <a:p>
              <a:endParaRPr lang="fr-FR"/>
            </a:p>
          </p:txBody>
        </p:sp>
        <p:sp>
          <p:nvSpPr>
            <p:cNvPr id="126987" name="Rectangle 11"/>
            <p:cNvSpPr>
              <a:spLocks noChangeArrowheads="1"/>
            </p:cNvSpPr>
            <p:nvPr/>
          </p:nvSpPr>
          <p:spPr bwMode="auto">
            <a:xfrm>
              <a:off x="3628" y="3206"/>
              <a:ext cx="258" cy="276"/>
            </a:xfrm>
            <a:prstGeom prst="rect">
              <a:avLst/>
            </a:prstGeom>
            <a:solidFill>
              <a:srgbClr val="FFFF66"/>
            </a:solidFill>
            <a:ln w="12700">
              <a:solidFill>
                <a:srgbClr val="FFFF66"/>
              </a:solidFill>
              <a:miter lim="800000"/>
              <a:headEnd type="none" w="sm" len="sm"/>
              <a:tailEnd type="none" w="sm" len="sm"/>
            </a:ln>
            <a:effectLst/>
          </p:spPr>
          <p:txBody>
            <a:bodyPr wrap="none" anchor="ctr"/>
            <a:lstStyle/>
            <a:p>
              <a:endParaRPr lang="fr-FR"/>
            </a:p>
          </p:txBody>
        </p:sp>
        <p:sp>
          <p:nvSpPr>
            <p:cNvPr id="126988" name="Rectangle 12"/>
            <p:cNvSpPr>
              <a:spLocks noChangeArrowheads="1"/>
            </p:cNvSpPr>
            <p:nvPr/>
          </p:nvSpPr>
          <p:spPr bwMode="auto">
            <a:xfrm>
              <a:off x="3397" y="3344"/>
              <a:ext cx="662" cy="138"/>
            </a:xfrm>
            <a:prstGeom prst="rect">
              <a:avLst/>
            </a:prstGeom>
            <a:solidFill>
              <a:srgbClr val="FFFF66"/>
            </a:solidFill>
            <a:ln w="12700">
              <a:solidFill>
                <a:srgbClr val="FFFF66"/>
              </a:solidFill>
              <a:miter lim="800000"/>
              <a:headEnd type="none" w="sm" len="sm"/>
              <a:tailEnd type="none" w="sm" len="sm"/>
            </a:ln>
            <a:effectLst/>
          </p:spPr>
          <p:txBody>
            <a:bodyPr wrap="none" anchor="ctr"/>
            <a:lstStyle/>
            <a:p>
              <a:endParaRPr lang="fr-FR"/>
            </a:p>
          </p:txBody>
        </p:sp>
        <p:sp>
          <p:nvSpPr>
            <p:cNvPr id="126989" name="Rectangle 13"/>
            <p:cNvSpPr>
              <a:spLocks noChangeArrowheads="1"/>
            </p:cNvSpPr>
            <p:nvPr/>
          </p:nvSpPr>
          <p:spPr bwMode="auto">
            <a:xfrm>
              <a:off x="3800" y="3252"/>
              <a:ext cx="115" cy="115"/>
            </a:xfrm>
            <a:prstGeom prst="rect">
              <a:avLst/>
            </a:prstGeom>
            <a:solidFill>
              <a:srgbClr val="FFFF66"/>
            </a:solidFill>
            <a:ln w="12700">
              <a:solidFill>
                <a:srgbClr val="FFFF66"/>
              </a:solidFill>
              <a:miter lim="800000"/>
              <a:headEnd type="none" w="sm" len="sm"/>
              <a:tailEnd type="none" w="sm" len="sm"/>
            </a:ln>
            <a:effectLst/>
          </p:spPr>
          <p:txBody>
            <a:bodyPr wrap="none" anchor="ctr"/>
            <a:lstStyle/>
            <a:p>
              <a:endParaRPr lang="fr-FR"/>
            </a:p>
          </p:txBody>
        </p:sp>
        <p:sp>
          <p:nvSpPr>
            <p:cNvPr id="126990" name="Rectangle 14"/>
            <p:cNvSpPr>
              <a:spLocks noChangeArrowheads="1"/>
            </p:cNvSpPr>
            <p:nvPr/>
          </p:nvSpPr>
          <p:spPr bwMode="auto">
            <a:xfrm>
              <a:off x="4059" y="3413"/>
              <a:ext cx="86" cy="69"/>
            </a:xfrm>
            <a:prstGeom prst="rect">
              <a:avLst/>
            </a:prstGeom>
            <a:solidFill>
              <a:srgbClr val="FFFF66"/>
            </a:solidFill>
            <a:ln w="12700">
              <a:solidFill>
                <a:srgbClr val="FFFF66"/>
              </a:solidFill>
              <a:miter lim="800000"/>
              <a:headEnd type="none" w="sm" len="sm"/>
              <a:tailEnd type="none" w="sm" len="sm"/>
            </a:ln>
            <a:effectLst/>
          </p:spPr>
          <p:txBody>
            <a:bodyPr wrap="none" anchor="ctr"/>
            <a:lstStyle/>
            <a:p>
              <a:endParaRPr lang="fr-FR"/>
            </a:p>
          </p:txBody>
        </p:sp>
        <p:sp>
          <p:nvSpPr>
            <p:cNvPr id="126991" name="Line 15"/>
            <p:cNvSpPr>
              <a:spLocks noChangeShapeType="1"/>
            </p:cNvSpPr>
            <p:nvPr/>
          </p:nvSpPr>
          <p:spPr bwMode="auto">
            <a:xfrm>
              <a:off x="1671" y="2241"/>
              <a:ext cx="2502" cy="0"/>
            </a:xfrm>
            <a:prstGeom prst="line">
              <a:avLst/>
            </a:prstGeom>
            <a:noFill/>
            <a:ln w="12700">
              <a:solidFill>
                <a:schemeClr val="bg1"/>
              </a:solidFill>
              <a:round/>
              <a:headEnd type="none" w="sm" len="sm"/>
              <a:tailEnd type="none" w="sm" len="sm"/>
            </a:ln>
            <a:effectLst/>
          </p:spPr>
          <p:txBody>
            <a:bodyPr/>
            <a:lstStyle/>
            <a:p>
              <a:endParaRPr lang="fr-FR"/>
            </a:p>
          </p:txBody>
        </p:sp>
        <p:sp>
          <p:nvSpPr>
            <p:cNvPr id="126992" name="Line 16"/>
            <p:cNvSpPr>
              <a:spLocks noChangeShapeType="1"/>
            </p:cNvSpPr>
            <p:nvPr/>
          </p:nvSpPr>
          <p:spPr bwMode="auto">
            <a:xfrm flipV="1">
              <a:off x="4173" y="2241"/>
              <a:ext cx="0" cy="1218"/>
            </a:xfrm>
            <a:prstGeom prst="line">
              <a:avLst/>
            </a:prstGeom>
            <a:noFill/>
            <a:ln w="12700">
              <a:solidFill>
                <a:schemeClr val="bg1"/>
              </a:solidFill>
              <a:round/>
              <a:headEnd type="none" w="sm" len="sm"/>
              <a:tailEnd type="none" w="sm" len="sm"/>
            </a:ln>
            <a:effectLst/>
          </p:spPr>
          <p:txBody>
            <a:bodyPr/>
            <a:lstStyle/>
            <a:p>
              <a:endParaRPr lang="fr-FR"/>
            </a:p>
          </p:txBody>
        </p:sp>
        <p:sp>
          <p:nvSpPr>
            <p:cNvPr id="126993" name="Freeform 17"/>
            <p:cNvSpPr>
              <a:spLocks/>
            </p:cNvSpPr>
            <p:nvPr/>
          </p:nvSpPr>
          <p:spPr bwMode="auto">
            <a:xfrm>
              <a:off x="1657" y="2241"/>
              <a:ext cx="2502" cy="1218"/>
            </a:xfrm>
            <a:custGeom>
              <a:avLst/>
              <a:gdLst/>
              <a:ahLst/>
              <a:cxnLst>
                <a:cxn ang="0">
                  <a:pos x="0" y="0"/>
                </a:cxn>
                <a:cxn ang="0">
                  <a:pos x="2448" y="576"/>
                </a:cxn>
                <a:cxn ang="0">
                  <a:pos x="4176" y="2544"/>
                </a:cxn>
              </a:cxnLst>
              <a:rect l="0" t="0" r="r" b="b"/>
              <a:pathLst>
                <a:path w="4176" h="2544">
                  <a:moveTo>
                    <a:pt x="0" y="0"/>
                  </a:moveTo>
                  <a:cubicBezTo>
                    <a:pt x="876" y="76"/>
                    <a:pt x="1752" y="152"/>
                    <a:pt x="2448" y="576"/>
                  </a:cubicBezTo>
                  <a:cubicBezTo>
                    <a:pt x="3144" y="1000"/>
                    <a:pt x="3888" y="2216"/>
                    <a:pt x="4176" y="2544"/>
                  </a:cubicBezTo>
                </a:path>
              </a:pathLst>
            </a:custGeom>
            <a:solidFill>
              <a:srgbClr val="FFFF66"/>
            </a:solidFill>
            <a:ln w="38100" cap="flat" cmpd="sng">
              <a:solidFill>
                <a:schemeClr val="bg1"/>
              </a:solidFill>
              <a:prstDash val="solid"/>
              <a:round/>
              <a:headEnd type="none" w="sm" len="sm"/>
              <a:tailEnd type="none" w="sm" len="sm"/>
            </a:ln>
            <a:effectLst/>
          </p:spPr>
          <p:txBody>
            <a:bodyPr/>
            <a:lstStyle/>
            <a:p>
              <a:endParaRPr lang="fr-FR"/>
            </a:p>
          </p:txBody>
        </p:sp>
        <p:sp>
          <p:nvSpPr>
            <p:cNvPr id="126994" name="Line 18"/>
            <p:cNvSpPr>
              <a:spLocks noChangeShapeType="1"/>
            </p:cNvSpPr>
            <p:nvPr/>
          </p:nvSpPr>
          <p:spPr bwMode="auto">
            <a:xfrm>
              <a:off x="1671" y="3482"/>
              <a:ext cx="2704" cy="0"/>
            </a:xfrm>
            <a:prstGeom prst="line">
              <a:avLst/>
            </a:prstGeom>
            <a:noFill/>
            <a:ln w="76200">
              <a:solidFill>
                <a:schemeClr val="bg1"/>
              </a:solidFill>
              <a:round/>
              <a:headEnd type="none" w="sm" len="sm"/>
              <a:tailEnd type="none" w="sm" len="sm"/>
            </a:ln>
            <a:effectLst/>
          </p:spPr>
          <p:txBody>
            <a:bodyPr/>
            <a:lstStyle/>
            <a:p>
              <a:endParaRPr lang="fr-FR"/>
            </a:p>
          </p:txBody>
        </p:sp>
        <p:sp>
          <p:nvSpPr>
            <p:cNvPr id="126995" name="Text Box 19"/>
            <p:cNvSpPr txBox="1">
              <a:spLocks noChangeArrowheads="1"/>
            </p:cNvSpPr>
            <p:nvPr/>
          </p:nvSpPr>
          <p:spPr bwMode="auto">
            <a:xfrm rot="-5400000">
              <a:off x="856" y="2686"/>
              <a:ext cx="1264" cy="207"/>
            </a:xfrm>
            <a:prstGeom prst="rect">
              <a:avLst/>
            </a:prstGeom>
            <a:noFill/>
            <a:ln w="12700">
              <a:noFill/>
              <a:miter lim="800000"/>
              <a:headEnd type="none" w="sm" len="sm"/>
              <a:tailEnd type="none" w="sm" len="sm"/>
            </a:ln>
            <a:effectLst/>
          </p:spPr>
          <p:txBody>
            <a:bodyPr>
              <a:spAutoFit/>
            </a:bodyPr>
            <a:lstStyle/>
            <a:p>
              <a:pPr>
                <a:spcBef>
                  <a:spcPct val="50000"/>
                </a:spcBef>
              </a:pPr>
              <a:r>
                <a:rPr lang="en-US" sz="1200">
                  <a:solidFill>
                    <a:schemeClr val="tx2"/>
                  </a:solidFill>
                </a:rPr>
                <a:t>Fonction</a:t>
              </a:r>
              <a:r>
                <a:rPr lang="en-US" sz="1200"/>
                <a:t> de </a:t>
              </a:r>
              <a:r>
                <a:rPr lang="en-US" sz="1200">
                  <a:solidFill>
                    <a:schemeClr val="tx2"/>
                  </a:solidFill>
                </a:rPr>
                <a:t>Detection</a:t>
              </a:r>
            </a:p>
          </p:txBody>
        </p:sp>
      </p:grpSp>
      <p:sp>
        <p:nvSpPr>
          <p:cNvPr id="126996" name="Text Box 20"/>
          <p:cNvSpPr txBox="1">
            <a:spLocks noChangeArrowheads="1"/>
          </p:cNvSpPr>
          <p:nvPr/>
        </p:nvSpPr>
        <p:spPr bwMode="auto">
          <a:xfrm>
            <a:off x="2228883" y="5157093"/>
            <a:ext cx="2235200" cy="274638"/>
          </a:xfrm>
          <a:prstGeom prst="rect">
            <a:avLst/>
          </a:prstGeom>
          <a:noFill/>
          <a:ln w="12700">
            <a:noFill/>
            <a:miter lim="800000"/>
            <a:headEnd type="none" w="sm" len="sm"/>
            <a:tailEnd type="none" w="sm" len="sm"/>
          </a:ln>
          <a:effectLst/>
        </p:spPr>
        <p:txBody>
          <a:bodyPr>
            <a:spAutoFit/>
          </a:bodyPr>
          <a:lstStyle/>
          <a:p>
            <a:pPr>
              <a:spcBef>
                <a:spcPct val="50000"/>
              </a:spcBef>
            </a:pPr>
            <a:r>
              <a:rPr lang="en-US" sz="1200">
                <a:solidFill>
                  <a:schemeClr val="tx2"/>
                </a:solidFill>
              </a:rPr>
              <a:t>Distance</a:t>
            </a:r>
          </a:p>
        </p:txBody>
      </p:sp>
      <p:grpSp>
        <p:nvGrpSpPr>
          <p:cNvPr id="3" name="Group 21"/>
          <p:cNvGrpSpPr>
            <a:grpSpLocks/>
          </p:cNvGrpSpPr>
          <p:nvPr/>
        </p:nvGrpSpPr>
        <p:grpSpPr bwMode="auto">
          <a:xfrm>
            <a:off x="4968908" y="3355281"/>
            <a:ext cx="3957638" cy="1887537"/>
            <a:chOff x="1385" y="2157"/>
            <a:chExt cx="2990" cy="1325"/>
          </a:xfrm>
        </p:grpSpPr>
        <p:sp>
          <p:nvSpPr>
            <p:cNvPr id="126998" name="Rectangle 22"/>
            <p:cNvSpPr>
              <a:spLocks noChangeArrowheads="1"/>
            </p:cNvSpPr>
            <p:nvPr/>
          </p:nvSpPr>
          <p:spPr bwMode="auto">
            <a:xfrm>
              <a:off x="1671" y="2241"/>
              <a:ext cx="145" cy="1241"/>
            </a:xfrm>
            <a:prstGeom prst="rect">
              <a:avLst/>
            </a:prstGeom>
            <a:solidFill>
              <a:srgbClr val="FFFF66"/>
            </a:solidFill>
            <a:ln w="12700">
              <a:solidFill>
                <a:srgbClr val="FFFF66"/>
              </a:solidFill>
              <a:miter lim="800000"/>
              <a:headEnd type="none" w="sm" len="sm"/>
              <a:tailEnd type="none" w="sm" len="sm"/>
            </a:ln>
            <a:effectLst/>
          </p:spPr>
          <p:txBody>
            <a:bodyPr wrap="none" anchor="ctr"/>
            <a:lstStyle/>
            <a:p>
              <a:endParaRPr lang="fr-FR"/>
            </a:p>
          </p:txBody>
        </p:sp>
        <p:sp>
          <p:nvSpPr>
            <p:cNvPr id="126999" name="Rectangle 23"/>
            <p:cNvSpPr>
              <a:spLocks noChangeArrowheads="1"/>
            </p:cNvSpPr>
            <p:nvPr/>
          </p:nvSpPr>
          <p:spPr bwMode="auto">
            <a:xfrm>
              <a:off x="1787" y="2907"/>
              <a:ext cx="1869" cy="575"/>
            </a:xfrm>
            <a:prstGeom prst="rect">
              <a:avLst/>
            </a:prstGeom>
            <a:solidFill>
              <a:srgbClr val="FFFF66"/>
            </a:solidFill>
            <a:ln w="12700">
              <a:solidFill>
                <a:srgbClr val="FFFF66"/>
              </a:solidFill>
              <a:miter lim="800000"/>
              <a:headEnd type="none" w="sm" len="sm"/>
              <a:tailEnd type="none" w="sm" len="sm"/>
            </a:ln>
            <a:effectLst/>
          </p:spPr>
          <p:txBody>
            <a:bodyPr wrap="none" anchor="ctr"/>
            <a:lstStyle/>
            <a:p>
              <a:pPr algn="ctr"/>
              <a:endParaRPr lang="fr-FR"/>
            </a:p>
          </p:txBody>
        </p:sp>
        <p:sp>
          <p:nvSpPr>
            <p:cNvPr id="127000" name="Rectangle 24"/>
            <p:cNvSpPr>
              <a:spLocks noChangeArrowheads="1"/>
            </p:cNvSpPr>
            <p:nvPr/>
          </p:nvSpPr>
          <p:spPr bwMode="auto">
            <a:xfrm>
              <a:off x="1787" y="2310"/>
              <a:ext cx="604" cy="689"/>
            </a:xfrm>
            <a:prstGeom prst="rect">
              <a:avLst/>
            </a:prstGeom>
            <a:solidFill>
              <a:srgbClr val="FFFF66"/>
            </a:solidFill>
            <a:ln w="12700">
              <a:solidFill>
                <a:srgbClr val="FFFF66"/>
              </a:solidFill>
              <a:miter lim="800000"/>
              <a:headEnd type="none" w="sm" len="sm"/>
              <a:tailEnd type="none" w="sm" len="sm"/>
            </a:ln>
            <a:effectLst/>
          </p:spPr>
          <p:txBody>
            <a:bodyPr wrap="none" anchor="ctr"/>
            <a:lstStyle/>
            <a:p>
              <a:endParaRPr lang="fr-FR"/>
            </a:p>
          </p:txBody>
        </p:sp>
        <p:sp>
          <p:nvSpPr>
            <p:cNvPr id="127001" name="Rectangle 25"/>
            <p:cNvSpPr>
              <a:spLocks noChangeArrowheads="1"/>
            </p:cNvSpPr>
            <p:nvPr/>
          </p:nvSpPr>
          <p:spPr bwMode="auto">
            <a:xfrm>
              <a:off x="2304" y="2517"/>
              <a:ext cx="720" cy="666"/>
            </a:xfrm>
            <a:prstGeom prst="rect">
              <a:avLst/>
            </a:prstGeom>
            <a:solidFill>
              <a:srgbClr val="FFFF66"/>
            </a:solidFill>
            <a:ln w="12700">
              <a:solidFill>
                <a:srgbClr val="FFFF66"/>
              </a:solidFill>
              <a:miter lim="800000"/>
              <a:headEnd type="none" w="sm" len="sm"/>
              <a:tailEnd type="none" w="sm" len="sm"/>
            </a:ln>
            <a:effectLst/>
          </p:spPr>
          <p:txBody>
            <a:bodyPr wrap="none" anchor="ctr"/>
            <a:lstStyle/>
            <a:p>
              <a:endParaRPr lang="fr-FR"/>
            </a:p>
          </p:txBody>
        </p:sp>
        <p:sp>
          <p:nvSpPr>
            <p:cNvPr id="127002" name="Rectangle 26"/>
            <p:cNvSpPr>
              <a:spLocks noChangeArrowheads="1"/>
            </p:cNvSpPr>
            <p:nvPr/>
          </p:nvSpPr>
          <p:spPr bwMode="auto">
            <a:xfrm>
              <a:off x="3628" y="3206"/>
              <a:ext cx="258" cy="276"/>
            </a:xfrm>
            <a:prstGeom prst="rect">
              <a:avLst/>
            </a:prstGeom>
            <a:solidFill>
              <a:srgbClr val="FFFF66"/>
            </a:solidFill>
            <a:ln w="12700">
              <a:solidFill>
                <a:srgbClr val="FFFF66"/>
              </a:solidFill>
              <a:miter lim="800000"/>
              <a:headEnd type="none" w="sm" len="sm"/>
              <a:tailEnd type="none" w="sm" len="sm"/>
            </a:ln>
            <a:effectLst/>
          </p:spPr>
          <p:txBody>
            <a:bodyPr wrap="none" anchor="ctr"/>
            <a:lstStyle/>
            <a:p>
              <a:endParaRPr lang="fr-FR"/>
            </a:p>
          </p:txBody>
        </p:sp>
        <p:sp>
          <p:nvSpPr>
            <p:cNvPr id="127003" name="Rectangle 27"/>
            <p:cNvSpPr>
              <a:spLocks noChangeArrowheads="1"/>
            </p:cNvSpPr>
            <p:nvPr/>
          </p:nvSpPr>
          <p:spPr bwMode="auto">
            <a:xfrm>
              <a:off x="3397" y="3344"/>
              <a:ext cx="662" cy="138"/>
            </a:xfrm>
            <a:prstGeom prst="rect">
              <a:avLst/>
            </a:prstGeom>
            <a:solidFill>
              <a:srgbClr val="FFFF66"/>
            </a:solidFill>
            <a:ln w="12700">
              <a:solidFill>
                <a:srgbClr val="FFFF66"/>
              </a:solidFill>
              <a:miter lim="800000"/>
              <a:headEnd type="none" w="sm" len="sm"/>
              <a:tailEnd type="none" w="sm" len="sm"/>
            </a:ln>
            <a:effectLst/>
          </p:spPr>
          <p:txBody>
            <a:bodyPr wrap="none" anchor="ctr"/>
            <a:lstStyle/>
            <a:p>
              <a:endParaRPr lang="fr-FR"/>
            </a:p>
          </p:txBody>
        </p:sp>
        <p:sp>
          <p:nvSpPr>
            <p:cNvPr id="127004" name="Rectangle 28"/>
            <p:cNvSpPr>
              <a:spLocks noChangeArrowheads="1"/>
            </p:cNvSpPr>
            <p:nvPr/>
          </p:nvSpPr>
          <p:spPr bwMode="auto">
            <a:xfrm>
              <a:off x="3800" y="3252"/>
              <a:ext cx="115" cy="115"/>
            </a:xfrm>
            <a:prstGeom prst="rect">
              <a:avLst/>
            </a:prstGeom>
            <a:solidFill>
              <a:srgbClr val="FFFF66"/>
            </a:solidFill>
            <a:ln w="12700">
              <a:solidFill>
                <a:srgbClr val="FFFF66"/>
              </a:solidFill>
              <a:miter lim="800000"/>
              <a:headEnd type="none" w="sm" len="sm"/>
              <a:tailEnd type="none" w="sm" len="sm"/>
            </a:ln>
            <a:effectLst/>
          </p:spPr>
          <p:txBody>
            <a:bodyPr wrap="none" anchor="ctr"/>
            <a:lstStyle/>
            <a:p>
              <a:endParaRPr lang="fr-FR"/>
            </a:p>
          </p:txBody>
        </p:sp>
        <p:sp>
          <p:nvSpPr>
            <p:cNvPr id="127005" name="Rectangle 29"/>
            <p:cNvSpPr>
              <a:spLocks noChangeArrowheads="1"/>
            </p:cNvSpPr>
            <p:nvPr/>
          </p:nvSpPr>
          <p:spPr bwMode="auto">
            <a:xfrm>
              <a:off x="4059" y="3413"/>
              <a:ext cx="86" cy="69"/>
            </a:xfrm>
            <a:prstGeom prst="rect">
              <a:avLst/>
            </a:prstGeom>
            <a:solidFill>
              <a:srgbClr val="FFFF66"/>
            </a:solidFill>
            <a:ln w="12700">
              <a:solidFill>
                <a:srgbClr val="FFFF66"/>
              </a:solidFill>
              <a:miter lim="800000"/>
              <a:headEnd type="none" w="sm" len="sm"/>
              <a:tailEnd type="none" w="sm" len="sm"/>
            </a:ln>
            <a:effectLst/>
          </p:spPr>
          <p:txBody>
            <a:bodyPr wrap="none" anchor="ctr"/>
            <a:lstStyle/>
            <a:p>
              <a:endParaRPr lang="fr-FR"/>
            </a:p>
          </p:txBody>
        </p:sp>
        <p:sp>
          <p:nvSpPr>
            <p:cNvPr id="127006" name="Line 30"/>
            <p:cNvSpPr>
              <a:spLocks noChangeShapeType="1"/>
            </p:cNvSpPr>
            <p:nvPr/>
          </p:nvSpPr>
          <p:spPr bwMode="auto">
            <a:xfrm>
              <a:off x="1671" y="2241"/>
              <a:ext cx="2502" cy="0"/>
            </a:xfrm>
            <a:prstGeom prst="line">
              <a:avLst/>
            </a:prstGeom>
            <a:noFill/>
            <a:ln w="12700">
              <a:solidFill>
                <a:schemeClr val="bg1"/>
              </a:solidFill>
              <a:round/>
              <a:headEnd type="none" w="sm" len="sm"/>
              <a:tailEnd type="none" w="sm" len="sm"/>
            </a:ln>
            <a:effectLst/>
          </p:spPr>
          <p:txBody>
            <a:bodyPr/>
            <a:lstStyle/>
            <a:p>
              <a:endParaRPr lang="fr-FR"/>
            </a:p>
          </p:txBody>
        </p:sp>
        <p:sp>
          <p:nvSpPr>
            <p:cNvPr id="127007" name="Line 31"/>
            <p:cNvSpPr>
              <a:spLocks noChangeShapeType="1"/>
            </p:cNvSpPr>
            <p:nvPr/>
          </p:nvSpPr>
          <p:spPr bwMode="auto">
            <a:xfrm flipV="1">
              <a:off x="4173" y="2241"/>
              <a:ext cx="0" cy="1218"/>
            </a:xfrm>
            <a:prstGeom prst="line">
              <a:avLst/>
            </a:prstGeom>
            <a:noFill/>
            <a:ln w="12700">
              <a:solidFill>
                <a:schemeClr val="bg1"/>
              </a:solidFill>
              <a:round/>
              <a:headEnd type="none" w="sm" len="sm"/>
              <a:tailEnd type="none" w="sm" len="sm"/>
            </a:ln>
            <a:effectLst/>
          </p:spPr>
          <p:txBody>
            <a:bodyPr/>
            <a:lstStyle/>
            <a:p>
              <a:endParaRPr lang="fr-FR"/>
            </a:p>
          </p:txBody>
        </p:sp>
        <p:sp>
          <p:nvSpPr>
            <p:cNvPr id="127008" name="Freeform 32"/>
            <p:cNvSpPr>
              <a:spLocks/>
            </p:cNvSpPr>
            <p:nvPr/>
          </p:nvSpPr>
          <p:spPr bwMode="auto">
            <a:xfrm>
              <a:off x="1657" y="2241"/>
              <a:ext cx="2502" cy="1218"/>
            </a:xfrm>
            <a:custGeom>
              <a:avLst/>
              <a:gdLst/>
              <a:ahLst/>
              <a:cxnLst>
                <a:cxn ang="0">
                  <a:pos x="0" y="0"/>
                </a:cxn>
                <a:cxn ang="0">
                  <a:pos x="2448" y="576"/>
                </a:cxn>
                <a:cxn ang="0">
                  <a:pos x="4176" y="2544"/>
                </a:cxn>
              </a:cxnLst>
              <a:rect l="0" t="0" r="r" b="b"/>
              <a:pathLst>
                <a:path w="4176" h="2544">
                  <a:moveTo>
                    <a:pt x="0" y="0"/>
                  </a:moveTo>
                  <a:cubicBezTo>
                    <a:pt x="876" y="76"/>
                    <a:pt x="1752" y="152"/>
                    <a:pt x="2448" y="576"/>
                  </a:cubicBezTo>
                  <a:cubicBezTo>
                    <a:pt x="3144" y="1000"/>
                    <a:pt x="3888" y="2216"/>
                    <a:pt x="4176" y="2544"/>
                  </a:cubicBezTo>
                </a:path>
              </a:pathLst>
            </a:custGeom>
            <a:solidFill>
              <a:srgbClr val="FFFF66"/>
            </a:solidFill>
            <a:ln w="38100" cap="flat" cmpd="sng">
              <a:solidFill>
                <a:schemeClr val="bg1"/>
              </a:solidFill>
              <a:prstDash val="solid"/>
              <a:round/>
              <a:headEnd type="none" w="sm" len="sm"/>
              <a:tailEnd type="none" w="sm" len="sm"/>
            </a:ln>
            <a:effectLst/>
          </p:spPr>
          <p:txBody>
            <a:bodyPr/>
            <a:lstStyle/>
            <a:p>
              <a:endParaRPr lang="fr-FR"/>
            </a:p>
          </p:txBody>
        </p:sp>
        <p:sp>
          <p:nvSpPr>
            <p:cNvPr id="127009" name="Line 33"/>
            <p:cNvSpPr>
              <a:spLocks noChangeShapeType="1"/>
            </p:cNvSpPr>
            <p:nvPr/>
          </p:nvSpPr>
          <p:spPr bwMode="auto">
            <a:xfrm>
              <a:off x="1671" y="3482"/>
              <a:ext cx="2704" cy="0"/>
            </a:xfrm>
            <a:prstGeom prst="line">
              <a:avLst/>
            </a:prstGeom>
            <a:noFill/>
            <a:ln w="76200">
              <a:solidFill>
                <a:schemeClr val="bg1"/>
              </a:solidFill>
              <a:round/>
              <a:headEnd type="none" w="sm" len="sm"/>
              <a:tailEnd type="none" w="sm" len="sm"/>
            </a:ln>
            <a:effectLst/>
          </p:spPr>
          <p:txBody>
            <a:bodyPr/>
            <a:lstStyle/>
            <a:p>
              <a:endParaRPr lang="fr-FR"/>
            </a:p>
          </p:txBody>
        </p:sp>
        <p:sp>
          <p:nvSpPr>
            <p:cNvPr id="127010" name="Text Box 34"/>
            <p:cNvSpPr txBox="1">
              <a:spLocks noChangeArrowheads="1"/>
            </p:cNvSpPr>
            <p:nvPr/>
          </p:nvSpPr>
          <p:spPr bwMode="auto">
            <a:xfrm rot="-5400000">
              <a:off x="857" y="2685"/>
              <a:ext cx="1264" cy="208"/>
            </a:xfrm>
            <a:prstGeom prst="rect">
              <a:avLst/>
            </a:prstGeom>
            <a:noFill/>
            <a:ln w="12700">
              <a:noFill/>
              <a:miter lim="800000"/>
              <a:headEnd type="none" w="sm" len="sm"/>
              <a:tailEnd type="none" w="sm" len="sm"/>
            </a:ln>
            <a:effectLst/>
          </p:spPr>
          <p:txBody>
            <a:bodyPr>
              <a:spAutoFit/>
            </a:bodyPr>
            <a:lstStyle/>
            <a:p>
              <a:pPr>
                <a:spcBef>
                  <a:spcPct val="50000"/>
                </a:spcBef>
              </a:pPr>
              <a:r>
                <a:rPr lang="en-US" sz="1200">
                  <a:solidFill>
                    <a:schemeClr val="tx2"/>
                  </a:solidFill>
                </a:rPr>
                <a:t>Fonction</a:t>
              </a:r>
              <a:r>
                <a:rPr lang="en-US" sz="1200"/>
                <a:t> de </a:t>
              </a:r>
              <a:r>
                <a:rPr lang="en-US" sz="1200">
                  <a:solidFill>
                    <a:schemeClr val="tx2"/>
                  </a:solidFill>
                </a:rPr>
                <a:t>Detection</a:t>
              </a:r>
            </a:p>
          </p:txBody>
        </p:sp>
      </p:grpSp>
      <p:sp>
        <p:nvSpPr>
          <p:cNvPr id="127011" name="Text Box 35"/>
          <p:cNvSpPr txBox="1">
            <a:spLocks noChangeArrowheads="1"/>
          </p:cNvSpPr>
          <p:nvPr/>
        </p:nvSpPr>
        <p:spPr bwMode="auto">
          <a:xfrm>
            <a:off x="6546883" y="5157093"/>
            <a:ext cx="2235200" cy="274638"/>
          </a:xfrm>
          <a:prstGeom prst="rect">
            <a:avLst/>
          </a:prstGeom>
          <a:noFill/>
          <a:ln w="12700">
            <a:noFill/>
            <a:miter lim="800000"/>
            <a:headEnd type="none" w="sm" len="sm"/>
            <a:tailEnd type="none" w="sm" len="sm"/>
          </a:ln>
          <a:effectLst/>
        </p:spPr>
        <p:txBody>
          <a:bodyPr>
            <a:spAutoFit/>
          </a:bodyPr>
          <a:lstStyle/>
          <a:p>
            <a:pPr>
              <a:spcBef>
                <a:spcPct val="50000"/>
              </a:spcBef>
            </a:pPr>
            <a:r>
              <a:rPr lang="en-US" sz="1200">
                <a:solidFill>
                  <a:schemeClr val="tx2"/>
                </a:solidFill>
              </a:rPr>
              <a:t>Distance</a:t>
            </a:r>
          </a:p>
        </p:txBody>
      </p:sp>
      <p:sp>
        <p:nvSpPr>
          <p:cNvPr id="127012" name="Line 36"/>
          <p:cNvSpPr>
            <a:spLocks noChangeShapeType="1"/>
          </p:cNvSpPr>
          <p:nvPr/>
        </p:nvSpPr>
        <p:spPr bwMode="auto">
          <a:xfrm>
            <a:off x="4572000" y="3140968"/>
            <a:ext cx="33371" cy="2087563"/>
          </a:xfrm>
          <a:prstGeom prst="line">
            <a:avLst/>
          </a:prstGeom>
          <a:noFill/>
          <a:ln w="9525">
            <a:solidFill>
              <a:schemeClr val="tx1"/>
            </a:solidFill>
            <a:round/>
            <a:headEnd/>
            <a:tailEnd/>
          </a:ln>
          <a:effectLst/>
        </p:spPr>
        <p:txBody>
          <a:bodyPr/>
          <a:lstStyle/>
          <a:p>
            <a:endParaRPr lang="fr-FR"/>
          </a:p>
        </p:txBody>
      </p:sp>
      <p:sp>
        <p:nvSpPr>
          <p:cNvPr id="127013" name="Line 37"/>
          <p:cNvSpPr>
            <a:spLocks noChangeShapeType="1"/>
          </p:cNvSpPr>
          <p:nvPr/>
        </p:nvSpPr>
        <p:spPr bwMode="auto">
          <a:xfrm>
            <a:off x="5324508" y="3140968"/>
            <a:ext cx="3313113" cy="0"/>
          </a:xfrm>
          <a:prstGeom prst="line">
            <a:avLst/>
          </a:prstGeom>
          <a:noFill/>
          <a:ln w="9525">
            <a:solidFill>
              <a:schemeClr val="tx1"/>
            </a:solidFill>
            <a:round/>
            <a:headEnd/>
            <a:tailEnd/>
          </a:ln>
          <a:effectLst/>
        </p:spPr>
        <p:txBody>
          <a:bodyPr/>
          <a:lstStyle/>
          <a:p>
            <a:endParaRPr lang="fr-FR"/>
          </a:p>
        </p:txBody>
      </p:sp>
      <p:sp>
        <p:nvSpPr>
          <p:cNvPr id="127014" name="Line 38"/>
          <p:cNvSpPr>
            <a:spLocks noChangeShapeType="1"/>
          </p:cNvSpPr>
          <p:nvPr/>
        </p:nvSpPr>
        <p:spPr bwMode="auto">
          <a:xfrm>
            <a:off x="8637621" y="3140968"/>
            <a:ext cx="0" cy="2087563"/>
          </a:xfrm>
          <a:prstGeom prst="line">
            <a:avLst/>
          </a:prstGeom>
          <a:noFill/>
          <a:ln w="9525">
            <a:solidFill>
              <a:schemeClr val="tx1"/>
            </a:solidFill>
            <a:round/>
            <a:headEnd/>
            <a:tailEnd/>
          </a:ln>
          <a:effectLst/>
        </p:spPr>
        <p:txBody>
          <a:bodyPr/>
          <a:lstStyle/>
          <a:p>
            <a:endParaRPr lang="fr-FR"/>
          </a:p>
        </p:txBody>
      </p:sp>
      <p:sp>
        <p:nvSpPr>
          <p:cNvPr id="127015" name="Line 39"/>
          <p:cNvSpPr>
            <a:spLocks noChangeShapeType="1"/>
          </p:cNvSpPr>
          <p:nvPr/>
        </p:nvSpPr>
        <p:spPr bwMode="auto">
          <a:xfrm>
            <a:off x="1293846" y="3140968"/>
            <a:ext cx="3313112" cy="0"/>
          </a:xfrm>
          <a:prstGeom prst="line">
            <a:avLst/>
          </a:prstGeom>
          <a:noFill/>
          <a:ln w="9525">
            <a:solidFill>
              <a:schemeClr val="tx1"/>
            </a:solidFill>
            <a:round/>
            <a:headEnd/>
            <a:tailEnd/>
          </a:ln>
          <a:effectLst/>
        </p:spPr>
        <p:txBody>
          <a:bodyPr/>
          <a:lstStyle/>
          <a:p>
            <a:endParaRPr lang="fr-FR"/>
          </a:p>
        </p:txBody>
      </p:sp>
      <p:sp>
        <p:nvSpPr>
          <p:cNvPr id="127016" name="Line 40"/>
          <p:cNvSpPr>
            <a:spLocks noChangeShapeType="1"/>
          </p:cNvSpPr>
          <p:nvPr/>
        </p:nvSpPr>
        <p:spPr bwMode="auto">
          <a:xfrm>
            <a:off x="1259632" y="3140968"/>
            <a:ext cx="34214" cy="2087563"/>
          </a:xfrm>
          <a:prstGeom prst="line">
            <a:avLst/>
          </a:prstGeom>
          <a:noFill/>
          <a:ln w="9525">
            <a:solidFill>
              <a:schemeClr val="tx1"/>
            </a:solidFill>
            <a:round/>
            <a:headEnd/>
            <a:tailEnd/>
          </a:ln>
          <a:effectLst/>
        </p:spPr>
        <p:txBody>
          <a:bodyPr/>
          <a:lstStyle/>
          <a:p>
            <a:endParaRPr lang="fr-FR"/>
          </a:p>
        </p:txBody>
      </p:sp>
      <p:sp>
        <p:nvSpPr>
          <p:cNvPr id="127017" name="Line 41"/>
          <p:cNvSpPr>
            <a:spLocks noChangeShapeType="1"/>
          </p:cNvSpPr>
          <p:nvPr/>
        </p:nvSpPr>
        <p:spPr bwMode="auto">
          <a:xfrm>
            <a:off x="5326096" y="3140968"/>
            <a:ext cx="0" cy="2087563"/>
          </a:xfrm>
          <a:prstGeom prst="line">
            <a:avLst/>
          </a:prstGeom>
          <a:noFill/>
          <a:ln w="9525">
            <a:solidFill>
              <a:schemeClr val="tx1"/>
            </a:solidFill>
            <a:round/>
            <a:headEnd/>
            <a:tailEnd/>
          </a:ln>
          <a:effectLst/>
        </p:spPr>
        <p:txBody>
          <a:bodyPr/>
          <a:lstStyle/>
          <a:p>
            <a:endParaRPr lang="fr-FR"/>
          </a:p>
        </p:txBody>
      </p:sp>
      <p:sp>
        <p:nvSpPr>
          <p:cNvPr id="41" name="ZoneTexte 40"/>
          <p:cNvSpPr txBox="1"/>
          <p:nvPr/>
        </p:nvSpPr>
        <p:spPr>
          <a:xfrm>
            <a:off x="0" y="0"/>
            <a:ext cx="3850157" cy="677108"/>
          </a:xfrm>
          <a:prstGeom prst="rect">
            <a:avLst/>
          </a:prstGeom>
          <a:noFill/>
        </p:spPr>
        <p:txBody>
          <a:bodyPr wrap="none" rtlCol="0">
            <a:spAutoFit/>
          </a:bodyPr>
          <a:lstStyle/>
          <a:p>
            <a:r>
              <a:rPr lang="fr-FR" sz="3800" b="1" dirty="0" smtClean="0"/>
              <a:t>Distance </a:t>
            </a:r>
            <a:r>
              <a:rPr lang="fr-FR" sz="3800" b="1" dirty="0" err="1" smtClean="0"/>
              <a:t>sampling</a:t>
            </a:r>
            <a:endParaRPr lang="fr-FR" sz="3800" b="1" dirty="0"/>
          </a:p>
        </p:txBody>
      </p:sp>
      <p:sp>
        <p:nvSpPr>
          <p:cNvPr id="42" name="ZoneTexte 41"/>
          <p:cNvSpPr txBox="1"/>
          <p:nvPr/>
        </p:nvSpPr>
        <p:spPr>
          <a:xfrm>
            <a:off x="957946" y="3212976"/>
            <a:ext cx="301686" cy="369332"/>
          </a:xfrm>
          <a:prstGeom prst="rect">
            <a:avLst/>
          </a:prstGeom>
          <a:noFill/>
        </p:spPr>
        <p:txBody>
          <a:bodyPr wrap="none" rtlCol="0">
            <a:spAutoFit/>
          </a:bodyPr>
          <a:lstStyle/>
          <a:p>
            <a:r>
              <a:rPr lang="fr-FR" dirty="0" smtClean="0"/>
              <a:t>1</a:t>
            </a:r>
            <a:endParaRPr lang="fr-FR" dirty="0"/>
          </a:p>
        </p:txBody>
      </p:sp>
      <p:sp>
        <p:nvSpPr>
          <p:cNvPr id="43" name="ZoneTexte 42"/>
          <p:cNvSpPr txBox="1"/>
          <p:nvPr/>
        </p:nvSpPr>
        <p:spPr>
          <a:xfrm>
            <a:off x="971600" y="5085184"/>
            <a:ext cx="301686" cy="369332"/>
          </a:xfrm>
          <a:prstGeom prst="rect">
            <a:avLst/>
          </a:prstGeom>
          <a:noFill/>
        </p:spPr>
        <p:txBody>
          <a:bodyPr wrap="none" rtlCol="0">
            <a:spAutoFit/>
          </a:bodyPr>
          <a:lstStyle/>
          <a:p>
            <a:r>
              <a:rPr lang="fr-FR" dirty="0" smtClean="0"/>
              <a:t>0</a:t>
            </a:r>
            <a:endParaRPr lang="fr-FR" dirty="0"/>
          </a:p>
        </p:txBody>
      </p:sp>
      <p:sp>
        <p:nvSpPr>
          <p:cNvPr id="44" name="Line 40"/>
          <p:cNvSpPr>
            <a:spLocks noChangeShapeType="1"/>
          </p:cNvSpPr>
          <p:nvPr/>
        </p:nvSpPr>
        <p:spPr bwMode="auto">
          <a:xfrm>
            <a:off x="5292080" y="3213299"/>
            <a:ext cx="0" cy="1727200"/>
          </a:xfrm>
          <a:prstGeom prst="line">
            <a:avLst/>
          </a:prstGeom>
          <a:noFill/>
          <a:ln w="9525">
            <a:solidFill>
              <a:schemeClr val="tx1"/>
            </a:solidFill>
            <a:round/>
            <a:headEnd/>
            <a:tailEnd/>
          </a:ln>
          <a:effectLst/>
        </p:spPr>
        <p:txBody>
          <a:bodyPr/>
          <a:lstStyle/>
          <a:p>
            <a:endParaRPr lang="fr-FR"/>
          </a:p>
        </p:txBody>
      </p:sp>
      <p:sp>
        <p:nvSpPr>
          <p:cNvPr id="45" name="ZoneTexte 44"/>
          <p:cNvSpPr txBox="1"/>
          <p:nvPr/>
        </p:nvSpPr>
        <p:spPr>
          <a:xfrm>
            <a:off x="4956180" y="2924944"/>
            <a:ext cx="301686" cy="369332"/>
          </a:xfrm>
          <a:prstGeom prst="rect">
            <a:avLst/>
          </a:prstGeom>
          <a:noFill/>
        </p:spPr>
        <p:txBody>
          <a:bodyPr wrap="none" rtlCol="0">
            <a:spAutoFit/>
          </a:bodyPr>
          <a:lstStyle/>
          <a:p>
            <a:r>
              <a:rPr lang="fr-FR" dirty="0" smtClean="0"/>
              <a:t>1</a:t>
            </a:r>
            <a:endParaRPr lang="fr-FR" dirty="0"/>
          </a:p>
        </p:txBody>
      </p:sp>
      <p:sp>
        <p:nvSpPr>
          <p:cNvPr id="46" name="ZoneTexte 45"/>
          <p:cNvSpPr txBox="1"/>
          <p:nvPr/>
        </p:nvSpPr>
        <p:spPr>
          <a:xfrm>
            <a:off x="4969834" y="5075892"/>
            <a:ext cx="301686" cy="369332"/>
          </a:xfrm>
          <a:prstGeom prst="rect">
            <a:avLst/>
          </a:prstGeom>
          <a:noFill/>
        </p:spPr>
        <p:txBody>
          <a:bodyPr wrap="none" rtlCol="0">
            <a:spAutoFit/>
          </a:bodyPr>
          <a:lstStyle/>
          <a:p>
            <a:r>
              <a:rPr lang="fr-FR" dirty="0" smtClean="0"/>
              <a:t>0</a:t>
            </a:r>
            <a:endParaRPr lang="fr-FR" dirty="0"/>
          </a:p>
        </p:txBody>
      </p:sp>
    </p:spTree>
    <p:extLst>
      <p:ext uri="{BB962C8B-B14F-4D97-AF65-F5344CB8AC3E}">
        <p14:creationId xmlns:p14="http://schemas.microsoft.com/office/powerpoint/2010/main" val="368747528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6" name="Text Box 4"/>
          <p:cNvSpPr txBox="1">
            <a:spLocks noChangeArrowheads="1"/>
          </p:cNvSpPr>
          <p:nvPr/>
        </p:nvSpPr>
        <p:spPr bwMode="auto">
          <a:xfrm>
            <a:off x="539552" y="785794"/>
            <a:ext cx="8461604" cy="5632311"/>
          </a:xfrm>
          <a:prstGeom prst="rect">
            <a:avLst/>
          </a:prstGeom>
          <a:noFill/>
          <a:ln w="9525">
            <a:noFill/>
            <a:miter lim="800000"/>
            <a:headEnd/>
            <a:tailEnd/>
          </a:ln>
          <a:effectLst/>
        </p:spPr>
        <p:txBody>
          <a:bodyPr wrap="square">
            <a:spAutoFit/>
          </a:bodyPr>
          <a:lstStyle/>
          <a:p>
            <a:r>
              <a:rPr lang="fr-FR" sz="2400" b="1" dirty="0"/>
              <a:t>Hypothèse pratique numéro 2 :</a:t>
            </a:r>
            <a:r>
              <a:rPr lang="fr-FR" sz="2400" dirty="0"/>
              <a:t> </a:t>
            </a:r>
          </a:p>
          <a:p>
            <a:endParaRPr lang="fr-FR" sz="2400" dirty="0"/>
          </a:p>
          <a:p>
            <a:r>
              <a:rPr lang="fr-FR" sz="2400" dirty="0"/>
              <a:t>les individus sont </a:t>
            </a:r>
            <a:r>
              <a:rPr lang="fr-FR" sz="2400" b="1" dirty="0"/>
              <a:t>détectés à leur place initiale</a:t>
            </a:r>
          </a:p>
          <a:p>
            <a:endParaRPr lang="fr-FR" sz="2400" dirty="0"/>
          </a:p>
          <a:p>
            <a:r>
              <a:rPr lang="fr-FR" sz="2400" dirty="0"/>
              <a:t>Si déplacement aléatoire, indépendant de l’observateur et vitesse lente (moitié) par rapport a celle de </a:t>
            </a:r>
            <a:r>
              <a:rPr lang="fr-FR" sz="2400" dirty="0" smtClean="0"/>
              <a:t>l’observateur </a:t>
            </a:r>
            <a:r>
              <a:rPr lang="fr-FR" sz="2400" dirty="0" smtClean="0">
                <a:sym typeface="Wingdings" pitchFamily="2" charset="2"/>
              </a:rPr>
              <a:t> </a:t>
            </a:r>
            <a:r>
              <a:rPr lang="fr-FR" sz="2400" dirty="0" smtClean="0"/>
              <a:t>pas </a:t>
            </a:r>
            <a:r>
              <a:rPr lang="fr-FR" sz="2400" dirty="0"/>
              <a:t>de problème</a:t>
            </a:r>
          </a:p>
          <a:p>
            <a:endParaRPr lang="fr-FR" sz="2400" dirty="0"/>
          </a:p>
          <a:p>
            <a:r>
              <a:rPr lang="fr-FR" sz="2400" dirty="0"/>
              <a:t>Mais parfois </a:t>
            </a:r>
            <a:r>
              <a:rPr lang="fr-FR" sz="2400" b="1" dirty="0" smtClean="0"/>
              <a:t>mouvement en </a:t>
            </a:r>
            <a:r>
              <a:rPr lang="fr-FR" sz="2400" b="1" dirty="0"/>
              <a:t>réponse à l’observateur </a:t>
            </a:r>
          </a:p>
          <a:p>
            <a:pPr>
              <a:buFont typeface="Wingdings" pitchFamily="2" charset="2"/>
              <a:buChar char="à"/>
            </a:pPr>
            <a:r>
              <a:rPr lang="fr-FR" sz="2400" dirty="0"/>
              <a:t> si </a:t>
            </a:r>
            <a:r>
              <a:rPr lang="fr-FR" sz="2400" b="1" dirty="0"/>
              <a:t>fuite</a:t>
            </a:r>
            <a:r>
              <a:rPr lang="fr-FR" sz="2400" dirty="0"/>
              <a:t>, estimation biaisée négativement </a:t>
            </a:r>
          </a:p>
          <a:p>
            <a:pPr>
              <a:buFont typeface="Wingdings" pitchFamily="2" charset="2"/>
              <a:buChar char="à"/>
            </a:pPr>
            <a:r>
              <a:rPr lang="fr-FR" sz="2400" dirty="0"/>
              <a:t> Si </a:t>
            </a:r>
            <a:r>
              <a:rPr lang="fr-FR" sz="2400" b="1" dirty="0"/>
              <a:t>attraction</a:t>
            </a:r>
            <a:r>
              <a:rPr lang="fr-FR" sz="2400" dirty="0"/>
              <a:t>, estimation biaisée positivement </a:t>
            </a:r>
          </a:p>
          <a:p>
            <a:pPr>
              <a:buFont typeface="Wingdings" pitchFamily="2" charset="2"/>
              <a:buNone/>
            </a:pPr>
            <a:endParaRPr lang="fr-FR" sz="2400" dirty="0"/>
          </a:p>
          <a:p>
            <a:pPr>
              <a:buFont typeface="Wingdings" pitchFamily="2" charset="2"/>
              <a:buNone/>
            </a:pPr>
            <a:r>
              <a:rPr lang="fr-FR" sz="2400" i="1" dirty="0" smtClean="0"/>
              <a:t>NB ceci </a:t>
            </a:r>
            <a:r>
              <a:rPr lang="fr-FR" sz="2400" i="1" dirty="0"/>
              <a:t>peut parfois se détecter sur les histogrammes </a:t>
            </a:r>
            <a:r>
              <a:rPr lang="fr-FR" sz="2400" i="1" dirty="0" smtClean="0"/>
              <a:t>si tous les </a:t>
            </a:r>
            <a:r>
              <a:rPr lang="fr-FR" sz="2400" i="1" dirty="0"/>
              <a:t>individus réagissent </a:t>
            </a:r>
            <a:r>
              <a:rPr lang="fr-FR" sz="2400" i="1" dirty="0" smtClean="0"/>
              <a:t>de la même manière </a:t>
            </a:r>
            <a:r>
              <a:rPr lang="fr-FR" sz="2400" i="1" dirty="0" smtClean="0">
                <a:sym typeface="Wingdings" pitchFamily="2" charset="2"/>
              </a:rPr>
              <a:t> correction possible</a:t>
            </a:r>
            <a:r>
              <a:rPr lang="fr-FR" sz="2400" i="1" dirty="0" smtClean="0"/>
              <a:t>.</a:t>
            </a:r>
            <a:endParaRPr lang="fr-FR" sz="2400" i="1" dirty="0"/>
          </a:p>
          <a:p>
            <a:endParaRPr lang="fr-FR" sz="2400" dirty="0"/>
          </a:p>
        </p:txBody>
      </p:sp>
      <p:sp>
        <p:nvSpPr>
          <p:cNvPr id="4" name="ZoneTexte 3"/>
          <p:cNvSpPr txBox="1"/>
          <p:nvPr/>
        </p:nvSpPr>
        <p:spPr>
          <a:xfrm>
            <a:off x="0" y="0"/>
            <a:ext cx="3850157" cy="677108"/>
          </a:xfrm>
          <a:prstGeom prst="rect">
            <a:avLst/>
          </a:prstGeom>
          <a:noFill/>
        </p:spPr>
        <p:txBody>
          <a:bodyPr wrap="none" rtlCol="0">
            <a:spAutoFit/>
          </a:bodyPr>
          <a:lstStyle/>
          <a:p>
            <a:r>
              <a:rPr lang="fr-FR" sz="3800" b="1" dirty="0" smtClean="0"/>
              <a:t>Distance </a:t>
            </a:r>
            <a:r>
              <a:rPr lang="fr-FR" sz="3800" b="1" dirty="0" err="1" smtClean="0"/>
              <a:t>sampling</a:t>
            </a:r>
            <a:endParaRPr lang="fr-FR" sz="3800" b="1" dirty="0"/>
          </a:p>
        </p:txBody>
      </p:sp>
    </p:spTree>
    <p:extLst>
      <p:ext uri="{BB962C8B-B14F-4D97-AF65-F5344CB8AC3E}">
        <p14:creationId xmlns:p14="http://schemas.microsoft.com/office/powerpoint/2010/main" val="410696056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6" name="Rectangle 4"/>
          <p:cNvSpPr>
            <a:spLocks noChangeArrowheads="1"/>
          </p:cNvSpPr>
          <p:nvPr/>
        </p:nvSpPr>
        <p:spPr bwMode="auto">
          <a:xfrm>
            <a:off x="755576" y="882650"/>
            <a:ext cx="8031266" cy="5170646"/>
          </a:xfrm>
          <a:prstGeom prst="rect">
            <a:avLst/>
          </a:prstGeom>
          <a:noFill/>
          <a:ln w="9525">
            <a:noFill/>
            <a:miter lim="800000"/>
            <a:headEnd/>
            <a:tailEnd/>
          </a:ln>
          <a:effectLst/>
        </p:spPr>
        <p:txBody>
          <a:bodyPr wrap="square">
            <a:spAutoFit/>
          </a:bodyPr>
          <a:lstStyle/>
          <a:p>
            <a:r>
              <a:rPr lang="fr-FR" sz="2200" b="1" dirty="0"/>
              <a:t>Hypothèse pratique numéro 3 :</a:t>
            </a:r>
          </a:p>
          <a:p>
            <a:endParaRPr lang="fr-FR" sz="2200" b="1" dirty="0"/>
          </a:p>
          <a:p>
            <a:r>
              <a:rPr lang="fr-FR" sz="2200" dirty="0"/>
              <a:t>Les </a:t>
            </a:r>
            <a:r>
              <a:rPr lang="fr-FR" sz="2200" b="1" dirty="0"/>
              <a:t>distances sont mesurées précisément</a:t>
            </a:r>
            <a:r>
              <a:rPr lang="fr-FR" sz="2200" dirty="0"/>
              <a:t> et sans biais</a:t>
            </a:r>
          </a:p>
          <a:p>
            <a:endParaRPr lang="fr-FR" sz="2200" dirty="0"/>
          </a:p>
          <a:p>
            <a:r>
              <a:rPr lang="fr-FR" sz="2200" dirty="0"/>
              <a:t>Faire attention aux arrondis</a:t>
            </a:r>
          </a:p>
          <a:p>
            <a:r>
              <a:rPr lang="fr-FR" sz="2200" dirty="0"/>
              <a:t>Éviter le phénomène de « </a:t>
            </a:r>
            <a:r>
              <a:rPr lang="fr-FR" sz="2200" dirty="0" err="1"/>
              <a:t>heaping</a:t>
            </a:r>
            <a:r>
              <a:rPr lang="fr-FR" sz="2200" dirty="0"/>
              <a:t> </a:t>
            </a:r>
            <a:r>
              <a:rPr lang="fr-FR" sz="2200" dirty="0" smtClean="0"/>
              <a:t>» = empilement des individus sur la même classe (mais assez robuste)</a:t>
            </a:r>
            <a:endParaRPr lang="fr-FR" sz="2200" dirty="0"/>
          </a:p>
          <a:p>
            <a:endParaRPr lang="fr-FR" sz="2200" dirty="0"/>
          </a:p>
          <a:p>
            <a:r>
              <a:rPr lang="fr-FR" sz="2200" dirty="0" smtClean="0"/>
              <a:t>Possibilité </a:t>
            </a:r>
            <a:r>
              <a:rPr lang="fr-FR" sz="2200" dirty="0"/>
              <a:t>d’utiliser des classes de distances mais faire attention à attribuer les individus aux bonnes classes</a:t>
            </a:r>
          </a:p>
          <a:p>
            <a:endParaRPr lang="fr-FR" sz="2200" dirty="0"/>
          </a:p>
          <a:p>
            <a:r>
              <a:rPr lang="fr-FR" sz="2200" dirty="0"/>
              <a:t>Attention aux longues </a:t>
            </a:r>
            <a:r>
              <a:rPr lang="fr-FR" sz="2200" dirty="0" smtClean="0"/>
              <a:t>distances (moins précises)</a:t>
            </a:r>
            <a:endParaRPr lang="fr-FR" sz="2200" dirty="0"/>
          </a:p>
          <a:p>
            <a:endParaRPr lang="fr-FR" sz="2200" dirty="0"/>
          </a:p>
          <a:p>
            <a:r>
              <a:rPr lang="fr-FR" sz="2200" dirty="0"/>
              <a:t>Utiliser </a:t>
            </a:r>
            <a:r>
              <a:rPr lang="fr-FR" sz="2200" dirty="0" smtClean="0"/>
              <a:t>si possible </a:t>
            </a:r>
            <a:r>
              <a:rPr lang="fr-FR" sz="2200" dirty="0"/>
              <a:t>un </a:t>
            </a:r>
            <a:r>
              <a:rPr lang="fr-FR" sz="2200" b="1" dirty="0"/>
              <a:t>télémètre</a:t>
            </a:r>
          </a:p>
          <a:p>
            <a:endParaRPr lang="fr-FR" sz="2200" dirty="0"/>
          </a:p>
        </p:txBody>
      </p:sp>
      <p:sp>
        <p:nvSpPr>
          <p:cNvPr id="4" name="ZoneTexte 3"/>
          <p:cNvSpPr txBox="1"/>
          <p:nvPr/>
        </p:nvSpPr>
        <p:spPr>
          <a:xfrm>
            <a:off x="0" y="0"/>
            <a:ext cx="3850157" cy="677108"/>
          </a:xfrm>
          <a:prstGeom prst="rect">
            <a:avLst/>
          </a:prstGeom>
          <a:noFill/>
        </p:spPr>
        <p:txBody>
          <a:bodyPr wrap="none" rtlCol="0">
            <a:spAutoFit/>
          </a:bodyPr>
          <a:lstStyle/>
          <a:p>
            <a:r>
              <a:rPr lang="fr-FR" sz="3800" b="1" dirty="0" smtClean="0"/>
              <a:t>Distance </a:t>
            </a:r>
            <a:r>
              <a:rPr lang="fr-FR" sz="3800" b="1" dirty="0" err="1" smtClean="0"/>
              <a:t>sampling</a:t>
            </a:r>
            <a:endParaRPr lang="fr-FR" sz="3800" b="1" dirty="0"/>
          </a:p>
        </p:txBody>
      </p:sp>
      <p:pic>
        <p:nvPicPr>
          <p:cNvPr id="120833" name="Picture 1"/>
          <p:cNvPicPr>
            <a:picLocks noChangeAspect="1" noChangeArrowheads="1"/>
          </p:cNvPicPr>
          <p:nvPr/>
        </p:nvPicPr>
        <p:blipFill>
          <a:blip r:embed="rId2" cstate="print"/>
          <a:srcRect/>
          <a:stretch>
            <a:fillRect/>
          </a:stretch>
        </p:blipFill>
        <p:spPr bwMode="auto">
          <a:xfrm>
            <a:off x="6441579" y="4392846"/>
            <a:ext cx="2234877" cy="2062673"/>
          </a:xfrm>
          <a:prstGeom prst="rect">
            <a:avLst/>
          </a:prstGeom>
          <a:noFill/>
          <a:ln w="9525">
            <a:noFill/>
            <a:miter lim="800000"/>
            <a:headEnd/>
            <a:tailEnd/>
          </a:ln>
        </p:spPr>
      </p:pic>
    </p:spTree>
    <p:extLst>
      <p:ext uri="{BB962C8B-B14F-4D97-AF65-F5344CB8AC3E}">
        <p14:creationId xmlns:p14="http://schemas.microsoft.com/office/powerpoint/2010/main" val="424088170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6" name="Text Box 6"/>
          <p:cNvSpPr txBox="1">
            <a:spLocks noChangeArrowheads="1"/>
          </p:cNvSpPr>
          <p:nvPr/>
        </p:nvSpPr>
        <p:spPr bwMode="auto">
          <a:xfrm>
            <a:off x="3286116" y="928670"/>
            <a:ext cx="3249612" cy="457200"/>
          </a:xfrm>
          <a:prstGeom prst="rect">
            <a:avLst/>
          </a:prstGeom>
          <a:noFill/>
          <a:ln w="9525">
            <a:noFill/>
            <a:miter lim="800000"/>
            <a:headEnd/>
            <a:tailEnd/>
          </a:ln>
          <a:effectLst/>
        </p:spPr>
        <p:txBody>
          <a:bodyPr wrap="none">
            <a:spAutoFit/>
          </a:bodyPr>
          <a:lstStyle/>
          <a:p>
            <a:pPr algn="ctr"/>
            <a:r>
              <a:rPr lang="fr-FR" sz="2400" b="1" dirty="0"/>
              <a:t>Analyses en pratique</a:t>
            </a:r>
          </a:p>
        </p:txBody>
      </p:sp>
      <p:sp>
        <p:nvSpPr>
          <p:cNvPr id="107527" name="Text Box 7"/>
          <p:cNvSpPr txBox="1">
            <a:spLocks noChangeArrowheads="1"/>
          </p:cNvSpPr>
          <p:nvPr/>
        </p:nvSpPr>
        <p:spPr bwMode="auto">
          <a:xfrm>
            <a:off x="683568" y="1989138"/>
            <a:ext cx="8230245" cy="4154984"/>
          </a:xfrm>
          <a:prstGeom prst="rect">
            <a:avLst/>
          </a:prstGeom>
          <a:noFill/>
          <a:ln w="9525">
            <a:noFill/>
            <a:miter lim="800000"/>
            <a:headEnd/>
            <a:tailEnd/>
          </a:ln>
          <a:effectLst/>
        </p:spPr>
        <p:txBody>
          <a:bodyPr wrap="square">
            <a:spAutoFit/>
          </a:bodyPr>
          <a:lstStyle/>
          <a:p>
            <a:r>
              <a:rPr lang="fr-FR" sz="2200" dirty="0"/>
              <a:t>Le logiciel gratuit </a:t>
            </a:r>
            <a:r>
              <a:rPr lang="fr-FR" sz="2200" b="1" dirty="0"/>
              <a:t>DISTANCE</a:t>
            </a:r>
            <a:r>
              <a:rPr lang="fr-FR" sz="2200" dirty="0"/>
              <a:t> permet d’ajuster </a:t>
            </a:r>
            <a:r>
              <a:rPr lang="fr-FR" sz="2200" dirty="0" smtClean="0"/>
              <a:t>différents types </a:t>
            </a:r>
            <a:r>
              <a:rPr lang="fr-FR" sz="2200" dirty="0"/>
              <a:t>de </a:t>
            </a:r>
            <a:r>
              <a:rPr lang="fr-FR" sz="2200" dirty="0" smtClean="0"/>
              <a:t>courbes </a:t>
            </a:r>
            <a:r>
              <a:rPr lang="fr-FR" sz="2200" dirty="0"/>
              <a:t>sur les données obtenues à partir d’un protocole de Distance </a:t>
            </a:r>
            <a:r>
              <a:rPr lang="fr-FR" sz="2200" dirty="0" err="1"/>
              <a:t>sampling</a:t>
            </a:r>
            <a:r>
              <a:rPr lang="fr-FR" sz="2200" dirty="0"/>
              <a:t>. </a:t>
            </a:r>
            <a:endParaRPr lang="fr-FR" sz="2200" dirty="0" smtClean="0"/>
          </a:p>
          <a:p>
            <a:endParaRPr lang="fr-FR" sz="2200" dirty="0" smtClean="0"/>
          </a:p>
          <a:p>
            <a:r>
              <a:rPr lang="fr-FR" sz="2200" dirty="0" smtClean="0">
                <a:solidFill>
                  <a:schemeClr val="tx2">
                    <a:lumMod val="60000"/>
                    <a:lumOff val="40000"/>
                  </a:schemeClr>
                </a:solidFill>
              </a:rPr>
              <a:t>http://www.ruwpa.st-and.ac.uk/distance/</a:t>
            </a:r>
            <a:endParaRPr lang="fr-FR" sz="2200" dirty="0">
              <a:solidFill>
                <a:schemeClr val="tx2">
                  <a:lumMod val="60000"/>
                  <a:lumOff val="40000"/>
                </a:schemeClr>
              </a:solidFill>
            </a:endParaRPr>
          </a:p>
          <a:p>
            <a:endParaRPr lang="fr-FR" sz="2200" dirty="0"/>
          </a:p>
          <a:p>
            <a:r>
              <a:rPr lang="fr-FR" sz="2200" dirty="0"/>
              <a:t>Ce logiciel permet </a:t>
            </a:r>
            <a:r>
              <a:rPr lang="fr-FR" sz="2200" dirty="0" smtClean="0"/>
              <a:t>de </a:t>
            </a:r>
          </a:p>
          <a:p>
            <a:r>
              <a:rPr lang="fr-FR" sz="2200" dirty="0" smtClean="0"/>
              <a:t>- Décrire l’évolution </a:t>
            </a:r>
            <a:r>
              <a:rPr lang="fr-FR" sz="2200" dirty="0"/>
              <a:t>de la détectabilité en fonction de la </a:t>
            </a:r>
            <a:r>
              <a:rPr lang="fr-FR" sz="2200" dirty="0" smtClean="0"/>
              <a:t>distance</a:t>
            </a:r>
          </a:p>
          <a:p>
            <a:pPr>
              <a:buFontTx/>
              <a:buChar char="-"/>
            </a:pPr>
            <a:r>
              <a:rPr lang="fr-FR" sz="2200" dirty="0" smtClean="0"/>
              <a:t> </a:t>
            </a:r>
            <a:r>
              <a:rPr lang="fr-FR" sz="2200" dirty="0"/>
              <a:t>et donc </a:t>
            </a:r>
            <a:r>
              <a:rPr lang="fr-FR" sz="2200" dirty="0" smtClean="0"/>
              <a:t>estimer </a:t>
            </a:r>
            <a:r>
              <a:rPr lang="fr-FR" sz="2200" dirty="0"/>
              <a:t>l’abondance ou la densité sur des sites. </a:t>
            </a:r>
          </a:p>
          <a:p>
            <a:endParaRPr lang="fr-FR" sz="2200" dirty="0"/>
          </a:p>
          <a:p>
            <a:r>
              <a:rPr lang="fr-FR" sz="2200" i="1" dirty="0" smtClean="0"/>
              <a:t>logiciel </a:t>
            </a:r>
            <a:r>
              <a:rPr lang="fr-FR" sz="2200" i="1" dirty="0"/>
              <a:t>est flexible et il permet de comparer des sites avec des caractéristiques différentes (« stratification »)…</a:t>
            </a:r>
          </a:p>
        </p:txBody>
      </p:sp>
      <p:sp>
        <p:nvSpPr>
          <p:cNvPr id="5" name="ZoneTexte 4"/>
          <p:cNvSpPr txBox="1"/>
          <p:nvPr/>
        </p:nvSpPr>
        <p:spPr>
          <a:xfrm>
            <a:off x="0" y="0"/>
            <a:ext cx="3850157" cy="677108"/>
          </a:xfrm>
          <a:prstGeom prst="rect">
            <a:avLst/>
          </a:prstGeom>
          <a:noFill/>
        </p:spPr>
        <p:txBody>
          <a:bodyPr wrap="none" rtlCol="0">
            <a:spAutoFit/>
          </a:bodyPr>
          <a:lstStyle/>
          <a:p>
            <a:r>
              <a:rPr lang="fr-FR" sz="3800" b="1" dirty="0" smtClean="0"/>
              <a:t>Distance </a:t>
            </a:r>
            <a:r>
              <a:rPr lang="fr-FR" sz="3800" b="1" dirty="0" err="1" smtClean="0"/>
              <a:t>sampling</a:t>
            </a:r>
            <a:endParaRPr lang="fr-FR" sz="3800" b="1" dirty="0"/>
          </a:p>
        </p:txBody>
      </p:sp>
    </p:spTree>
    <p:extLst>
      <p:ext uri="{BB962C8B-B14F-4D97-AF65-F5344CB8AC3E}">
        <p14:creationId xmlns:p14="http://schemas.microsoft.com/office/powerpoint/2010/main" val="87455535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p:cNvPicPr>
            <a:picLocks noChangeAspect="1" noChangeArrowheads="1"/>
          </p:cNvPicPr>
          <p:nvPr/>
        </p:nvPicPr>
        <p:blipFill>
          <a:blip r:embed="rId2" cstate="print"/>
          <a:srcRect l="15769" t="11438" r="22800" b="6250"/>
          <a:stretch>
            <a:fillRect/>
          </a:stretch>
        </p:blipFill>
        <p:spPr bwMode="auto">
          <a:xfrm>
            <a:off x="611560" y="476672"/>
            <a:ext cx="7992888" cy="6021288"/>
          </a:xfrm>
          <a:prstGeom prst="rect">
            <a:avLst/>
          </a:prstGeom>
          <a:noFill/>
          <a:ln w="9525">
            <a:noFill/>
            <a:miter lim="800000"/>
            <a:headEnd/>
            <a:tailEnd/>
          </a:ln>
        </p:spPr>
      </p:pic>
    </p:spTree>
    <p:extLst>
      <p:ext uri="{BB962C8B-B14F-4D97-AF65-F5344CB8AC3E}">
        <p14:creationId xmlns:p14="http://schemas.microsoft.com/office/powerpoint/2010/main" val="364264417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539552" y="1773238"/>
            <a:ext cx="8318728" cy="3785652"/>
          </a:xfrm>
          <a:prstGeom prst="rect">
            <a:avLst/>
          </a:prstGeom>
          <a:noFill/>
          <a:ln w="9525">
            <a:noFill/>
            <a:miter lim="800000"/>
            <a:headEnd/>
            <a:tailEnd/>
          </a:ln>
          <a:effectLst/>
        </p:spPr>
        <p:txBody>
          <a:bodyPr wrap="square">
            <a:spAutoFit/>
          </a:bodyPr>
          <a:lstStyle/>
          <a:p>
            <a:r>
              <a:rPr lang="fr-FR" sz="2400" dirty="0" smtClean="0"/>
              <a:t>Les méthodes «</a:t>
            </a:r>
            <a:r>
              <a:rPr lang="fr-FR" sz="2400" dirty="0"/>
              <a:t> </a:t>
            </a:r>
            <a:r>
              <a:rPr lang="fr-FR" sz="2400" b="1" dirty="0"/>
              <a:t>CMR</a:t>
            </a:r>
            <a:r>
              <a:rPr lang="fr-FR" sz="2400" dirty="0"/>
              <a:t> » supposent une </a:t>
            </a:r>
            <a:r>
              <a:rPr lang="fr-FR" sz="2400" b="1" dirty="0"/>
              <a:t>identification individuelle répétée dans le temps et sans erreur</a:t>
            </a:r>
            <a:r>
              <a:rPr lang="fr-FR" sz="2400" dirty="0" smtClean="0"/>
              <a:t>.</a:t>
            </a:r>
          </a:p>
          <a:p>
            <a:endParaRPr lang="fr-FR" sz="2400" dirty="0" smtClean="0"/>
          </a:p>
          <a:p>
            <a:r>
              <a:rPr lang="fr-FR" sz="2400" dirty="0" smtClean="0">
                <a:sym typeface="Wingdings" pitchFamily="2" charset="2"/>
              </a:rPr>
              <a:t></a:t>
            </a:r>
            <a:r>
              <a:rPr lang="fr-FR" sz="2400" dirty="0" smtClean="0"/>
              <a:t>souvent </a:t>
            </a:r>
            <a:r>
              <a:rPr lang="fr-FR" sz="2400" b="1" dirty="0" smtClean="0"/>
              <a:t>capture et pose de marques individuelles</a:t>
            </a:r>
            <a:r>
              <a:rPr lang="fr-FR" sz="2400" dirty="0" smtClean="0"/>
              <a:t>. </a:t>
            </a:r>
          </a:p>
          <a:p>
            <a:endParaRPr lang="fr-FR" sz="2400" dirty="0" smtClean="0"/>
          </a:p>
          <a:p>
            <a:r>
              <a:rPr lang="fr-FR" sz="2400" dirty="0" smtClean="0">
                <a:sym typeface="Wingdings" pitchFamily="2" charset="2"/>
              </a:rPr>
              <a:t> </a:t>
            </a:r>
            <a:r>
              <a:rPr lang="fr-FR" sz="2400" dirty="0" smtClean="0"/>
              <a:t>plusieurs passages sur le terrain.</a:t>
            </a:r>
          </a:p>
          <a:p>
            <a:endParaRPr lang="fr-FR" sz="2400" dirty="0" smtClean="0"/>
          </a:p>
          <a:p>
            <a:r>
              <a:rPr lang="fr-FR" sz="2400" dirty="0" smtClean="0"/>
              <a:t>De plus cette méthode pose l’hypothèse que la </a:t>
            </a:r>
            <a:r>
              <a:rPr lang="fr-FR" sz="2400" b="1" dirty="0" smtClean="0"/>
              <a:t>population est close </a:t>
            </a:r>
            <a:r>
              <a:rPr lang="fr-FR" sz="2400" dirty="0" smtClean="0"/>
              <a:t>au cours de la saison de terrain (</a:t>
            </a:r>
            <a:r>
              <a:rPr lang="fr-FR" sz="2400" i="1" dirty="0" smtClean="0"/>
              <a:t>donc pas de natalité, pas de mortalité, pas d’émigration ni d’immigration</a:t>
            </a:r>
            <a:r>
              <a:rPr lang="fr-FR" sz="2400" dirty="0" smtClean="0"/>
              <a:t>).</a:t>
            </a:r>
            <a:endParaRPr lang="fr-FR" sz="2400" dirty="0"/>
          </a:p>
        </p:txBody>
      </p:sp>
      <p:sp>
        <p:nvSpPr>
          <p:cNvPr id="3" name="Text Box 5"/>
          <p:cNvSpPr txBox="1">
            <a:spLocks noChangeArrowheads="1"/>
          </p:cNvSpPr>
          <p:nvPr/>
        </p:nvSpPr>
        <p:spPr bwMode="auto">
          <a:xfrm>
            <a:off x="1349405" y="908050"/>
            <a:ext cx="7375525" cy="579438"/>
          </a:xfrm>
          <a:prstGeom prst="rect">
            <a:avLst/>
          </a:prstGeom>
          <a:noFill/>
          <a:ln w="9525">
            <a:noFill/>
            <a:miter lim="800000"/>
            <a:headEnd/>
            <a:tailEnd/>
          </a:ln>
          <a:effectLst/>
        </p:spPr>
        <p:txBody>
          <a:bodyPr wrap="none">
            <a:spAutoFit/>
          </a:bodyPr>
          <a:lstStyle/>
          <a:p>
            <a:r>
              <a:rPr lang="fr-FR" sz="3200" b="1"/>
              <a:t>Les Captures-Marquages-Recaptures</a:t>
            </a:r>
          </a:p>
        </p:txBody>
      </p:sp>
      <p:sp>
        <p:nvSpPr>
          <p:cNvPr id="4" name="ZoneTexte 3"/>
          <p:cNvSpPr txBox="1"/>
          <p:nvPr/>
        </p:nvSpPr>
        <p:spPr>
          <a:xfrm>
            <a:off x="0" y="0"/>
            <a:ext cx="2233304" cy="677108"/>
          </a:xfrm>
          <a:prstGeom prst="rect">
            <a:avLst/>
          </a:prstGeom>
          <a:noFill/>
        </p:spPr>
        <p:txBody>
          <a:bodyPr wrap="none" rtlCol="0">
            <a:spAutoFit/>
          </a:bodyPr>
          <a:lstStyle/>
          <a:p>
            <a:r>
              <a:rPr lang="fr-FR" sz="3800" b="1" dirty="0" smtClean="0"/>
              <a:t>Les CMR</a:t>
            </a:r>
            <a:endParaRPr lang="fr-FR" sz="3800" b="1" dirty="0"/>
          </a:p>
        </p:txBody>
      </p:sp>
    </p:spTree>
    <p:extLst>
      <p:ext uri="{BB962C8B-B14F-4D97-AF65-F5344CB8AC3E}">
        <p14:creationId xmlns:p14="http://schemas.microsoft.com/office/powerpoint/2010/main" val="393745002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8" name="Text Box 6"/>
          <p:cNvSpPr txBox="1">
            <a:spLocks noChangeArrowheads="1"/>
          </p:cNvSpPr>
          <p:nvPr/>
        </p:nvSpPr>
        <p:spPr bwMode="auto">
          <a:xfrm>
            <a:off x="539552" y="1700213"/>
            <a:ext cx="8158361" cy="3416320"/>
          </a:xfrm>
          <a:prstGeom prst="rect">
            <a:avLst/>
          </a:prstGeom>
          <a:noFill/>
          <a:ln w="9525">
            <a:noFill/>
            <a:miter lim="800000"/>
            <a:headEnd/>
            <a:tailEnd/>
          </a:ln>
          <a:effectLst/>
        </p:spPr>
        <p:txBody>
          <a:bodyPr wrap="square">
            <a:spAutoFit/>
          </a:bodyPr>
          <a:lstStyle/>
          <a:p>
            <a:r>
              <a:rPr lang="fr-FR" sz="2400" dirty="0"/>
              <a:t>Le </a:t>
            </a:r>
            <a:r>
              <a:rPr lang="fr-FR" sz="2400" b="1" dirty="0"/>
              <a:t>choix des marques est crucial </a:t>
            </a:r>
            <a:r>
              <a:rPr lang="fr-FR" sz="2400" dirty="0"/>
              <a:t>car elles peuvent influencer la biologie de l’espèce et biaiser les résultats.</a:t>
            </a:r>
          </a:p>
          <a:p>
            <a:endParaRPr lang="fr-FR" sz="2400" dirty="0"/>
          </a:p>
          <a:p>
            <a:r>
              <a:rPr lang="fr-FR" sz="2400" dirty="0"/>
              <a:t>Dans le cas des « ré-observations » les marques vont conditionner le taux de « recaptures » dont dépend la précision des résultats d’analyses. </a:t>
            </a:r>
            <a:endParaRPr lang="fr-FR" sz="2400" dirty="0" smtClean="0"/>
          </a:p>
          <a:p>
            <a:r>
              <a:rPr lang="fr-FR" sz="2400" dirty="0" smtClean="0">
                <a:sym typeface="Wingdings" pitchFamily="2" charset="2"/>
              </a:rPr>
              <a:t> </a:t>
            </a:r>
            <a:r>
              <a:rPr lang="fr-FR" sz="2400" b="1" dirty="0" smtClean="0">
                <a:sym typeface="Wingdings" pitchFamily="2" charset="2"/>
              </a:rPr>
              <a:t>les marques ne doivent pas être perdues ou ne  doivent  pas  se  dégrader  et  devenir  illisibles</a:t>
            </a:r>
            <a:endParaRPr lang="fr-FR" sz="2400" b="1" dirty="0"/>
          </a:p>
          <a:p>
            <a:endParaRPr lang="fr-FR" sz="2400" dirty="0"/>
          </a:p>
        </p:txBody>
      </p:sp>
      <p:sp>
        <p:nvSpPr>
          <p:cNvPr id="141319" name="Text Box 7"/>
          <p:cNvSpPr txBox="1">
            <a:spLocks noChangeArrowheads="1"/>
          </p:cNvSpPr>
          <p:nvPr/>
        </p:nvSpPr>
        <p:spPr bwMode="auto">
          <a:xfrm>
            <a:off x="2752742" y="571480"/>
            <a:ext cx="4248150" cy="549275"/>
          </a:xfrm>
          <a:prstGeom prst="rect">
            <a:avLst/>
          </a:prstGeom>
          <a:noFill/>
          <a:ln w="9525">
            <a:noFill/>
            <a:miter lim="800000"/>
            <a:headEnd/>
            <a:tailEnd/>
          </a:ln>
          <a:effectLst/>
        </p:spPr>
        <p:txBody>
          <a:bodyPr wrap="none">
            <a:spAutoFit/>
          </a:bodyPr>
          <a:lstStyle/>
          <a:p>
            <a:r>
              <a:rPr lang="fr-FR" sz="3000" b="1"/>
              <a:t>Choix des marques - 1</a:t>
            </a:r>
          </a:p>
        </p:txBody>
      </p:sp>
      <p:sp>
        <p:nvSpPr>
          <p:cNvPr id="5" name="ZoneTexte 4"/>
          <p:cNvSpPr txBox="1"/>
          <p:nvPr/>
        </p:nvSpPr>
        <p:spPr>
          <a:xfrm>
            <a:off x="0" y="0"/>
            <a:ext cx="2233304" cy="677108"/>
          </a:xfrm>
          <a:prstGeom prst="rect">
            <a:avLst/>
          </a:prstGeom>
          <a:noFill/>
        </p:spPr>
        <p:txBody>
          <a:bodyPr wrap="none" rtlCol="0">
            <a:spAutoFit/>
          </a:bodyPr>
          <a:lstStyle/>
          <a:p>
            <a:r>
              <a:rPr lang="fr-FR" sz="3800" b="1" dirty="0" smtClean="0"/>
              <a:t>Les CMR</a:t>
            </a:r>
            <a:endParaRPr lang="fr-FR" sz="3800" b="1" dirty="0"/>
          </a:p>
        </p:txBody>
      </p:sp>
    </p:spTree>
    <p:extLst>
      <p:ext uri="{BB962C8B-B14F-4D97-AF65-F5344CB8AC3E}">
        <p14:creationId xmlns:p14="http://schemas.microsoft.com/office/powerpoint/2010/main" val="333775940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40" name="Text Box 4"/>
          <p:cNvSpPr txBox="1">
            <a:spLocks noChangeArrowheads="1"/>
          </p:cNvSpPr>
          <p:nvPr/>
        </p:nvSpPr>
        <p:spPr bwMode="auto">
          <a:xfrm>
            <a:off x="827584" y="1124744"/>
            <a:ext cx="7924800" cy="3416320"/>
          </a:xfrm>
          <a:prstGeom prst="rect">
            <a:avLst/>
          </a:prstGeom>
          <a:noFill/>
          <a:ln w="9525">
            <a:noFill/>
            <a:miter lim="800000"/>
            <a:headEnd/>
            <a:tailEnd/>
          </a:ln>
          <a:effectLst/>
        </p:spPr>
        <p:txBody>
          <a:bodyPr>
            <a:spAutoFit/>
          </a:bodyPr>
          <a:lstStyle/>
          <a:p>
            <a:pPr eaLnBrk="0" hangingPunct="0"/>
            <a:r>
              <a:rPr lang="fr-FR" sz="2400" b="1" dirty="0"/>
              <a:t>Quelques types de marquage</a:t>
            </a:r>
            <a:r>
              <a:rPr lang="fr-FR" sz="2400" dirty="0"/>
              <a:t> :</a:t>
            </a:r>
          </a:p>
          <a:p>
            <a:pPr eaLnBrk="0" hangingPunct="0"/>
            <a:endParaRPr lang="fr-FR" sz="2400" dirty="0"/>
          </a:p>
          <a:p>
            <a:pPr eaLnBrk="0" hangingPunct="0"/>
            <a:r>
              <a:rPr lang="fr-FR" sz="2400" dirty="0"/>
              <a:t>Pas d ’ajout de marque :</a:t>
            </a:r>
          </a:p>
          <a:p>
            <a:pPr eaLnBrk="0" hangingPunct="0"/>
            <a:r>
              <a:rPr lang="fr-FR" sz="2400" dirty="0"/>
              <a:t>	photo-identification (triton, baleines…)</a:t>
            </a:r>
          </a:p>
          <a:p>
            <a:pPr eaLnBrk="0" hangingPunct="0"/>
            <a:r>
              <a:rPr lang="fr-FR" sz="2400" dirty="0"/>
              <a:t>	analyses génétiques (sur des crottes par ex…)</a:t>
            </a:r>
          </a:p>
          <a:p>
            <a:pPr eaLnBrk="0" hangingPunct="0"/>
            <a:endParaRPr lang="fr-FR" sz="2400" dirty="0"/>
          </a:p>
          <a:p>
            <a:pPr eaLnBrk="0" hangingPunct="0"/>
            <a:r>
              <a:rPr lang="fr-FR" sz="2400" dirty="0"/>
              <a:t>Modification physique de l ’individu</a:t>
            </a:r>
          </a:p>
          <a:p>
            <a:pPr eaLnBrk="0" hangingPunct="0"/>
            <a:r>
              <a:rPr lang="fr-FR" sz="2400" dirty="0"/>
              <a:t>	Amputations (reptiles), Entailles (tortues),</a:t>
            </a:r>
          </a:p>
          <a:p>
            <a:pPr eaLnBrk="0" hangingPunct="0"/>
            <a:r>
              <a:rPr lang="fr-FR" sz="2400" dirty="0"/>
              <a:t>	tatouages (chiens</a:t>
            </a:r>
            <a:r>
              <a:rPr lang="fr-FR" sz="2400" dirty="0" smtClean="0"/>
              <a:t>)</a:t>
            </a:r>
            <a:endParaRPr lang="fr-FR" sz="2400" dirty="0"/>
          </a:p>
        </p:txBody>
      </p:sp>
      <p:sp>
        <p:nvSpPr>
          <p:cNvPr id="142343" name="Text Box 7"/>
          <p:cNvSpPr txBox="1">
            <a:spLocks noChangeArrowheads="1"/>
          </p:cNvSpPr>
          <p:nvPr/>
        </p:nvSpPr>
        <p:spPr bwMode="auto">
          <a:xfrm>
            <a:off x="3109932" y="428604"/>
            <a:ext cx="4248150" cy="549275"/>
          </a:xfrm>
          <a:prstGeom prst="rect">
            <a:avLst/>
          </a:prstGeom>
          <a:noFill/>
          <a:ln w="9525">
            <a:noFill/>
            <a:miter lim="800000"/>
            <a:headEnd/>
            <a:tailEnd/>
          </a:ln>
          <a:effectLst/>
        </p:spPr>
        <p:txBody>
          <a:bodyPr wrap="none">
            <a:spAutoFit/>
          </a:bodyPr>
          <a:lstStyle/>
          <a:p>
            <a:r>
              <a:rPr lang="fr-FR" sz="3000" b="1" dirty="0"/>
              <a:t>Choix des marques - 2</a:t>
            </a:r>
          </a:p>
        </p:txBody>
      </p:sp>
      <p:sp>
        <p:nvSpPr>
          <p:cNvPr id="5" name="ZoneTexte 4"/>
          <p:cNvSpPr txBox="1"/>
          <p:nvPr/>
        </p:nvSpPr>
        <p:spPr>
          <a:xfrm>
            <a:off x="0" y="0"/>
            <a:ext cx="2233304" cy="677108"/>
          </a:xfrm>
          <a:prstGeom prst="rect">
            <a:avLst/>
          </a:prstGeom>
          <a:noFill/>
        </p:spPr>
        <p:txBody>
          <a:bodyPr wrap="none" rtlCol="0">
            <a:spAutoFit/>
          </a:bodyPr>
          <a:lstStyle/>
          <a:p>
            <a:r>
              <a:rPr lang="fr-FR" sz="3800" b="1" dirty="0" smtClean="0"/>
              <a:t>Les CMR</a:t>
            </a:r>
            <a:endParaRPr lang="fr-FR" sz="3800" b="1" dirty="0"/>
          </a:p>
        </p:txBody>
      </p:sp>
      <p:pic>
        <p:nvPicPr>
          <p:cNvPr id="7" name="Picture 2"/>
          <p:cNvPicPr>
            <a:picLocks noChangeAspect="1" noChangeArrowheads="1"/>
          </p:cNvPicPr>
          <p:nvPr/>
        </p:nvPicPr>
        <p:blipFill>
          <a:blip r:embed="rId2" cstate="print"/>
          <a:srcRect/>
          <a:stretch>
            <a:fillRect/>
          </a:stretch>
        </p:blipFill>
        <p:spPr bwMode="auto">
          <a:xfrm>
            <a:off x="827584" y="4094758"/>
            <a:ext cx="7498712" cy="2763242"/>
          </a:xfrm>
          <a:prstGeom prst="rect">
            <a:avLst/>
          </a:prstGeom>
          <a:noFill/>
          <a:ln w="9525">
            <a:noFill/>
            <a:miter lim="800000"/>
            <a:headEnd/>
            <a:tailEnd/>
          </a:ln>
        </p:spPr>
      </p:pic>
    </p:spTree>
    <p:extLst>
      <p:ext uri="{BB962C8B-B14F-4D97-AF65-F5344CB8AC3E}">
        <p14:creationId xmlns:p14="http://schemas.microsoft.com/office/powerpoint/2010/main" val="426473042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40" name="Text Box 4"/>
          <p:cNvSpPr txBox="1">
            <a:spLocks noChangeArrowheads="1"/>
          </p:cNvSpPr>
          <p:nvPr/>
        </p:nvSpPr>
        <p:spPr bwMode="auto">
          <a:xfrm>
            <a:off x="683536" y="1124744"/>
            <a:ext cx="8460464" cy="461665"/>
          </a:xfrm>
          <a:prstGeom prst="rect">
            <a:avLst/>
          </a:prstGeom>
          <a:noFill/>
          <a:ln w="9525">
            <a:noFill/>
            <a:miter lim="800000"/>
            <a:headEnd/>
            <a:tailEnd/>
          </a:ln>
          <a:effectLst/>
        </p:spPr>
        <p:txBody>
          <a:bodyPr wrap="square">
            <a:spAutoFit/>
          </a:bodyPr>
          <a:lstStyle/>
          <a:p>
            <a:pPr eaLnBrk="0" hangingPunct="0"/>
            <a:r>
              <a:rPr lang="fr-FR" sz="2400" b="1" dirty="0"/>
              <a:t>Quelques types de marquage</a:t>
            </a:r>
            <a:r>
              <a:rPr lang="fr-FR" sz="2400" dirty="0"/>
              <a:t> </a:t>
            </a:r>
            <a:r>
              <a:rPr lang="fr-FR" sz="2400" dirty="0" smtClean="0"/>
              <a:t>:</a:t>
            </a:r>
            <a:endParaRPr lang="fr-FR" sz="2400" dirty="0"/>
          </a:p>
        </p:txBody>
      </p:sp>
      <p:sp>
        <p:nvSpPr>
          <p:cNvPr id="142343" name="Text Box 7"/>
          <p:cNvSpPr txBox="1">
            <a:spLocks noChangeArrowheads="1"/>
          </p:cNvSpPr>
          <p:nvPr/>
        </p:nvSpPr>
        <p:spPr bwMode="auto">
          <a:xfrm>
            <a:off x="3109932" y="428604"/>
            <a:ext cx="4248150" cy="549275"/>
          </a:xfrm>
          <a:prstGeom prst="rect">
            <a:avLst/>
          </a:prstGeom>
          <a:noFill/>
          <a:ln w="9525">
            <a:noFill/>
            <a:miter lim="800000"/>
            <a:headEnd/>
            <a:tailEnd/>
          </a:ln>
          <a:effectLst/>
        </p:spPr>
        <p:txBody>
          <a:bodyPr wrap="none">
            <a:spAutoFit/>
          </a:bodyPr>
          <a:lstStyle/>
          <a:p>
            <a:r>
              <a:rPr lang="fr-FR" sz="3000" b="1" dirty="0"/>
              <a:t>Choix des marques - 2</a:t>
            </a:r>
          </a:p>
        </p:txBody>
      </p:sp>
      <p:sp>
        <p:nvSpPr>
          <p:cNvPr id="5" name="ZoneTexte 4"/>
          <p:cNvSpPr txBox="1"/>
          <p:nvPr/>
        </p:nvSpPr>
        <p:spPr>
          <a:xfrm>
            <a:off x="0" y="0"/>
            <a:ext cx="2233304" cy="677108"/>
          </a:xfrm>
          <a:prstGeom prst="rect">
            <a:avLst/>
          </a:prstGeom>
          <a:noFill/>
        </p:spPr>
        <p:txBody>
          <a:bodyPr wrap="none" rtlCol="0">
            <a:spAutoFit/>
          </a:bodyPr>
          <a:lstStyle/>
          <a:p>
            <a:r>
              <a:rPr lang="fr-FR" sz="3800" b="1" dirty="0" smtClean="0"/>
              <a:t>Les CMR</a:t>
            </a:r>
            <a:endParaRPr lang="fr-FR" sz="3800" b="1" dirty="0"/>
          </a:p>
        </p:txBody>
      </p:sp>
      <p:pic>
        <p:nvPicPr>
          <p:cNvPr id="134146" name="Picture 2"/>
          <p:cNvPicPr>
            <a:picLocks noChangeAspect="1" noChangeArrowheads="1"/>
          </p:cNvPicPr>
          <p:nvPr/>
        </p:nvPicPr>
        <p:blipFill>
          <a:blip r:embed="rId2" cstate="print"/>
          <a:srcRect/>
          <a:stretch>
            <a:fillRect/>
          </a:stretch>
        </p:blipFill>
        <p:spPr bwMode="auto">
          <a:xfrm>
            <a:off x="539552" y="1700808"/>
            <a:ext cx="8051474" cy="2304256"/>
          </a:xfrm>
          <a:prstGeom prst="rect">
            <a:avLst/>
          </a:prstGeom>
          <a:noFill/>
          <a:ln w="9525">
            <a:noFill/>
            <a:miter lim="800000"/>
            <a:headEnd/>
            <a:tailEnd/>
          </a:ln>
        </p:spPr>
      </p:pic>
      <p:pic>
        <p:nvPicPr>
          <p:cNvPr id="134147" name="Picture 3"/>
          <p:cNvPicPr>
            <a:picLocks noChangeAspect="1" noChangeArrowheads="1"/>
          </p:cNvPicPr>
          <p:nvPr/>
        </p:nvPicPr>
        <p:blipFill>
          <a:blip r:embed="rId3" cstate="print"/>
          <a:srcRect/>
          <a:stretch>
            <a:fillRect/>
          </a:stretch>
        </p:blipFill>
        <p:spPr bwMode="auto">
          <a:xfrm>
            <a:off x="611560" y="4221088"/>
            <a:ext cx="3690937" cy="2322513"/>
          </a:xfrm>
          <a:prstGeom prst="rect">
            <a:avLst/>
          </a:prstGeom>
          <a:noFill/>
          <a:ln w="9525">
            <a:noFill/>
            <a:miter lim="800000"/>
            <a:headEnd/>
            <a:tailEnd/>
          </a:ln>
        </p:spPr>
      </p:pic>
      <p:pic>
        <p:nvPicPr>
          <p:cNvPr id="134148" name="Picture 4"/>
          <p:cNvPicPr>
            <a:picLocks noChangeAspect="1" noChangeArrowheads="1"/>
          </p:cNvPicPr>
          <p:nvPr/>
        </p:nvPicPr>
        <p:blipFill>
          <a:blip r:embed="rId4" cstate="print"/>
          <a:srcRect/>
          <a:stretch>
            <a:fillRect/>
          </a:stretch>
        </p:blipFill>
        <p:spPr bwMode="auto">
          <a:xfrm>
            <a:off x="4499992" y="4129424"/>
            <a:ext cx="3744416" cy="2451075"/>
          </a:xfrm>
          <a:prstGeom prst="rect">
            <a:avLst/>
          </a:prstGeom>
          <a:noFill/>
          <a:ln w="9525">
            <a:noFill/>
            <a:miter lim="800000"/>
            <a:headEnd/>
            <a:tailEnd/>
          </a:ln>
        </p:spPr>
      </p:pic>
    </p:spTree>
    <p:extLst>
      <p:ext uri="{BB962C8B-B14F-4D97-AF65-F5344CB8AC3E}">
        <p14:creationId xmlns:p14="http://schemas.microsoft.com/office/powerpoint/2010/main" val="261194585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8" name="Text Box 4"/>
          <p:cNvSpPr txBox="1">
            <a:spLocks noChangeArrowheads="1"/>
          </p:cNvSpPr>
          <p:nvPr/>
        </p:nvSpPr>
        <p:spPr bwMode="auto">
          <a:xfrm>
            <a:off x="947766" y="1500174"/>
            <a:ext cx="7696200" cy="830997"/>
          </a:xfrm>
          <a:prstGeom prst="rect">
            <a:avLst/>
          </a:prstGeom>
          <a:noFill/>
          <a:ln w="9525">
            <a:noFill/>
            <a:miter lim="800000"/>
            <a:headEnd/>
            <a:tailEnd/>
          </a:ln>
          <a:effectLst/>
        </p:spPr>
        <p:txBody>
          <a:bodyPr>
            <a:spAutoFit/>
          </a:bodyPr>
          <a:lstStyle/>
          <a:p>
            <a:pPr algn="ctr" eaLnBrk="0" hangingPunct="0"/>
            <a:r>
              <a:rPr lang="fr-FR" sz="2400" dirty="0"/>
              <a:t>La méthode de Capture et celle de Recapture </a:t>
            </a:r>
            <a:r>
              <a:rPr lang="fr-FR" sz="2400" dirty="0" smtClean="0"/>
              <a:t>n’est </a:t>
            </a:r>
            <a:r>
              <a:rPr lang="fr-FR" sz="2400" dirty="0"/>
              <a:t>pas nécessairement la même</a:t>
            </a:r>
          </a:p>
        </p:txBody>
      </p:sp>
      <p:sp>
        <p:nvSpPr>
          <p:cNvPr id="144389" name="Text Box 5"/>
          <p:cNvSpPr txBox="1">
            <a:spLocks noChangeArrowheads="1"/>
          </p:cNvSpPr>
          <p:nvPr/>
        </p:nvSpPr>
        <p:spPr bwMode="auto">
          <a:xfrm>
            <a:off x="683568" y="2492896"/>
            <a:ext cx="8003232" cy="3046988"/>
          </a:xfrm>
          <a:prstGeom prst="rect">
            <a:avLst/>
          </a:prstGeom>
          <a:noFill/>
          <a:ln w="9525">
            <a:noFill/>
            <a:miter lim="800000"/>
            <a:headEnd/>
            <a:tailEnd/>
          </a:ln>
          <a:effectLst/>
        </p:spPr>
        <p:txBody>
          <a:bodyPr wrap="square">
            <a:spAutoFit/>
          </a:bodyPr>
          <a:lstStyle/>
          <a:p>
            <a:pPr eaLnBrk="0" hangingPunct="0"/>
            <a:r>
              <a:rPr lang="fr-FR" sz="2400" u="sng" dirty="0" smtClean="0"/>
              <a:t>passereaux:</a:t>
            </a:r>
            <a:r>
              <a:rPr lang="fr-FR" sz="2400" dirty="0" smtClean="0"/>
              <a:t> </a:t>
            </a:r>
            <a:endParaRPr lang="fr-FR" sz="2400" dirty="0"/>
          </a:p>
          <a:p>
            <a:pPr eaLnBrk="0" hangingPunct="0"/>
            <a:r>
              <a:rPr lang="fr-FR" sz="2400" dirty="0"/>
              <a:t>	capture </a:t>
            </a:r>
            <a:r>
              <a:rPr lang="fr-FR" sz="2400" dirty="0" smtClean="0"/>
              <a:t> et recapture par filets</a:t>
            </a:r>
            <a:endParaRPr lang="fr-FR" sz="2400" dirty="0"/>
          </a:p>
          <a:p>
            <a:pPr eaLnBrk="0" hangingPunct="0"/>
            <a:endParaRPr lang="fr-FR" sz="2400" dirty="0"/>
          </a:p>
          <a:p>
            <a:pPr eaLnBrk="0" hangingPunct="0"/>
            <a:r>
              <a:rPr lang="fr-FR" sz="2400" u="sng" dirty="0"/>
              <a:t>Mouettes rieuses </a:t>
            </a:r>
            <a:r>
              <a:rPr lang="fr-FR" sz="2400" u="sng" dirty="0" smtClean="0"/>
              <a:t>:</a:t>
            </a:r>
            <a:endParaRPr lang="fr-FR" sz="2400" u="sng" dirty="0"/>
          </a:p>
          <a:p>
            <a:pPr eaLnBrk="0" hangingPunct="0"/>
            <a:r>
              <a:rPr lang="fr-FR" sz="2400" dirty="0"/>
              <a:t>	Capture des poussins par 50 personnes à </a:t>
            </a:r>
            <a:r>
              <a:rPr lang="fr-FR" sz="2400" dirty="0" smtClean="0"/>
              <a:t>découvert </a:t>
            </a:r>
            <a:r>
              <a:rPr lang="fr-FR" sz="2400" dirty="0"/>
              <a:t>dans </a:t>
            </a:r>
            <a:r>
              <a:rPr lang="fr-FR" sz="2400" dirty="0" smtClean="0"/>
              <a:t>l’étang</a:t>
            </a:r>
            <a:endParaRPr lang="fr-FR" sz="2400" dirty="0"/>
          </a:p>
          <a:p>
            <a:pPr eaLnBrk="0" hangingPunct="0"/>
            <a:r>
              <a:rPr lang="fr-FR" sz="2400" dirty="0"/>
              <a:t>	Recapture par ré-observation des bagues à l’aide d’un affût flottant</a:t>
            </a:r>
          </a:p>
        </p:txBody>
      </p:sp>
      <p:sp>
        <p:nvSpPr>
          <p:cNvPr id="144390" name="Text Box 6"/>
          <p:cNvSpPr txBox="1">
            <a:spLocks noChangeArrowheads="1"/>
          </p:cNvSpPr>
          <p:nvPr/>
        </p:nvSpPr>
        <p:spPr bwMode="auto">
          <a:xfrm>
            <a:off x="1782788" y="642918"/>
            <a:ext cx="6361112" cy="519113"/>
          </a:xfrm>
          <a:prstGeom prst="rect">
            <a:avLst/>
          </a:prstGeom>
          <a:noFill/>
          <a:ln w="9525">
            <a:noFill/>
            <a:miter lim="800000"/>
            <a:headEnd/>
            <a:tailEnd/>
          </a:ln>
          <a:effectLst/>
        </p:spPr>
        <p:txBody>
          <a:bodyPr wrap="none">
            <a:spAutoFit/>
          </a:bodyPr>
          <a:lstStyle/>
          <a:p>
            <a:pPr eaLnBrk="0" hangingPunct="0"/>
            <a:r>
              <a:rPr lang="fr-FR" sz="2800" b="1" dirty="0"/>
              <a:t>Méthodes de Capture et Recaptures </a:t>
            </a:r>
          </a:p>
        </p:txBody>
      </p:sp>
      <p:sp>
        <p:nvSpPr>
          <p:cNvPr id="6" name="ZoneTexte 5"/>
          <p:cNvSpPr txBox="1"/>
          <p:nvPr/>
        </p:nvSpPr>
        <p:spPr>
          <a:xfrm>
            <a:off x="0" y="0"/>
            <a:ext cx="2233304" cy="677108"/>
          </a:xfrm>
          <a:prstGeom prst="rect">
            <a:avLst/>
          </a:prstGeom>
          <a:noFill/>
        </p:spPr>
        <p:txBody>
          <a:bodyPr wrap="none" rtlCol="0">
            <a:spAutoFit/>
          </a:bodyPr>
          <a:lstStyle/>
          <a:p>
            <a:r>
              <a:rPr lang="fr-FR" sz="3800" b="1" dirty="0" smtClean="0"/>
              <a:t>Les CMR</a:t>
            </a:r>
            <a:endParaRPr lang="fr-FR" sz="3800" b="1" dirty="0"/>
          </a:p>
        </p:txBody>
      </p:sp>
      <p:sp>
        <p:nvSpPr>
          <p:cNvPr id="7" name="Text Box 8"/>
          <p:cNvSpPr txBox="1">
            <a:spLocks noChangeArrowheads="1"/>
          </p:cNvSpPr>
          <p:nvPr/>
        </p:nvSpPr>
        <p:spPr bwMode="auto">
          <a:xfrm>
            <a:off x="899592" y="5877272"/>
            <a:ext cx="8006294" cy="461665"/>
          </a:xfrm>
          <a:prstGeom prst="rect">
            <a:avLst/>
          </a:prstGeom>
          <a:noFill/>
          <a:ln w="9525">
            <a:noFill/>
            <a:miter lim="800000"/>
            <a:headEnd/>
            <a:tailEnd/>
          </a:ln>
          <a:effectLst/>
        </p:spPr>
        <p:txBody>
          <a:bodyPr wrap="none">
            <a:spAutoFit/>
          </a:bodyPr>
          <a:lstStyle/>
          <a:p>
            <a:r>
              <a:rPr lang="fr-FR" sz="2400" b="1" dirty="0" smtClean="0"/>
              <a:t>NB La </a:t>
            </a:r>
            <a:r>
              <a:rPr lang="fr-FR" sz="2400" b="1" dirty="0" err="1"/>
              <a:t>réobservation</a:t>
            </a:r>
            <a:r>
              <a:rPr lang="fr-FR" sz="2400" b="1" dirty="0"/>
              <a:t> des marques est une forme de recapture</a:t>
            </a:r>
          </a:p>
        </p:txBody>
      </p:sp>
    </p:spTree>
    <p:extLst>
      <p:ext uri="{BB962C8B-B14F-4D97-AF65-F5344CB8AC3E}">
        <p14:creationId xmlns:p14="http://schemas.microsoft.com/office/powerpoint/2010/main" val="1373783568"/>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1854</TotalTime>
  <Words>7231</Words>
  <Application>Microsoft Office PowerPoint</Application>
  <PresentationFormat>Affichage à l'écran (4:3)</PresentationFormat>
  <Paragraphs>1484</Paragraphs>
  <Slides>148</Slides>
  <Notes>9</Notes>
  <HiddenSlides>0</HiddenSlides>
  <MMClips>0</MMClips>
  <ScaleCrop>false</ScaleCrop>
  <HeadingPairs>
    <vt:vector size="8" baseType="variant">
      <vt:variant>
        <vt:lpstr>Polices utilisées</vt:lpstr>
      </vt:variant>
      <vt:variant>
        <vt:i4>7</vt:i4>
      </vt:variant>
      <vt:variant>
        <vt:lpstr>Thème</vt:lpstr>
      </vt:variant>
      <vt:variant>
        <vt:i4>1</vt:i4>
      </vt:variant>
      <vt:variant>
        <vt:lpstr>Serveurs OLE incorporés</vt:lpstr>
      </vt:variant>
      <vt:variant>
        <vt:i4>3</vt:i4>
      </vt:variant>
      <vt:variant>
        <vt:lpstr>Titres des diapositives</vt:lpstr>
      </vt:variant>
      <vt:variant>
        <vt:i4>148</vt:i4>
      </vt:variant>
    </vt:vector>
  </HeadingPairs>
  <TitlesOfParts>
    <vt:vector size="159" baseType="lpstr">
      <vt:lpstr>Arial</vt:lpstr>
      <vt:lpstr>Calibri</vt:lpstr>
      <vt:lpstr>MS Sans Serif</vt:lpstr>
      <vt:lpstr>Symbol</vt:lpstr>
      <vt:lpstr>Times New Roman</vt:lpstr>
      <vt:lpstr>Verdana</vt:lpstr>
      <vt:lpstr>Wingdings</vt:lpstr>
      <vt:lpstr>Thème Office</vt:lpstr>
      <vt:lpstr>Equation</vt:lpstr>
      <vt:lpstr>Graphique</vt:lpstr>
      <vt:lpstr>Worksheet</vt:lpstr>
      <vt:lpstr>HMBE291 – Gestion des populations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Méthodes : quadrats et transects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3 méthodes recommandées pour estimer les tailles de population</vt:lpstr>
      <vt:lpstr>Comment choisir un modèle?</vt:lpstr>
      <vt:lpstr>1. Estimation de taille de population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4 types de fonctions de détection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Estimations taille de population par CMR en pratique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Pour aller plus loin que les presence-absence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aurelien besnard</dc:creator>
  <cp:lastModifiedBy>Olivier DURIEZ</cp:lastModifiedBy>
  <cp:revision>157</cp:revision>
  <dcterms:created xsi:type="dcterms:W3CDTF">2010-11-22T05:52:09Z</dcterms:created>
  <dcterms:modified xsi:type="dcterms:W3CDTF">2019-01-20T22:57:49Z</dcterms:modified>
</cp:coreProperties>
</file>